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70" r:id="rId3"/>
    <p:sldId id="257" r:id="rId4"/>
    <p:sldId id="272" r:id="rId5"/>
    <p:sldId id="263" r:id="rId6"/>
    <p:sldId id="264" r:id="rId7"/>
    <p:sldId id="265" r:id="rId8"/>
    <p:sldId id="268" r:id="rId9"/>
    <p:sldId id="267" r:id="rId10"/>
    <p:sldId id="271"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686" autoAdjust="0"/>
  </p:normalViewPr>
  <p:slideViewPr>
    <p:cSldViewPr>
      <p:cViewPr varScale="1">
        <p:scale>
          <a:sx n="43" d="100"/>
          <a:sy n="43" d="100"/>
        </p:scale>
        <p:origin x="-8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063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DAA795-0BAC-477F-B22A-5CB4D53F7A50}" type="datetimeFigureOut">
              <a:rPr lang="en-US" smtClean="0"/>
              <a:pPr/>
              <a:t>6/2/2011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723E92-97B4-4605-A11F-EDFAC4E6B51B}" type="slidenum">
              <a:rPr lang="en-US" smtClean="0"/>
              <a:pPr/>
              <a:t>‹#›</a:t>
            </a:fld>
            <a:endParaRPr lang="en-US"/>
          </a:p>
        </p:txBody>
      </p:sp>
    </p:spTree>
    <p:extLst>
      <p:ext uri="{BB962C8B-B14F-4D97-AF65-F5344CB8AC3E}">
        <p14:creationId xmlns:p14="http://schemas.microsoft.com/office/powerpoint/2010/main" val="3421144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23E92-97B4-4605-A11F-EDFAC4E6B51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this Hamiltonian path, we identify</a:t>
            </a:r>
            <a:r>
              <a:rPr lang="en-US" baseline="0" dirty="0" smtClean="0"/>
              <a:t> the source as F1 and the sink as F5. </a:t>
            </a:r>
          </a:p>
          <a:p>
            <a:endParaRPr lang="en-US" baseline="0" dirty="0" smtClean="0"/>
          </a:p>
          <a:p>
            <a:r>
              <a:rPr lang="en-US" baseline="0" dirty="0" smtClean="0"/>
              <a:t>Starting from F1, there are two different paths to take, A and B. If one chooses path B, they will be led to F2. </a:t>
            </a:r>
          </a:p>
          <a:p>
            <a:endParaRPr lang="en-US" baseline="0" dirty="0" smtClean="0"/>
          </a:p>
          <a:p>
            <a:r>
              <a:rPr lang="en-US" baseline="0" dirty="0" smtClean="0"/>
              <a:t>From F2, the next path choices are E and D. If path D is chosen, one is led straight to F5, the sink, thereby completing the path. However, this choice bypasses F4 and F3. If path E is chosen, one is led to F4, where the only choice is path F, which also completes the path without passing F3. </a:t>
            </a:r>
          </a:p>
          <a:p>
            <a:endParaRPr lang="en-US" baseline="0" dirty="0" smtClean="0"/>
          </a:p>
          <a:p>
            <a:r>
              <a:rPr lang="en-US" baseline="0" dirty="0" smtClean="0"/>
              <a:t>Beginning again at F1, one must choose path A. </a:t>
            </a:r>
          </a:p>
          <a:p>
            <a:endParaRPr lang="en-US" baseline="0" dirty="0" smtClean="0"/>
          </a:p>
          <a:p>
            <a:r>
              <a:rPr lang="en-US" baseline="0" dirty="0" smtClean="0"/>
              <a:t>Path A leads to F3, which allows for choices of path C or G. If G is chosen, one completes the path without touching F2 and F4. If path C is chosen, one is led from F3 to F2. </a:t>
            </a:r>
          </a:p>
          <a:p>
            <a:endParaRPr lang="en-US" baseline="0" dirty="0" smtClean="0"/>
          </a:p>
          <a:p>
            <a:r>
              <a:rPr lang="en-US" baseline="0" dirty="0" smtClean="0"/>
              <a:t>From F2, it is clear that E is the right choice to lead to F4, since F3 has been passed already this time. From F4, one chooses path F to complete the Hamiltonian path. </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BA723E92-97B4-4605-A11F-EDFAC4E6B51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From this Hamiltonian path,</a:t>
            </a:r>
            <a:r>
              <a:rPr lang="en-US" baseline="0" dirty="0" smtClean="0"/>
              <a:t> we identify F1 as the source and F8 as the sink. </a:t>
            </a:r>
          </a:p>
          <a:p>
            <a:endParaRPr lang="en-US" baseline="0" dirty="0" smtClean="0"/>
          </a:p>
          <a:p>
            <a:r>
              <a:rPr lang="en-US" baseline="0" dirty="0" smtClean="0"/>
              <a:t>Starting from F1, there are 3 different paths. Path A leads to F2, which leads to path E. </a:t>
            </a:r>
          </a:p>
          <a:p>
            <a:endParaRPr lang="en-US" baseline="0" dirty="0" smtClean="0"/>
          </a:p>
          <a:p>
            <a:r>
              <a:rPr lang="en-US" baseline="0" dirty="0" smtClean="0"/>
              <a:t>Path E leads to F4. The choices from F4 are either path J or path I. </a:t>
            </a:r>
          </a:p>
          <a:p>
            <a:endParaRPr lang="en-US" baseline="0" dirty="0" smtClean="0"/>
          </a:p>
          <a:p>
            <a:r>
              <a:rPr lang="en-US" baseline="0" dirty="0" smtClean="0"/>
              <a:t>Path I leads to F6. F6 has two path choices as well, K or F. Path K leads to F8, which finishes without touching F7, F5, and F3. </a:t>
            </a:r>
          </a:p>
          <a:p>
            <a:endParaRPr lang="en-US" baseline="0" dirty="0" smtClean="0"/>
          </a:p>
          <a:p>
            <a:r>
              <a:rPr lang="en-US" baseline="0" dirty="0" smtClean="0"/>
              <a:t>The other choice is path F, which leads to F5. </a:t>
            </a:r>
          </a:p>
          <a:p>
            <a:endParaRPr lang="en-US" baseline="0" dirty="0" smtClean="0"/>
          </a:p>
          <a:p>
            <a:r>
              <a:rPr lang="en-US" baseline="0" dirty="0" smtClean="0"/>
              <a:t>F5 must travel to F3 by path H. </a:t>
            </a:r>
          </a:p>
          <a:p>
            <a:endParaRPr lang="en-US" baseline="0" dirty="0" smtClean="0"/>
          </a:p>
          <a:p>
            <a:r>
              <a:rPr lang="en-US" baseline="0" dirty="0" smtClean="0"/>
              <a:t>F3 can either take path D back to F2, which would make it so that this was not a Hamiltonian path, or take path G to F7. </a:t>
            </a:r>
          </a:p>
          <a:p>
            <a:endParaRPr lang="en-US" baseline="0" dirty="0" smtClean="0"/>
          </a:p>
          <a:p>
            <a:r>
              <a:rPr lang="en-US" baseline="0" dirty="0" smtClean="0"/>
              <a:t>From F7, one must take path L back to F6, also making this path not a Hamiltonian path. Therefore, path I from F4 is an incorrect choice. </a:t>
            </a:r>
          </a:p>
          <a:p>
            <a:endParaRPr lang="en-US" baseline="0" dirty="0" smtClean="0"/>
          </a:p>
          <a:p>
            <a:r>
              <a:rPr lang="en-US" baseline="0" dirty="0" smtClean="0"/>
              <a:t>If one takes path J from F4, it would lead to F7. From F7, one must take path L, leading to F6. Once again, F6 would lead to F5 and F3, which would lead back into F7, therefore making it not a Hamiltonian path. Path J for F4 is incorrect as well. </a:t>
            </a:r>
          </a:p>
          <a:p>
            <a:endParaRPr lang="en-US" baseline="0" dirty="0" smtClean="0"/>
          </a:p>
          <a:p>
            <a:r>
              <a:rPr lang="en-US" baseline="0" dirty="0" smtClean="0"/>
              <a:t>That means that path A is the incorrect choice for F1. Path B will lead directly to F4, which was just shown leading only to incorrect paths. </a:t>
            </a:r>
          </a:p>
          <a:p>
            <a:endParaRPr lang="en-US" baseline="0" dirty="0" smtClean="0"/>
          </a:p>
          <a:p>
            <a:r>
              <a:rPr lang="en-US" baseline="0" dirty="0" smtClean="0"/>
              <a:t>Therefore, path C must be the correct choice for F1. </a:t>
            </a:r>
          </a:p>
          <a:p>
            <a:endParaRPr lang="en-US" baseline="0" dirty="0" smtClean="0"/>
          </a:p>
          <a:p>
            <a:r>
              <a:rPr lang="en-US" baseline="0" dirty="0" smtClean="0"/>
              <a:t>Path C leads to F5, which takes path H to F3. </a:t>
            </a:r>
          </a:p>
          <a:p>
            <a:endParaRPr lang="en-US" baseline="0" dirty="0" smtClean="0"/>
          </a:p>
          <a:p>
            <a:r>
              <a:rPr lang="en-US" baseline="0" dirty="0" smtClean="0"/>
              <a:t>F3 can either take path G or path D. Path G leads to F7, which will take path L to F6. F6 must then either take K to finish without F4 and F2, or path F. Path F leads back into F5, making this not a Hamiltonian path. Path G is the incorrect choice for F3. </a:t>
            </a:r>
          </a:p>
          <a:p>
            <a:endParaRPr lang="en-US" baseline="0" dirty="0" smtClean="0"/>
          </a:p>
          <a:p>
            <a:r>
              <a:rPr lang="en-US" baseline="0" dirty="0" smtClean="0"/>
              <a:t>Path D must be the correct choice for F3. This path leads to F2. </a:t>
            </a:r>
          </a:p>
          <a:p>
            <a:endParaRPr lang="en-US" baseline="0" dirty="0" smtClean="0"/>
          </a:p>
          <a:p>
            <a:r>
              <a:rPr lang="en-US" baseline="0" dirty="0" smtClean="0"/>
              <a:t>F2 must then take path E to F4. As I have shown, taking path I to F6 will either finish without F7 or repeat on F5. Path J is the correct choice for F4. </a:t>
            </a:r>
          </a:p>
          <a:p>
            <a:endParaRPr lang="en-US" baseline="0" dirty="0" smtClean="0"/>
          </a:p>
          <a:p>
            <a:r>
              <a:rPr lang="en-US" baseline="0" dirty="0" smtClean="0"/>
              <a:t>Path J leads to F7, which must take path L to F6. </a:t>
            </a:r>
          </a:p>
          <a:p>
            <a:endParaRPr lang="en-US" baseline="0" dirty="0" smtClean="0"/>
          </a:p>
          <a:p>
            <a:r>
              <a:rPr lang="en-US" baseline="0" dirty="0" smtClean="0"/>
              <a:t>F6 can then take path K to F8, successfully finishing the Hamiltonian path.</a:t>
            </a:r>
          </a:p>
        </p:txBody>
      </p:sp>
      <p:sp>
        <p:nvSpPr>
          <p:cNvPr id="4" name="Slide Number Placeholder 3"/>
          <p:cNvSpPr>
            <a:spLocks noGrp="1"/>
          </p:cNvSpPr>
          <p:nvPr>
            <p:ph type="sldNum" sz="quarter" idx="10"/>
          </p:nvPr>
        </p:nvSpPr>
        <p:spPr/>
        <p:txBody>
          <a:bodyPr/>
          <a:lstStyle/>
          <a:p>
            <a:fld id="{BA723E92-97B4-4605-A11F-EDFAC4E6B51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ECF1F3-661E-4E34-B2EA-30F5B081C1ED}"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CF1F3-661E-4E34-B2EA-30F5B081C1ED}"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CF1F3-661E-4E34-B2EA-30F5B081C1ED}"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ECF1F3-661E-4E34-B2EA-30F5B081C1ED}"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ECF1F3-661E-4E34-B2EA-30F5B081C1ED}" type="datetimeFigureOut">
              <a:rPr lang="en-US" smtClean="0"/>
              <a:pPr/>
              <a:t>6/2/2011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ECF1F3-661E-4E34-B2EA-30F5B081C1ED}"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ECF1F3-661E-4E34-B2EA-30F5B081C1ED}" type="datetimeFigureOut">
              <a:rPr lang="en-US" smtClean="0"/>
              <a:pPr/>
              <a:t>6/2/2011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ECF1F3-661E-4E34-B2EA-30F5B081C1ED}" type="datetimeFigureOut">
              <a:rPr lang="en-US" smtClean="0"/>
              <a:pPr/>
              <a:t>6/2/2011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CF1F3-661E-4E34-B2EA-30F5B081C1ED}" type="datetimeFigureOut">
              <a:rPr lang="en-US" smtClean="0"/>
              <a:pPr/>
              <a:t>6/2/2011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CF1F3-661E-4E34-B2EA-30F5B081C1ED}"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ECF1F3-661E-4E34-B2EA-30F5B081C1ED}" type="datetimeFigureOut">
              <a:rPr lang="en-US" smtClean="0"/>
              <a:pPr/>
              <a:t>6/2/2011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238B9-B75C-4904-94BF-246FC91811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ECF1F3-661E-4E34-B2EA-30F5B081C1ED}" type="datetimeFigureOut">
              <a:rPr lang="en-US" smtClean="0"/>
              <a:pPr/>
              <a:t>6/2/2011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238B9-B75C-4904-94BF-246FC91811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media/audio1.wav"/><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Hamiltonian </a:t>
            </a:r>
            <a:r>
              <a:rPr lang="en-US" dirty="0" smtClean="0"/>
              <a:t>Path </a:t>
            </a:r>
            <a:r>
              <a:rPr lang="en-US" dirty="0" smtClean="0"/>
              <a:t>Problems with a DNA Computer</a:t>
            </a:r>
            <a:endParaRPr lang="en-US" dirty="0"/>
          </a:p>
        </p:txBody>
      </p:sp>
      <p:sp>
        <p:nvSpPr>
          <p:cNvPr id="3" name="Subtitle 2"/>
          <p:cNvSpPr>
            <a:spLocks noGrp="1"/>
          </p:cNvSpPr>
          <p:nvPr>
            <p:ph type="subTitle" idx="1"/>
          </p:nvPr>
        </p:nvSpPr>
        <p:spPr/>
        <p:txBody>
          <a:bodyPr/>
          <a:lstStyle/>
          <a:p>
            <a:r>
              <a:rPr lang="en-US" dirty="0" smtClean="0"/>
              <a:t>Brad </a:t>
            </a:r>
            <a:r>
              <a:rPr lang="en-US" dirty="0" err="1" smtClean="0"/>
              <a:t>Isom</a:t>
            </a:r>
            <a:r>
              <a:rPr lang="en-US" dirty="0" smtClean="0"/>
              <a:t>, Zach </a:t>
            </a:r>
            <a:r>
              <a:rPr lang="en-US" dirty="0" err="1" smtClean="0"/>
              <a:t>Caton</a:t>
            </a:r>
            <a:r>
              <a:rPr lang="en-US" dirty="0" smtClean="0"/>
              <a:t>, Cody Matheny, Cody </a:t>
            </a:r>
            <a:r>
              <a:rPr lang="en-US" dirty="0" err="1" smtClean="0"/>
              <a:t>Barta</a:t>
            </a:r>
            <a:r>
              <a:rPr lang="en-US" dirty="0" smtClean="0"/>
              <a:t>, </a:t>
            </a:r>
            <a:r>
              <a:rPr lang="en-US" smtClean="0"/>
              <a:t>Brandin </a:t>
            </a:r>
            <a:r>
              <a:rPr lang="en-US" dirty="0" smtClean="0"/>
              <a:t>Erickson, David Carr</a:t>
            </a:r>
            <a:endParaRPr lang="en-US" dirty="0"/>
          </a:p>
        </p:txBody>
      </p:sp>
      <p:pic>
        <p:nvPicPr>
          <p:cNvPr id="5" name="Recorded Sound">
            <a:hlinkClick r:id="" action="ppaction://media"/>
          </p:cNvPr>
          <p:cNvPicPr>
            <a:picLocks noRot="1" noChangeAspect="1"/>
          </p:cNvPicPr>
          <p:nvPr>
            <a:wavAudioFile r:embed="rId1" name="Recorded Sound"/>
          </p:nvPr>
        </p:nvPicPr>
        <p:blipFill>
          <a:blip r:embed="rId4" cstate="print"/>
          <a:stretch>
            <a:fillRect/>
          </a:stretch>
        </p:blipFill>
        <p:spPr>
          <a:xfrm>
            <a:off x="2514600" y="5715000"/>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000"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a:t>
            </a:r>
            <a:endParaRPr lang="en-US" dirty="0"/>
          </a:p>
        </p:txBody>
      </p:sp>
      <p:sp>
        <p:nvSpPr>
          <p:cNvPr id="3" name="Content Placeholder 2"/>
          <p:cNvSpPr>
            <a:spLocks noGrp="1"/>
          </p:cNvSpPr>
          <p:nvPr>
            <p:ph idx="1"/>
          </p:nvPr>
        </p:nvSpPr>
        <p:spPr/>
        <p:txBody>
          <a:bodyPr/>
          <a:lstStyle/>
          <a:p>
            <a:r>
              <a:rPr lang="en-US" dirty="0" smtClean="0"/>
              <a:t>Produce DNA edges by PCR, with sites on the ends for </a:t>
            </a:r>
            <a:r>
              <a:rPr lang="en-US" dirty="0" err="1" smtClean="0"/>
              <a:t>BsaI</a:t>
            </a:r>
            <a:endParaRPr lang="en-US" dirty="0" smtClean="0"/>
          </a:p>
          <a:p>
            <a:r>
              <a:rPr lang="en-US" dirty="0" smtClean="0"/>
              <a:t>Mix PCR products and digest with </a:t>
            </a:r>
            <a:r>
              <a:rPr lang="en-US" dirty="0" err="1" smtClean="0"/>
              <a:t>BsaI</a:t>
            </a:r>
            <a:endParaRPr lang="en-US" dirty="0" smtClean="0"/>
          </a:p>
          <a:p>
            <a:r>
              <a:rPr lang="en-US" dirty="0" smtClean="0"/>
              <a:t>Ligate and transform</a:t>
            </a:r>
          </a:p>
          <a:p>
            <a:r>
              <a:rPr lang="en-US" dirty="0" smtClean="0"/>
              <a:t>Screen for colonies that express reporter gene</a:t>
            </a:r>
          </a:p>
          <a:p>
            <a:endParaRPr lang="en-US" dirty="0"/>
          </a:p>
        </p:txBody>
      </p:sp>
    </p:spTree>
    <p:extLst>
      <p:ext uri="{BB962C8B-B14F-4D97-AF65-F5344CB8AC3E}">
        <p14:creationId xmlns:p14="http://schemas.microsoft.com/office/powerpoint/2010/main" val="449815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0" y="19812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2667000" y="457200"/>
            <a:ext cx="3810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 name="Oval 3"/>
          <p:cNvSpPr/>
          <p:nvPr/>
        </p:nvSpPr>
        <p:spPr>
          <a:xfrm>
            <a:off x="5257800" y="1219200"/>
            <a:ext cx="381000" cy="381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Oval 4"/>
          <p:cNvSpPr/>
          <p:nvPr/>
        </p:nvSpPr>
        <p:spPr>
          <a:xfrm>
            <a:off x="6781800" y="2286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Oval 5"/>
          <p:cNvSpPr/>
          <p:nvPr/>
        </p:nvSpPr>
        <p:spPr>
          <a:xfrm>
            <a:off x="5943600" y="4876800"/>
            <a:ext cx="381000" cy="381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Oval 6"/>
          <p:cNvSpPr/>
          <p:nvPr/>
        </p:nvSpPr>
        <p:spPr>
          <a:xfrm>
            <a:off x="4267200" y="6096000"/>
            <a:ext cx="381000" cy="381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8" name="Oval 7"/>
          <p:cNvSpPr/>
          <p:nvPr/>
        </p:nvSpPr>
        <p:spPr>
          <a:xfrm>
            <a:off x="1828800" y="5486400"/>
            <a:ext cx="381000" cy="3810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 name="Oval 8"/>
          <p:cNvSpPr/>
          <p:nvPr/>
        </p:nvSpPr>
        <p:spPr>
          <a:xfrm>
            <a:off x="1066800" y="4495800"/>
            <a:ext cx="381000" cy="3810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 name="TextBox 10"/>
          <p:cNvSpPr txBox="1"/>
          <p:nvPr/>
        </p:nvSpPr>
        <p:spPr>
          <a:xfrm>
            <a:off x="533400" y="1524000"/>
            <a:ext cx="609600" cy="369332"/>
          </a:xfrm>
          <a:prstGeom prst="rect">
            <a:avLst/>
          </a:prstGeom>
          <a:noFill/>
        </p:spPr>
        <p:txBody>
          <a:bodyPr wrap="square" rtlCol="0">
            <a:spAutoFit/>
          </a:bodyPr>
          <a:lstStyle/>
          <a:p>
            <a:r>
              <a:rPr lang="en-US" dirty="0" smtClean="0"/>
              <a:t>F1</a:t>
            </a:r>
            <a:endParaRPr lang="en-US" dirty="0"/>
          </a:p>
        </p:txBody>
      </p:sp>
      <p:sp>
        <p:nvSpPr>
          <p:cNvPr id="12" name="TextBox 11"/>
          <p:cNvSpPr txBox="1"/>
          <p:nvPr/>
        </p:nvSpPr>
        <p:spPr>
          <a:xfrm>
            <a:off x="1981200" y="381000"/>
            <a:ext cx="609600" cy="369332"/>
          </a:xfrm>
          <a:prstGeom prst="rect">
            <a:avLst/>
          </a:prstGeom>
          <a:noFill/>
        </p:spPr>
        <p:txBody>
          <a:bodyPr wrap="square" rtlCol="0">
            <a:spAutoFit/>
          </a:bodyPr>
          <a:lstStyle/>
          <a:p>
            <a:r>
              <a:rPr lang="en-US" dirty="0" smtClean="0"/>
              <a:t>F2</a:t>
            </a:r>
            <a:endParaRPr lang="en-US" dirty="0"/>
          </a:p>
        </p:txBody>
      </p:sp>
      <p:sp>
        <p:nvSpPr>
          <p:cNvPr id="13" name="TextBox 12"/>
          <p:cNvSpPr txBox="1"/>
          <p:nvPr/>
        </p:nvSpPr>
        <p:spPr>
          <a:xfrm>
            <a:off x="5029200" y="762000"/>
            <a:ext cx="685800" cy="381000"/>
          </a:xfrm>
          <a:prstGeom prst="rect">
            <a:avLst/>
          </a:prstGeom>
          <a:noFill/>
        </p:spPr>
        <p:txBody>
          <a:bodyPr wrap="square" rtlCol="0">
            <a:spAutoFit/>
          </a:bodyPr>
          <a:lstStyle/>
          <a:p>
            <a:r>
              <a:rPr lang="en-US" dirty="0" smtClean="0"/>
              <a:t>F3</a:t>
            </a:r>
            <a:endParaRPr lang="en-US" dirty="0"/>
          </a:p>
        </p:txBody>
      </p:sp>
      <p:sp>
        <p:nvSpPr>
          <p:cNvPr id="14" name="TextBox 13"/>
          <p:cNvSpPr txBox="1"/>
          <p:nvPr/>
        </p:nvSpPr>
        <p:spPr>
          <a:xfrm>
            <a:off x="7162800" y="2057400"/>
            <a:ext cx="533400" cy="369332"/>
          </a:xfrm>
          <a:prstGeom prst="rect">
            <a:avLst/>
          </a:prstGeom>
          <a:noFill/>
        </p:spPr>
        <p:txBody>
          <a:bodyPr wrap="square" rtlCol="0">
            <a:spAutoFit/>
          </a:bodyPr>
          <a:lstStyle/>
          <a:p>
            <a:r>
              <a:rPr lang="en-US" dirty="0" smtClean="0"/>
              <a:t>F4</a:t>
            </a:r>
            <a:endParaRPr lang="en-US" dirty="0"/>
          </a:p>
        </p:txBody>
      </p:sp>
      <p:sp>
        <p:nvSpPr>
          <p:cNvPr id="15" name="TextBox 14"/>
          <p:cNvSpPr txBox="1"/>
          <p:nvPr/>
        </p:nvSpPr>
        <p:spPr>
          <a:xfrm>
            <a:off x="6019800" y="4495800"/>
            <a:ext cx="685800" cy="369332"/>
          </a:xfrm>
          <a:prstGeom prst="rect">
            <a:avLst/>
          </a:prstGeom>
          <a:noFill/>
        </p:spPr>
        <p:txBody>
          <a:bodyPr wrap="square" rtlCol="0">
            <a:spAutoFit/>
          </a:bodyPr>
          <a:lstStyle/>
          <a:p>
            <a:r>
              <a:rPr lang="en-US" dirty="0" smtClean="0"/>
              <a:t>F5</a:t>
            </a:r>
            <a:endParaRPr lang="en-US" dirty="0"/>
          </a:p>
        </p:txBody>
      </p:sp>
      <p:sp>
        <p:nvSpPr>
          <p:cNvPr id="16" name="TextBox 15"/>
          <p:cNvSpPr txBox="1"/>
          <p:nvPr/>
        </p:nvSpPr>
        <p:spPr>
          <a:xfrm>
            <a:off x="4724400" y="6019800"/>
            <a:ext cx="685800" cy="369332"/>
          </a:xfrm>
          <a:prstGeom prst="rect">
            <a:avLst/>
          </a:prstGeom>
          <a:noFill/>
        </p:spPr>
        <p:txBody>
          <a:bodyPr wrap="square" rtlCol="0">
            <a:spAutoFit/>
          </a:bodyPr>
          <a:lstStyle/>
          <a:p>
            <a:r>
              <a:rPr lang="en-US" dirty="0" smtClean="0"/>
              <a:t>F6</a:t>
            </a:r>
            <a:endParaRPr lang="en-US" dirty="0"/>
          </a:p>
        </p:txBody>
      </p:sp>
      <p:sp>
        <p:nvSpPr>
          <p:cNvPr id="17" name="TextBox 16"/>
          <p:cNvSpPr txBox="1"/>
          <p:nvPr/>
        </p:nvSpPr>
        <p:spPr>
          <a:xfrm>
            <a:off x="1600200" y="5867400"/>
            <a:ext cx="685800" cy="369332"/>
          </a:xfrm>
          <a:prstGeom prst="rect">
            <a:avLst/>
          </a:prstGeom>
          <a:noFill/>
        </p:spPr>
        <p:txBody>
          <a:bodyPr wrap="square" rtlCol="0">
            <a:spAutoFit/>
          </a:bodyPr>
          <a:lstStyle/>
          <a:p>
            <a:r>
              <a:rPr lang="en-US" dirty="0" smtClean="0"/>
              <a:t>F7</a:t>
            </a:r>
            <a:endParaRPr lang="en-US" dirty="0"/>
          </a:p>
        </p:txBody>
      </p:sp>
      <p:sp>
        <p:nvSpPr>
          <p:cNvPr id="18" name="TextBox 17"/>
          <p:cNvSpPr txBox="1"/>
          <p:nvPr/>
        </p:nvSpPr>
        <p:spPr>
          <a:xfrm>
            <a:off x="762000" y="4800600"/>
            <a:ext cx="533400" cy="381000"/>
          </a:xfrm>
          <a:prstGeom prst="rect">
            <a:avLst/>
          </a:prstGeom>
          <a:noFill/>
        </p:spPr>
        <p:txBody>
          <a:bodyPr wrap="square" rtlCol="0">
            <a:spAutoFit/>
          </a:bodyPr>
          <a:lstStyle/>
          <a:p>
            <a:r>
              <a:rPr lang="en-US" dirty="0" smtClean="0"/>
              <a:t>F8</a:t>
            </a:r>
            <a:endParaRPr lang="en-US" dirty="0"/>
          </a:p>
        </p:txBody>
      </p:sp>
      <p:cxnSp>
        <p:nvCxnSpPr>
          <p:cNvPr id="28" name="Straight Arrow Connector 27"/>
          <p:cNvCxnSpPr/>
          <p:nvPr/>
        </p:nvCxnSpPr>
        <p:spPr>
          <a:xfrm rot="10800000" flipV="1">
            <a:off x="4572000" y="2514600"/>
            <a:ext cx="2286000" cy="37719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Straight Arrow Connector 29"/>
          <p:cNvCxnSpPr>
            <a:stCxn id="7" idx="4"/>
            <a:endCxn id="6" idx="3"/>
          </p:cNvCxnSpPr>
          <p:nvPr/>
        </p:nvCxnSpPr>
        <p:spPr>
          <a:xfrm rot="5400000" flipH="1" flipV="1">
            <a:off x="4591050" y="5068654"/>
            <a:ext cx="1274996" cy="15416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Straight Arrow Connector 33"/>
          <p:cNvCxnSpPr/>
          <p:nvPr/>
        </p:nvCxnSpPr>
        <p:spPr>
          <a:xfrm>
            <a:off x="990600" y="2133600"/>
            <a:ext cx="5105400" cy="2971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6" name="Straight Arrow Connector 35"/>
          <p:cNvCxnSpPr/>
          <p:nvPr/>
        </p:nvCxnSpPr>
        <p:spPr>
          <a:xfrm flipV="1">
            <a:off x="914400" y="609600"/>
            <a:ext cx="1905000" cy="1600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Straight Arrow Connector 37"/>
          <p:cNvCxnSpPr/>
          <p:nvPr/>
        </p:nvCxnSpPr>
        <p:spPr>
          <a:xfrm rot="10800000" flipH="1" flipV="1">
            <a:off x="838200" y="2133600"/>
            <a:ext cx="6172200" cy="3429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3" name="Straight Arrow Connector 42"/>
          <p:cNvCxnSpPr/>
          <p:nvPr/>
        </p:nvCxnSpPr>
        <p:spPr>
          <a:xfrm rot="16200000" flipV="1">
            <a:off x="4000500" y="2857500"/>
            <a:ext cx="3581400" cy="762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5" name="Straight Arrow Connector 44"/>
          <p:cNvCxnSpPr>
            <a:stCxn id="3" idx="4"/>
            <a:endCxn id="5" idx="1"/>
          </p:cNvCxnSpPr>
          <p:nvPr/>
        </p:nvCxnSpPr>
        <p:spPr>
          <a:xfrm rot="16200000" flipH="1">
            <a:off x="4095750" y="-400050"/>
            <a:ext cx="1503596" cy="39800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7" name="Straight Arrow Connector 46"/>
          <p:cNvCxnSpPr/>
          <p:nvPr/>
        </p:nvCxnSpPr>
        <p:spPr>
          <a:xfrm rot="5400000">
            <a:off x="1600200" y="1828800"/>
            <a:ext cx="4267200" cy="3352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9" name="Straight Arrow Connector 48"/>
          <p:cNvCxnSpPr/>
          <p:nvPr/>
        </p:nvCxnSpPr>
        <p:spPr>
          <a:xfrm rot="10800000">
            <a:off x="1295400" y="4724400"/>
            <a:ext cx="3124200" cy="1524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1" name="Straight Arrow Connector 50"/>
          <p:cNvCxnSpPr/>
          <p:nvPr/>
        </p:nvCxnSpPr>
        <p:spPr>
          <a:xfrm>
            <a:off x="2057400" y="5715000"/>
            <a:ext cx="2362200" cy="609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5" name="Straight Arrow Connector 54"/>
          <p:cNvCxnSpPr/>
          <p:nvPr/>
        </p:nvCxnSpPr>
        <p:spPr>
          <a:xfrm flipH="1" flipV="1">
            <a:off x="2819400" y="609600"/>
            <a:ext cx="2590800" cy="762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7" name="Straight Arrow Connector 56"/>
          <p:cNvCxnSpPr>
            <a:stCxn id="5" idx="4"/>
            <a:endCxn id="8" idx="6"/>
          </p:cNvCxnSpPr>
          <p:nvPr/>
        </p:nvCxnSpPr>
        <p:spPr>
          <a:xfrm rot="5400000">
            <a:off x="3086100" y="1790700"/>
            <a:ext cx="3009900" cy="47625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8" name="TextBox 57"/>
          <p:cNvSpPr txBox="1"/>
          <p:nvPr/>
        </p:nvSpPr>
        <p:spPr>
          <a:xfrm>
            <a:off x="1524000" y="1143000"/>
            <a:ext cx="457200" cy="369332"/>
          </a:xfrm>
          <a:prstGeom prst="rect">
            <a:avLst/>
          </a:prstGeom>
          <a:noFill/>
        </p:spPr>
        <p:txBody>
          <a:bodyPr wrap="square" rtlCol="0">
            <a:spAutoFit/>
          </a:bodyPr>
          <a:lstStyle/>
          <a:p>
            <a:r>
              <a:rPr lang="en-US" dirty="0" smtClean="0"/>
              <a:t>A</a:t>
            </a:r>
            <a:endParaRPr lang="en-US" dirty="0"/>
          </a:p>
        </p:txBody>
      </p:sp>
      <p:sp>
        <p:nvSpPr>
          <p:cNvPr id="59" name="TextBox 58"/>
          <p:cNvSpPr txBox="1"/>
          <p:nvPr/>
        </p:nvSpPr>
        <p:spPr>
          <a:xfrm>
            <a:off x="1676400" y="1905000"/>
            <a:ext cx="381000" cy="369332"/>
          </a:xfrm>
          <a:prstGeom prst="rect">
            <a:avLst/>
          </a:prstGeom>
          <a:noFill/>
        </p:spPr>
        <p:txBody>
          <a:bodyPr wrap="square" rtlCol="0">
            <a:spAutoFit/>
          </a:bodyPr>
          <a:lstStyle/>
          <a:p>
            <a:r>
              <a:rPr lang="en-US" dirty="0" smtClean="0"/>
              <a:t>B</a:t>
            </a:r>
            <a:endParaRPr lang="en-US" dirty="0"/>
          </a:p>
        </p:txBody>
      </p:sp>
      <p:sp>
        <p:nvSpPr>
          <p:cNvPr id="60" name="TextBox 59"/>
          <p:cNvSpPr txBox="1"/>
          <p:nvPr/>
        </p:nvSpPr>
        <p:spPr>
          <a:xfrm>
            <a:off x="1219200" y="2362200"/>
            <a:ext cx="457200" cy="369332"/>
          </a:xfrm>
          <a:prstGeom prst="rect">
            <a:avLst/>
          </a:prstGeom>
          <a:noFill/>
        </p:spPr>
        <p:txBody>
          <a:bodyPr wrap="square" rtlCol="0">
            <a:spAutoFit/>
          </a:bodyPr>
          <a:lstStyle/>
          <a:p>
            <a:r>
              <a:rPr lang="en-US" dirty="0" smtClean="0"/>
              <a:t>C</a:t>
            </a:r>
            <a:endParaRPr lang="en-US" dirty="0"/>
          </a:p>
        </p:txBody>
      </p:sp>
      <p:sp>
        <p:nvSpPr>
          <p:cNvPr id="61" name="TextBox 60"/>
          <p:cNvSpPr txBox="1"/>
          <p:nvPr/>
        </p:nvSpPr>
        <p:spPr>
          <a:xfrm>
            <a:off x="3886200" y="533400"/>
            <a:ext cx="457200" cy="369332"/>
          </a:xfrm>
          <a:prstGeom prst="rect">
            <a:avLst/>
          </a:prstGeom>
          <a:noFill/>
        </p:spPr>
        <p:txBody>
          <a:bodyPr wrap="square" rtlCol="0">
            <a:spAutoFit/>
          </a:bodyPr>
          <a:lstStyle/>
          <a:p>
            <a:r>
              <a:rPr lang="en-US" dirty="0" smtClean="0"/>
              <a:t>D</a:t>
            </a:r>
            <a:endParaRPr lang="en-US" dirty="0"/>
          </a:p>
        </p:txBody>
      </p:sp>
      <p:sp>
        <p:nvSpPr>
          <p:cNvPr id="62" name="TextBox 61"/>
          <p:cNvSpPr txBox="1"/>
          <p:nvPr/>
        </p:nvSpPr>
        <p:spPr>
          <a:xfrm>
            <a:off x="3200400" y="1066800"/>
            <a:ext cx="457200" cy="369332"/>
          </a:xfrm>
          <a:prstGeom prst="rect">
            <a:avLst/>
          </a:prstGeom>
          <a:noFill/>
        </p:spPr>
        <p:txBody>
          <a:bodyPr wrap="square" rtlCol="0">
            <a:spAutoFit/>
          </a:bodyPr>
          <a:lstStyle/>
          <a:p>
            <a:r>
              <a:rPr lang="en-US" dirty="0" smtClean="0"/>
              <a:t>E</a:t>
            </a:r>
            <a:endParaRPr lang="en-US" dirty="0"/>
          </a:p>
        </p:txBody>
      </p:sp>
      <p:sp>
        <p:nvSpPr>
          <p:cNvPr id="64" name="TextBox 63"/>
          <p:cNvSpPr txBox="1"/>
          <p:nvPr/>
        </p:nvSpPr>
        <p:spPr>
          <a:xfrm>
            <a:off x="3657600" y="2819400"/>
            <a:ext cx="457200" cy="369332"/>
          </a:xfrm>
          <a:prstGeom prst="rect">
            <a:avLst/>
          </a:prstGeom>
          <a:noFill/>
        </p:spPr>
        <p:txBody>
          <a:bodyPr wrap="square" rtlCol="0">
            <a:spAutoFit/>
          </a:bodyPr>
          <a:lstStyle/>
          <a:p>
            <a:r>
              <a:rPr lang="en-US" dirty="0" smtClean="0"/>
              <a:t>G</a:t>
            </a:r>
            <a:endParaRPr lang="en-US" dirty="0"/>
          </a:p>
        </p:txBody>
      </p:sp>
      <p:sp>
        <p:nvSpPr>
          <p:cNvPr id="66" name="TextBox 65"/>
          <p:cNvSpPr txBox="1"/>
          <p:nvPr/>
        </p:nvSpPr>
        <p:spPr>
          <a:xfrm>
            <a:off x="5943600" y="4191000"/>
            <a:ext cx="457200" cy="369332"/>
          </a:xfrm>
          <a:prstGeom prst="rect">
            <a:avLst/>
          </a:prstGeom>
          <a:noFill/>
        </p:spPr>
        <p:txBody>
          <a:bodyPr wrap="square" rtlCol="0">
            <a:spAutoFit/>
          </a:bodyPr>
          <a:lstStyle/>
          <a:p>
            <a:r>
              <a:rPr lang="en-US" dirty="0" smtClean="0"/>
              <a:t>H</a:t>
            </a:r>
            <a:endParaRPr lang="en-US" dirty="0"/>
          </a:p>
        </p:txBody>
      </p:sp>
      <p:sp>
        <p:nvSpPr>
          <p:cNvPr id="68" name="TextBox 67"/>
          <p:cNvSpPr txBox="1"/>
          <p:nvPr/>
        </p:nvSpPr>
        <p:spPr>
          <a:xfrm>
            <a:off x="6248400" y="3276600"/>
            <a:ext cx="533400" cy="369332"/>
          </a:xfrm>
          <a:prstGeom prst="rect">
            <a:avLst/>
          </a:prstGeom>
          <a:noFill/>
        </p:spPr>
        <p:txBody>
          <a:bodyPr wrap="square" rtlCol="0">
            <a:spAutoFit/>
          </a:bodyPr>
          <a:lstStyle/>
          <a:p>
            <a:r>
              <a:rPr lang="en-US" dirty="0" smtClean="0"/>
              <a:t>I</a:t>
            </a:r>
            <a:endParaRPr lang="en-US" dirty="0"/>
          </a:p>
        </p:txBody>
      </p:sp>
      <p:sp>
        <p:nvSpPr>
          <p:cNvPr id="69" name="TextBox 68"/>
          <p:cNvSpPr txBox="1"/>
          <p:nvPr/>
        </p:nvSpPr>
        <p:spPr>
          <a:xfrm>
            <a:off x="4876800" y="3505200"/>
            <a:ext cx="457200" cy="369332"/>
          </a:xfrm>
          <a:prstGeom prst="rect">
            <a:avLst/>
          </a:prstGeom>
          <a:noFill/>
        </p:spPr>
        <p:txBody>
          <a:bodyPr wrap="square" rtlCol="0">
            <a:spAutoFit/>
          </a:bodyPr>
          <a:lstStyle/>
          <a:p>
            <a:r>
              <a:rPr lang="en-US" dirty="0" smtClean="0"/>
              <a:t>J</a:t>
            </a:r>
            <a:endParaRPr lang="en-US" dirty="0"/>
          </a:p>
        </p:txBody>
      </p:sp>
      <p:sp>
        <p:nvSpPr>
          <p:cNvPr id="71" name="TextBox 70"/>
          <p:cNvSpPr txBox="1"/>
          <p:nvPr/>
        </p:nvSpPr>
        <p:spPr>
          <a:xfrm>
            <a:off x="3276600" y="5410200"/>
            <a:ext cx="457200" cy="381000"/>
          </a:xfrm>
          <a:prstGeom prst="rect">
            <a:avLst/>
          </a:prstGeom>
          <a:noFill/>
        </p:spPr>
        <p:txBody>
          <a:bodyPr wrap="square" rtlCol="0">
            <a:spAutoFit/>
          </a:bodyPr>
          <a:lstStyle/>
          <a:p>
            <a:r>
              <a:rPr lang="en-US" dirty="0" smtClean="0"/>
              <a:t>K</a:t>
            </a:r>
            <a:endParaRPr lang="en-US" dirty="0"/>
          </a:p>
        </p:txBody>
      </p:sp>
      <p:sp>
        <p:nvSpPr>
          <p:cNvPr id="72" name="TextBox 71"/>
          <p:cNvSpPr txBox="1"/>
          <p:nvPr/>
        </p:nvSpPr>
        <p:spPr>
          <a:xfrm>
            <a:off x="2667000" y="5867400"/>
            <a:ext cx="457200" cy="381000"/>
          </a:xfrm>
          <a:prstGeom prst="rect">
            <a:avLst/>
          </a:prstGeom>
          <a:noFill/>
        </p:spPr>
        <p:txBody>
          <a:bodyPr wrap="square" rtlCol="0">
            <a:spAutoFit/>
          </a:bodyPr>
          <a:lstStyle/>
          <a:p>
            <a:r>
              <a:rPr lang="en-US" dirty="0" smtClean="0"/>
              <a:t>L</a:t>
            </a:r>
            <a:endParaRPr lang="en-US" dirty="0"/>
          </a:p>
        </p:txBody>
      </p:sp>
      <p:sp>
        <p:nvSpPr>
          <p:cNvPr id="73" name="TextBox 72"/>
          <p:cNvSpPr txBox="1"/>
          <p:nvPr/>
        </p:nvSpPr>
        <p:spPr>
          <a:xfrm>
            <a:off x="5257800" y="5867400"/>
            <a:ext cx="457200" cy="369332"/>
          </a:xfrm>
          <a:prstGeom prst="rect">
            <a:avLst/>
          </a:prstGeom>
          <a:noFill/>
        </p:spPr>
        <p:txBody>
          <a:bodyPr wrap="square" rtlCol="0">
            <a:spAutoFit/>
          </a:bodyPr>
          <a:lstStyle/>
          <a:p>
            <a:r>
              <a:rPr lang="en-US" dirty="0" smtClean="0"/>
              <a:t>F</a:t>
            </a:r>
            <a:endParaRPr lang="en-US" dirty="0"/>
          </a:p>
        </p:txBody>
      </p:sp>
    </p:spTree>
    <p:extLst>
      <p:ext uri="{BB962C8B-B14F-4D97-AF65-F5344CB8AC3E}">
        <p14:creationId xmlns:p14="http://schemas.microsoft.com/office/powerpoint/2010/main" val="1839178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idea is to represent a HPP with segments of DNA that can be mixed together </a:t>
            </a:r>
            <a:r>
              <a:rPr lang="en-US" i="1" dirty="0" smtClean="0"/>
              <a:t>in vitro</a:t>
            </a:r>
          </a:p>
          <a:p>
            <a:r>
              <a:rPr lang="en-US" dirty="0" smtClean="0"/>
              <a:t>The segment include parts of a reporter gene</a:t>
            </a:r>
          </a:p>
          <a:p>
            <a:r>
              <a:rPr lang="en-US" dirty="0" smtClean="0"/>
              <a:t>The segments will be ligated and transformed into bacteria</a:t>
            </a:r>
          </a:p>
          <a:p>
            <a:r>
              <a:rPr lang="en-US" dirty="0" smtClean="0"/>
              <a:t>Each combination of edges will produce a colony and the population of colonies will represent the solution space</a:t>
            </a:r>
          </a:p>
          <a:p>
            <a:r>
              <a:rPr lang="en-US" dirty="0" smtClean="0"/>
              <a:t>A colony containing a solution will express the reporter gene</a:t>
            </a:r>
            <a:endParaRPr lang="en-US" dirty="0"/>
          </a:p>
        </p:txBody>
      </p:sp>
    </p:spTree>
    <p:extLst>
      <p:ext uri="{BB962C8B-B14F-4D97-AF65-F5344CB8AC3E}">
        <p14:creationId xmlns:p14="http://schemas.microsoft.com/office/powerpoint/2010/main" val="1691953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0" y="22098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2209800" y="762000"/>
            <a:ext cx="685800" cy="6858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 name="Oval 3"/>
          <p:cNvSpPr/>
          <p:nvPr/>
        </p:nvSpPr>
        <p:spPr>
          <a:xfrm>
            <a:off x="3962400" y="4343400"/>
            <a:ext cx="685800" cy="6858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 name="Oval 4"/>
          <p:cNvSpPr/>
          <p:nvPr/>
        </p:nvSpPr>
        <p:spPr>
          <a:xfrm>
            <a:off x="5791200" y="685800"/>
            <a:ext cx="685800" cy="6858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Oval 5"/>
          <p:cNvSpPr/>
          <p:nvPr/>
        </p:nvSpPr>
        <p:spPr>
          <a:xfrm>
            <a:off x="7467600" y="3733800"/>
            <a:ext cx="685800" cy="685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 name="TextBox 6"/>
          <p:cNvSpPr txBox="1"/>
          <p:nvPr/>
        </p:nvSpPr>
        <p:spPr>
          <a:xfrm>
            <a:off x="762000" y="3276600"/>
            <a:ext cx="838200" cy="369332"/>
          </a:xfrm>
          <a:prstGeom prst="rect">
            <a:avLst/>
          </a:prstGeom>
          <a:noFill/>
        </p:spPr>
        <p:txBody>
          <a:bodyPr wrap="square" rtlCol="0">
            <a:spAutoFit/>
          </a:bodyPr>
          <a:lstStyle/>
          <a:p>
            <a:r>
              <a:rPr lang="en-US" dirty="0" smtClean="0"/>
              <a:t>F1</a:t>
            </a:r>
            <a:endParaRPr lang="en-US" dirty="0"/>
          </a:p>
        </p:txBody>
      </p:sp>
      <p:sp>
        <p:nvSpPr>
          <p:cNvPr id="8" name="TextBox 7"/>
          <p:cNvSpPr txBox="1"/>
          <p:nvPr/>
        </p:nvSpPr>
        <p:spPr>
          <a:xfrm>
            <a:off x="1295400" y="685800"/>
            <a:ext cx="762000" cy="369332"/>
          </a:xfrm>
          <a:prstGeom prst="rect">
            <a:avLst/>
          </a:prstGeom>
          <a:noFill/>
        </p:spPr>
        <p:txBody>
          <a:bodyPr wrap="square" rtlCol="0">
            <a:spAutoFit/>
          </a:bodyPr>
          <a:lstStyle/>
          <a:p>
            <a:r>
              <a:rPr lang="en-US" dirty="0" smtClean="0"/>
              <a:t>F2</a:t>
            </a:r>
            <a:endParaRPr lang="en-US" dirty="0"/>
          </a:p>
        </p:txBody>
      </p:sp>
      <p:sp>
        <p:nvSpPr>
          <p:cNvPr id="9" name="TextBox 8"/>
          <p:cNvSpPr txBox="1"/>
          <p:nvPr/>
        </p:nvSpPr>
        <p:spPr>
          <a:xfrm>
            <a:off x="3581400" y="5486400"/>
            <a:ext cx="1143000" cy="381000"/>
          </a:xfrm>
          <a:prstGeom prst="rect">
            <a:avLst/>
          </a:prstGeom>
          <a:noFill/>
        </p:spPr>
        <p:txBody>
          <a:bodyPr wrap="square" rtlCol="0">
            <a:spAutoFit/>
          </a:bodyPr>
          <a:lstStyle/>
          <a:p>
            <a:r>
              <a:rPr lang="en-US" dirty="0" smtClean="0"/>
              <a:t>F3</a:t>
            </a:r>
            <a:endParaRPr lang="en-US" dirty="0"/>
          </a:p>
        </p:txBody>
      </p:sp>
      <p:sp>
        <p:nvSpPr>
          <p:cNvPr id="10" name="TextBox 9"/>
          <p:cNvSpPr txBox="1"/>
          <p:nvPr/>
        </p:nvSpPr>
        <p:spPr>
          <a:xfrm>
            <a:off x="6629400" y="762000"/>
            <a:ext cx="990600" cy="369332"/>
          </a:xfrm>
          <a:prstGeom prst="rect">
            <a:avLst/>
          </a:prstGeom>
          <a:noFill/>
        </p:spPr>
        <p:txBody>
          <a:bodyPr wrap="square" rtlCol="0">
            <a:spAutoFit/>
          </a:bodyPr>
          <a:lstStyle/>
          <a:p>
            <a:r>
              <a:rPr lang="en-US" dirty="0" smtClean="0"/>
              <a:t>F4</a:t>
            </a:r>
            <a:endParaRPr lang="en-US" dirty="0"/>
          </a:p>
        </p:txBody>
      </p:sp>
      <p:sp>
        <p:nvSpPr>
          <p:cNvPr id="11" name="TextBox 10"/>
          <p:cNvSpPr txBox="1"/>
          <p:nvPr/>
        </p:nvSpPr>
        <p:spPr>
          <a:xfrm>
            <a:off x="7543800" y="4953000"/>
            <a:ext cx="1066800" cy="369332"/>
          </a:xfrm>
          <a:prstGeom prst="rect">
            <a:avLst/>
          </a:prstGeom>
          <a:noFill/>
        </p:spPr>
        <p:txBody>
          <a:bodyPr wrap="square" rtlCol="0">
            <a:spAutoFit/>
          </a:bodyPr>
          <a:lstStyle/>
          <a:p>
            <a:r>
              <a:rPr lang="en-US" dirty="0" smtClean="0"/>
              <a:t>F5</a:t>
            </a:r>
            <a:endParaRPr lang="en-US" dirty="0"/>
          </a:p>
        </p:txBody>
      </p:sp>
      <p:cxnSp>
        <p:nvCxnSpPr>
          <p:cNvPr id="13" name="Straight Connector 12"/>
          <p:cNvCxnSpPr>
            <a:stCxn id="2" idx="7"/>
          </p:cNvCxnSpPr>
          <p:nvPr/>
        </p:nvCxnSpPr>
        <p:spPr>
          <a:xfrm rot="5400000" flipH="1" flipV="1">
            <a:off x="1309267" y="1181101"/>
            <a:ext cx="1167233" cy="1091033"/>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Arrow Connector 14"/>
          <p:cNvCxnSpPr>
            <a:stCxn id="2" idx="7"/>
          </p:cNvCxnSpPr>
          <p:nvPr/>
        </p:nvCxnSpPr>
        <p:spPr>
          <a:xfrm rot="16200000" flipH="1" flipV="1">
            <a:off x="1066800" y="2310232"/>
            <a:ext cx="280567" cy="2805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1181100" y="1181100"/>
            <a:ext cx="1295400" cy="1219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flipV="1">
            <a:off x="2590800" y="1066800"/>
            <a:ext cx="3352800" cy="76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a:off x="2667000" y="1295400"/>
            <a:ext cx="5029200" cy="2819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1219200" y="2667000"/>
            <a:ext cx="2971800" cy="2057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Straight Arrow Connector 24"/>
          <p:cNvCxnSpPr>
            <a:endCxn id="6" idx="3"/>
          </p:cNvCxnSpPr>
          <p:nvPr/>
        </p:nvCxnSpPr>
        <p:spPr>
          <a:xfrm flipV="1">
            <a:off x="4343400" y="4319167"/>
            <a:ext cx="3224633" cy="40523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rot="16200000" flipV="1">
            <a:off x="1752600" y="1981200"/>
            <a:ext cx="3276600" cy="1752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rot="16200000" flipH="1">
            <a:off x="5600700" y="1714500"/>
            <a:ext cx="2895600" cy="1600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2209800" y="3733800"/>
            <a:ext cx="457200" cy="369332"/>
          </a:xfrm>
          <a:prstGeom prst="rect">
            <a:avLst/>
          </a:prstGeom>
          <a:noFill/>
        </p:spPr>
        <p:txBody>
          <a:bodyPr wrap="square" rtlCol="0">
            <a:spAutoFit/>
          </a:bodyPr>
          <a:lstStyle/>
          <a:p>
            <a:r>
              <a:rPr lang="en-US" dirty="0" smtClean="0"/>
              <a:t>A</a:t>
            </a:r>
            <a:endParaRPr lang="en-US" dirty="0"/>
          </a:p>
        </p:txBody>
      </p:sp>
      <p:sp>
        <p:nvSpPr>
          <p:cNvPr id="31" name="TextBox 30"/>
          <p:cNvSpPr txBox="1"/>
          <p:nvPr/>
        </p:nvSpPr>
        <p:spPr>
          <a:xfrm>
            <a:off x="1828800" y="1905000"/>
            <a:ext cx="457200" cy="369332"/>
          </a:xfrm>
          <a:prstGeom prst="rect">
            <a:avLst/>
          </a:prstGeom>
          <a:noFill/>
        </p:spPr>
        <p:txBody>
          <a:bodyPr wrap="square" rtlCol="0">
            <a:spAutoFit/>
          </a:bodyPr>
          <a:lstStyle/>
          <a:p>
            <a:r>
              <a:rPr lang="en-US" dirty="0" smtClean="0"/>
              <a:t>B</a:t>
            </a:r>
            <a:endParaRPr lang="en-US" dirty="0"/>
          </a:p>
        </p:txBody>
      </p:sp>
      <p:sp>
        <p:nvSpPr>
          <p:cNvPr id="32" name="TextBox 31"/>
          <p:cNvSpPr txBox="1"/>
          <p:nvPr/>
        </p:nvSpPr>
        <p:spPr>
          <a:xfrm>
            <a:off x="3657600" y="2971800"/>
            <a:ext cx="457200" cy="369332"/>
          </a:xfrm>
          <a:prstGeom prst="rect">
            <a:avLst/>
          </a:prstGeom>
          <a:noFill/>
        </p:spPr>
        <p:txBody>
          <a:bodyPr wrap="square" rtlCol="0">
            <a:spAutoFit/>
          </a:bodyPr>
          <a:lstStyle/>
          <a:p>
            <a:r>
              <a:rPr lang="en-US" dirty="0" smtClean="0"/>
              <a:t>C</a:t>
            </a:r>
            <a:endParaRPr lang="en-US" dirty="0"/>
          </a:p>
        </p:txBody>
      </p:sp>
      <p:sp>
        <p:nvSpPr>
          <p:cNvPr id="33" name="TextBox 32"/>
          <p:cNvSpPr txBox="1"/>
          <p:nvPr/>
        </p:nvSpPr>
        <p:spPr>
          <a:xfrm>
            <a:off x="3962400" y="1752600"/>
            <a:ext cx="457200" cy="369332"/>
          </a:xfrm>
          <a:prstGeom prst="rect">
            <a:avLst/>
          </a:prstGeom>
          <a:noFill/>
        </p:spPr>
        <p:txBody>
          <a:bodyPr wrap="square" rtlCol="0">
            <a:spAutoFit/>
          </a:bodyPr>
          <a:lstStyle/>
          <a:p>
            <a:r>
              <a:rPr lang="en-US" dirty="0" smtClean="0"/>
              <a:t>D</a:t>
            </a:r>
            <a:endParaRPr lang="en-US" dirty="0"/>
          </a:p>
        </p:txBody>
      </p:sp>
      <p:sp>
        <p:nvSpPr>
          <p:cNvPr id="34" name="TextBox 33"/>
          <p:cNvSpPr txBox="1"/>
          <p:nvPr/>
        </p:nvSpPr>
        <p:spPr>
          <a:xfrm>
            <a:off x="3429000" y="838200"/>
            <a:ext cx="609600" cy="369332"/>
          </a:xfrm>
          <a:prstGeom prst="rect">
            <a:avLst/>
          </a:prstGeom>
          <a:noFill/>
        </p:spPr>
        <p:txBody>
          <a:bodyPr wrap="square" rtlCol="0">
            <a:spAutoFit/>
          </a:bodyPr>
          <a:lstStyle/>
          <a:p>
            <a:r>
              <a:rPr lang="en-US" dirty="0" smtClean="0"/>
              <a:t>E</a:t>
            </a:r>
            <a:endParaRPr lang="en-US" dirty="0"/>
          </a:p>
        </p:txBody>
      </p:sp>
      <p:sp>
        <p:nvSpPr>
          <p:cNvPr id="35" name="TextBox 34"/>
          <p:cNvSpPr txBox="1"/>
          <p:nvPr/>
        </p:nvSpPr>
        <p:spPr>
          <a:xfrm>
            <a:off x="7086600" y="2057400"/>
            <a:ext cx="533400" cy="369332"/>
          </a:xfrm>
          <a:prstGeom prst="rect">
            <a:avLst/>
          </a:prstGeom>
          <a:noFill/>
        </p:spPr>
        <p:txBody>
          <a:bodyPr wrap="square" rtlCol="0">
            <a:spAutoFit/>
          </a:bodyPr>
          <a:lstStyle/>
          <a:p>
            <a:r>
              <a:rPr lang="en-US" dirty="0" smtClean="0"/>
              <a:t>F</a:t>
            </a:r>
            <a:endParaRPr lang="en-US" dirty="0"/>
          </a:p>
        </p:txBody>
      </p:sp>
      <p:sp>
        <p:nvSpPr>
          <p:cNvPr id="36" name="TextBox 35"/>
          <p:cNvSpPr txBox="1"/>
          <p:nvPr/>
        </p:nvSpPr>
        <p:spPr>
          <a:xfrm>
            <a:off x="5715000" y="4724400"/>
            <a:ext cx="533400" cy="369332"/>
          </a:xfrm>
          <a:prstGeom prst="rect">
            <a:avLst/>
          </a:prstGeom>
          <a:noFill/>
        </p:spPr>
        <p:txBody>
          <a:bodyPr wrap="square" rtlCol="0">
            <a:spAutoFit/>
          </a:bodyPr>
          <a:lstStyle/>
          <a:p>
            <a:r>
              <a:rPr lang="en-US" dirty="0" smtClean="0"/>
              <a:t>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Find a HP</a:t>
            </a:r>
            <a:endParaRPr lang="en-US" dirty="0"/>
          </a:p>
        </p:txBody>
      </p:sp>
      <p:sp>
        <p:nvSpPr>
          <p:cNvPr id="3" name="Content Placeholder 2"/>
          <p:cNvSpPr>
            <a:spLocks noGrp="1"/>
          </p:cNvSpPr>
          <p:nvPr>
            <p:ph idx="1"/>
          </p:nvPr>
        </p:nvSpPr>
        <p:spPr/>
        <p:txBody>
          <a:bodyPr>
            <a:noAutofit/>
          </a:bodyPr>
          <a:lstStyle/>
          <a:p>
            <a:r>
              <a:rPr lang="en-US" sz="2000" dirty="0"/>
              <a:t>From this Hamiltonian path, we identify the source as F1 and the sink as F5. </a:t>
            </a:r>
          </a:p>
          <a:p>
            <a:r>
              <a:rPr lang="en-US" sz="2000" dirty="0"/>
              <a:t>Starting from F1, there are two different paths to take, A and B. If one chooses path B, they will be led to F2. </a:t>
            </a:r>
          </a:p>
          <a:p>
            <a:r>
              <a:rPr lang="en-US" sz="2000" dirty="0"/>
              <a:t>From F2, the next path choices are E and D. If path D is chosen, one is led straight to F5, the sink, thereby completing the path. However, this choice bypasses F4 and F3. If path E is chosen, one is led to F4, where the only choice is path F, which also completes the path without passing F3. </a:t>
            </a:r>
          </a:p>
          <a:p>
            <a:r>
              <a:rPr lang="en-US" sz="2000" dirty="0"/>
              <a:t>Beginning again at F1, one must choose path A. </a:t>
            </a:r>
          </a:p>
          <a:p>
            <a:r>
              <a:rPr lang="en-US" sz="2000" dirty="0"/>
              <a:t>Path A leads to F3, which allows for choices of path C or G. If G is chosen, one completes the path without touching F2 and F4. If path C is chosen, one is led from F3 to F2. </a:t>
            </a:r>
          </a:p>
          <a:p>
            <a:r>
              <a:rPr lang="en-US" sz="2000" dirty="0"/>
              <a:t>From F2, it is clear that E is the right choice to lead to F4, since F3 has been passed already this time. From F4, one chooses path F to complete the Hamiltonian path. </a:t>
            </a:r>
          </a:p>
          <a:p>
            <a:endParaRPr lang="en-US" sz="1800" dirty="0"/>
          </a:p>
        </p:txBody>
      </p:sp>
    </p:spTree>
    <p:extLst>
      <p:ext uri="{BB962C8B-B14F-4D97-AF65-F5344CB8AC3E}">
        <p14:creationId xmlns:p14="http://schemas.microsoft.com/office/powerpoint/2010/main" val="2337629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A Hamiltonian Path through the graph will result in the expression of a reporter gene</a:t>
            </a:r>
          </a:p>
          <a:p>
            <a:r>
              <a:rPr lang="en-US" dirty="0" smtClean="0"/>
              <a:t>Define edge as a segment of the gene</a:t>
            </a:r>
          </a:p>
          <a:p>
            <a:r>
              <a:rPr lang="en-US" dirty="0" smtClean="0"/>
              <a:t>Define node as two 4 bp sticky ends combined</a:t>
            </a:r>
          </a:p>
          <a:p>
            <a:pPr lvl="1"/>
            <a:r>
              <a:rPr lang="en-US" dirty="0" smtClean="0"/>
              <a:t>Arriving at a node is a top strand sticky end</a:t>
            </a:r>
          </a:p>
          <a:p>
            <a:pPr lvl="1"/>
            <a:r>
              <a:rPr lang="en-US" dirty="0" smtClean="0"/>
              <a:t>Leaving a node is a bottom strand sticky end</a:t>
            </a:r>
            <a:endParaRPr lang="en-US" dirty="0"/>
          </a:p>
        </p:txBody>
      </p:sp>
    </p:spTree>
    <p:extLst>
      <p:ext uri="{BB962C8B-B14F-4D97-AF65-F5344CB8AC3E}">
        <p14:creationId xmlns:p14="http://schemas.microsoft.com/office/powerpoint/2010/main" val="3505469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Reporter Gene</a:t>
            </a:r>
            <a:endParaRPr lang="en-US" dirty="0"/>
          </a:p>
        </p:txBody>
      </p:sp>
      <p:sp>
        <p:nvSpPr>
          <p:cNvPr id="4" name="Right Arrow 3"/>
          <p:cNvSpPr/>
          <p:nvPr/>
        </p:nvSpPr>
        <p:spPr>
          <a:xfrm>
            <a:off x="1524000" y="2598982"/>
            <a:ext cx="64008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2286000" y="2598982"/>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286000" y="2217982"/>
            <a:ext cx="0" cy="533400"/>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a:off x="3810000" y="2262587"/>
            <a:ext cx="0" cy="53340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a:off x="5486400" y="2288606"/>
            <a:ext cx="0" cy="533400"/>
          </a:xfrm>
          <a:prstGeom prst="line">
            <a:avLst/>
          </a:prstGeom>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407020" y="2901549"/>
            <a:ext cx="1447800" cy="461665"/>
          </a:xfrm>
          <a:prstGeom prst="rect">
            <a:avLst/>
          </a:prstGeom>
          <a:noFill/>
        </p:spPr>
        <p:txBody>
          <a:bodyPr wrap="square" rtlCol="0">
            <a:spAutoFit/>
          </a:bodyPr>
          <a:lstStyle/>
          <a:p>
            <a:r>
              <a:rPr lang="en-US" sz="2400" dirty="0" smtClean="0"/>
              <a:t>EcoRI</a:t>
            </a:r>
            <a:endParaRPr lang="en-US" sz="2400" dirty="0"/>
          </a:p>
        </p:txBody>
      </p:sp>
      <p:sp>
        <p:nvSpPr>
          <p:cNvPr id="14" name="TextBox 13"/>
          <p:cNvSpPr txBox="1"/>
          <p:nvPr/>
        </p:nvSpPr>
        <p:spPr>
          <a:xfrm>
            <a:off x="7956395" y="2901549"/>
            <a:ext cx="1447800" cy="461665"/>
          </a:xfrm>
          <a:prstGeom prst="rect">
            <a:avLst/>
          </a:prstGeom>
          <a:noFill/>
        </p:spPr>
        <p:txBody>
          <a:bodyPr wrap="square" rtlCol="0">
            <a:spAutoFit/>
          </a:bodyPr>
          <a:lstStyle/>
          <a:p>
            <a:r>
              <a:rPr lang="en-US" sz="2400" dirty="0" smtClean="0"/>
              <a:t>PstI</a:t>
            </a:r>
            <a:endParaRPr lang="en-US" sz="2400" dirty="0"/>
          </a:p>
        </p:txBody>
      </p:sp>
      <p:sp>
        <p:nvSpPr>
          <p:cNvPr id="15" name="TextBox 14"/>
          <p:cNvSpPr txBox="1"/>
          <p:nvPr/>
        </p:nvSpPr>
        <p:spPr>
          <a:xfrm>
            <a:off x="1440366" y="2301616"/>
            <a:ext cx="6400800" cy="461665"/>
          </a:xfrm>
          <a:prstGeom prst="rect">
            <a:avLst/>
          </a:prstGeom>
          <a:noFill/>
        </p:spPr>
        <p:txBody>
          <a:bodyPr wrap="square" rtlCol="0">
            <a:spAutoFit/>
          </a:bodyPr>
          <a:lstStyle/>
          <a:p>
            <a:r>
              <a:rPr lang="en-US" sz="2400" dirty="0"/>
              <a:t> </a:t>
            </a:r>
            <a:r>
              <a:rPr lang="en-US" sz="2400" dirty="0" smtClean="0"/>
              <a:t>    A             B                    C                 D             </a:t>
            </a:r>
            <a:endParaRPr lang="en-US" sz="2400" dirty="0"/>
          </a:p>
        </p:txBody>
      </p:sp>
      <p:sp>
        <p:nvSpPr>
          <p:cNvPr id="16" name="TextBox 15"/>
          <p:cNvSpPr txBox="1"/>
          <p:nvPr/>
        </p:nvSpPr>
        <p:spPr>
          <a:xfrm>
            <a:off x="1752600" y="1752600"/>
            <a:ext cx="6400800" cy="461665"/>
          </a:xfrm>
          <a:prstGeom prst="rect">
            <a:avLst/>
          </a:prstGeom>
          <a:noFill/>
        </p:spPr>
        <p:txBody>
          <a:bodyPr wrap="square" rtlCol="0">
            <a:spAutoFit/>
          </a:bodyPr>
          <a:lstStyle/>
          <a:p>
            <a:r>
              <a:rPr lang="en-US" sz="2400" dirty="0"/>
              <a:t> </a:t>
            </a:r>
            <a:r>
              <a:rPr lang="en-US" sz="2400" dirty="0" smtClean="0"/>
              <a:t>    1                    2                      3                        </a:t>
            </a:r>
            <a:endParaRPr lang="en-US" sz="2400" dirty="0"/>
          </a:p>
        </p:txBody>
      </p:sp>
      <p:sp>
        <p:nvSpPr>
          <p:cNvPr id="17" name="TextBox 16"/>
          <p:cNvSpPr txBox="1"/>
          <p:nvPr/>
        </p:nvSpPr>
        <p:spPr>
          <a:xfrm>
            <a:off x="978877" y="3659920"/>
            <a:ext cx="7689695" cy="3323987"/>
          </a:xfrm>
          <a:prstGeom prst="rect">
            <a:avLst/>
          </a:prstGeom>
          <a:noFill/>
        </p:spPr>
        <p:txBody>
          <a:bodyPr wrap="square" rtlCol="0">
            <a:spAutoFit/>
          </a:bodyPr>
          <a:lstStyle/>
          <a:p>
            <a:pPr marL="342900" indent="-342900">
              <a:buFont typeface="Arial" pitchFamily="34" charset="0"/>
              <a:buChar char="•"/>
            </a:pPr>
            <a:r>
              <a:rPr lang="el-GR" sz="2400" dirty="0"/>
              <a:t>Β</a:t>
            </a:r>
            <a:r>
              <a:rPr lang="en-US" sz="2400" dirty="0"/>
              <a:t>-subunit of </a:t>
            </a:r>
            <a:r>
              <a:rPr lang="el-GR" sz="2400" dirty="0"/>
              <a:t>β</a:t>
            </a:r>
            <a:r>
              <a:rPr lang="en-US" sz="2400" dirty="0"/>
              <a:t>-Galactosidase </a:t>
            </a:r>
            <a:r>
              <a:rPr lang="en-US" sz="2400" dirty="0" smtClean="0"/>
              <a:t>gene</a:t>
            </a:r>
            <a:endParaRPr lang="en-US" sz="2400" dirty="0"/>
          </a:p>
          <a:p>
            <a:pPr marL="342900" indent="-342900">
              <a:buFont typeface="Arial" pitchFamily="34" charset="0"/>
              <a:buChar char="•"/>
            </a:pPr>
            <a:r>
              <a:rPr lang="en-US" sz="2400" dirty="0"/>
              <a:t>Using five numbered nodes, four gene sections are produced, A-D  </a:t>
            </a:r>
          </a:p>
          <a:p>
            <a:pPr marL="342900" indent="-342900">
              <a:buFont typeface="Arial" pitchFamily="34" charset="0"/>
              <a:buChar char="•"/>
            </a:pPr>
            <a:r>
              <a:rPr lang="en-US" sz="2400" dirty="0"/>
              <a:t>These will have sticky ends to combine the DNA strands together, and only the correct sequence of ABCD will produce the blue glow when placed in </a:t>
            </a:r>
            <a:r>
              <a:rPr lang="en-US" sz="2400" i="1" dirty="0"/>
              <a:t>E. coli</a:t>
            </a:r>
            <a:r>
              <a:rPr lang="en-US" sz="2400" dirty="0"/>
              <a:t>. </a:t>
            </a:r>
          </a:p>
          <a:p>
            <a:pPr marL="342900" indent="-342900">
              <a:buFont typeface="Arial" pitchFamily="34" charset="0"/>
              <a:buChar char="•"/>
            </a:pPr>
            <a:r>
              <a:rPr lang="en-US" sz="2400" dirty="0"/>
              <a:t>Several </a:t>
            </a:r>
            <a:r>
              <a:rPr lang="en-US" sz="2400" dirty="0" smtClean="0"/>
              <a:t>Detractor Edges, </a:t>
            </a:r>
            <a:r>
              <a:rPr lang="en-US" sz="2400" dirty="0"/>
              <a:t>E-H will be introduced, with sticky ends designed to form alternate edges for the path.</a:t>
            </a:r>
          </a:p>
          <a:p>
            <a:endParaRPr lang="en-US" dirty="0"/>
          </a:p>
        </p:txBody>
      </p:sp>
    </p:spTree>
    <p:extLst>
      <p:ext uri="{BB962C8B-B14F-4D97-AF65-F5344CB8AC3E}">
        <p14:creationId xmlns:p14="http://schemas.microsoft.com/office/powerpoint/2010/main" val="2576520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HPP Edges are segments of Reporter Gene</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latin typeface="Arial" pitchFamily="34" charset="0"/>
                <a:cs typeface="Arial" pitchFamily="34" charset="0"/>
              </a:rPr>
              <a:t>   </a:t>
            </a:r>
          </a:p>
          <a:p>
            <a:pPr marL="0" indent="0">
              <a:spcBef>
                <a:spcPts val="0"/>
              </a:spcBef>
              <a:buNone/>
            </a:pPr>
            <a:endParaRPr lang="en-US" dirty="0" smtClean="0">
              <a:latin typeface="Arial" pitchFamily="34" charset="0"/>
              <a:cs typeface="Arial" pitchFamily="34" charset="0"/>
            </a:endParaRPr>
          </a:p>
          <a:p>
            <a:pPr marL="0" indent="0">
              <a:spcBef>
                <a:spcPts val="0"/>
              </a:spcBef>
              <a:buNone/>
            </a:pPr>
            <a:r>
              <a:rPr lang="en-US" dirty="0" smtClean="0">
                <a:latin typeface="Arial" pitchFamily="34" charset="0"/>
                <a:cs typeface="Arial" pitchFamily="34" charset="0"/>
              </a:rPr>
              <a:t>      Node1                     Node 2’</a:t>
            </a:r>
          </a:p>
          <a:p>
            <a:pPr marL="0" indent="0">
              <a:spcBef>
                <a:spcPts val="0"/>
              </a:spcBef>
              <a:buNone/>
            </a:pPr>
            <a:r>
              <a:rPr lang="en-US" dirty="0">
                <a:latin typeface="Courier" pitchFamily="49" charset="0"/>
                <a:cs typeface="Arial" pitchFamily="34" charset="0"/>
              </a:rPr>
              <a:t> </a:t>
            </a:r>
            <a:r>
              <a:rPr lang="en-US" dirty="0" smtClean="0">
                <a:latin typeface="Courier" pitchFamily="49" charset="0"/>
                <a:cs typeface="Arial" pitchFamily="34" charset="0"/>
              </a:rPr>
              <a:t>   GGAC CCG…ATC</a:t>
            </a:r>
          </a:p>
          <a:p>
            <a:pPr marL="0" indent="0">
              <a:spcBef>
                <a:spcPts val="0"/>
              </a:spcBef>
              <a:buNone/>
            </a:pPr>
            <a:r>
              <a:rPr lang="en-US" dirty="0">
                <a:latin typeface="Courier" pitchFamily="49" charset="0"/>
                <a:cs typeface="Arial" pitchFamily="34" charset="0"/>
              </a:rPr>
              <a:t> </a:t>
            </a:r>
            <a:r>
              <a:rPr lang="en-US" dirty="0" smtClean="0">
                <a:latin typeface="Courier" pitchFamily="49" charset="0"/>
                <a:cs typeface="Arial" pitchFamily="34" charset="0"/>
              </a:rPr>
              <a:t>        GGC…TAG AGCC</a:t>
            </a:r>
          </a:p>
          <a:p>
            <a:pPr marL="0" indent="0">
              <a:spcBef>
                <a:spcPts val="0"/>
              </a:spcBef>
              <a:buNone/>
            </a:pPr>
            <a:endParaRPr lang="en-US" dirty="0" smtClean="0">
              <a:latin typeface="Courier" pitchFamily="49" charset="0"/>
              <a:cs typeface="Arial" pitchFamily="34" charset="0"/>
            </a:endParaRPr>
          </a:p>
        </p:txBody>
      </p:sp>
      <p:sp>
        <p:nvSpPr>
          <p:cNvPr id="42" name="Oval 41"/>
          <p:cNvSpPr/>
          <p:nvPr/>
        </p:nvSpPr>
        <p:spPr>
          <a:xfrm>
            <a:off x="6477000" y="3682434"/>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7924800" y="2234634"/>
            <a:ext cx="685800" cy="6858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45" name="Straight Connector 44"/>
          <p:cNvCxnSpPr>
            <a:stCxn id="42" idx="7"/>
          </p:cNvCxnSpPr>
          <p:nvPr/>
        </p:nvCxnSpPr>
        <p:spPr>
          <a:xfrm rot="5400000" flipH="1" flipV="1">
            <a:off x="7024267" y="2653735"/>
            <a:ext cx="1167233" cy="1091033"/>
          </a:xfrm>
          <a:prstGeom prst="line">
            <a:avLst/>
          </a:prstGeom>
        </p:spPr>
        <p:style>
          <a:lnRef idx="3">
            <a:schemeClr val="dk1"/>
          </a:lnRef>
          <a:fillRef idx="0">
            <a:schemeClr val="dk1"/>
          </a:fillRef>
          <a:effectRef idx="2">
            <a:schemeClr val="dk1"/>
          </a:effectRef>
          <a:fontRef idx="minor">
            <a:schemeClr val="tx1"/>
          </a:fontRef>
        </p:style>
      </p:cxnSp>
      <p:cxnSp>
        <p:nvCxnSpPr>
          <p:cNvPr id="46" name="Straight Arrow Connector 45"/>
          <p:cNvCxnSpPr>
            <a:stCxn id="42" idx="7"/>
          </p:cNvCxnSpPr>
          <p:nvPr/>
        </p:nvCxnSpPr>
        <p:spPr>
          <a:xfrm rot="16200000" flipH="1" flipV="1">
            <a:off x="6781800" y="3782866"/>
            <a:ext cx="280567" cy="2805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flipH="1" flipV="1">
            <a:off x="6896100" y="2653734"/>
            <a:ext cx="1295400" cy="1219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9" name="TextBox 48"/>
          <p:cNvSpPr txBox="1"/>
          <p:nvPr/>
        </p:nvSpPr>
        <p:spPr>
          <a:xfrm>
            <a:off x="7003358" y="4353580"/>
            <a:ext cx="762000" cy="523220"/>
          </a:xfrm>
          <a:prstGeom prst="rect">
            <a:avLst/>
          </a:prstGeom>
          <a:noFill/>
        </p:spPr>
        <p:txBody>
          <a:bodyPr wrap="square" rtlCol="0">
            <a:spAutoFit/>
          </a:bodyPr>
          <a:lstStyle/>
          <a:p>
            <a:r>
              <a:rPr lang="en-US" sz="2800" dirty="0" smtClean="0"/>
              <a:t>F1</a:t>
            </a:r>
            <a:endParaRPr lang="en-US" sz="2800" dirty="0"/>
          </a:p>
        </p:txBody>
      </p:sp>
      <p:sp>
        <p:nvSpPr>
          <p:cNvPr id="51" name="TextBox 50"/>
          <p:cNvSpPr txBox="1"/>
          <p:nvPr/>
        </p:nvSpPr>
        <p:spPr>
          <a:xfrm>
            <a:off x="8077200" y="3001724"/>
            <a:ext cx="762000" cy="523220"/>
          </a:xfrm>
          <a:prstGeom prst="rect">
            <a:avLst/>
          </a:prstGeom>
          <a:noFill/>
        </p:spPr>
        <p:txBody>
          <a:bodyPr wrap="square" rtlCol="0">
            <a:spAutoFit/>
          </a:bodyPr>
          <a:lstStyle/>
          <a:p>
            <a:r>
              <a:rPr lang="en-US" sz="2800" dirty="0" smtClean="0"/>
              <a:t>F2</a:t>
            </a:r>
            <a:endParaRPr lang="en-US" sz="2800" dirty="0"/>
          </a:p>
        </p:txBody>
      </p:sp>
    </p:spTree>
    <p:extLst>
      <p:ext uri="{BB962C8B-B14F-4D97-AF65-F5344CB8AC3E}">
        <p14:creationId xmlns:p14="http://schemas.microsoft.com/office/powerpoint/2010/main" val="2979641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HPP Edges are segments of Reporter Gene</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latin typeface="Arial" pitchFamily="34" charset="0"/>
                <a:cs typeface="Arial" pitchFamily="34" charset="0"/>
              </a:rPr>
              <a:t>   </a:t>
            </a:r>
          </a:p>
          <a:p>
            <a:pPr marL="0" indent="0">
              <a:spcBef>
                <a:spcPts val="0"/>
              </a:spcBef>
              <a:buNone/>
            </a:pPr>
            <a:endParaRPr lang="en-US" dirty="0" smtClean="0">
              <a:latin typeface="Courier" pitchFamily="49" charset="0"/>
              <a:cs typeface="Arial" pitchFamily="34" charset="0"/>
            </a:endParaRPr>
          </a:p>
          <a:p>
            <a:pPr marL="0" indent="0">
              <a:spcBef>
                <a:spcPts val="0"/>
              </a:spcBef>
              <a:buNone/>
            </a:pPr>
            <a:r>
              <a:rPr lang="en-US" dirty="0" smtClean="0">
                <a:latin typeface="Courier" pitchFamily="49" charset="0"/>
                <a:cs typeface="Arial" pitchFamily="34" charset="0"/>
              </a:rPr>
              <a:t>   </a:t>
            </a:r>
            <a:r>
              <a:rPr lang="en-US" dirty="0" smtClean="0">
                <a:latin typeface="Arial" pitchFamily="34" charset="0"/>
                <a:cs typeface="Arial" pitchFamily="34" charset="0"/>
              </a:rPr>
              <a:t>Node 2        Node 3</a:t>
            </a:r>
            <a:endParaRPr lang="en-US" dirty="0">
              <a:latin typeface="Arial" pitchFamily="34" charset="0"/>
              <a:cs typeface="Arial" pitchFamily="34" charset="0"/>
            </a:endParaRPr>
          </a:p>
          <a:p>
            <a:pPr marL="0" indent="0">
              <a:spcBef>
                <a:spcPts val="0"/>
              </a:spcBef>
              <a:buNone/>
            </a:pPr>
            <a:r>
              <a:rPr lang="en-US" dirty="0">
                <a:latin typeface="Courier" pitchFamily="49" charset="0"/>
                <a:cs typeface="Arial" pitchFamily="34" charset="0"/>
              </a:rPr>
              <a:t> </a:t>
            </a:r>
            <a:r>
              <a:rPr lang="en-US" dirty="0" smtClean="0">
                <a:latin typeface="Courier" pitchFamily="49" charset="0"/>
                <a:cs typeface="Arial" pitchFamily="34" charset="0"/>
              </a:rPr>
              <a:t>   TCGG </a:t>
            </a:r>
            <a:r>
              <a:rPr lang="en-US" dirty="0">
                <a:latin typeface="Courier" pitchFamily="49" charset="0"/>
                <a:cs typeface="Arial" pitchFamily="34" charset="0"/>
              </a:rPr>
              <a:t>CCG…ATC</a:t>
            </a:r>
          </a:p>
          <a:p>
            <a:pPr marL="0" indent="0">
              <a:spcBef>
                <a:spcPts val="0"/>
              </a:spcBef>
              <a:buNone/>
            </a:pPr>
            <a:r>
              <a:rPr lang="en-US" dirty="0">
                <a:latin typeface="Courier" pitchFamily="49" charset="0"/>
                <a:cs typeface="Arial" pitchFamily="34" charset="0"/>
              </a:rPr>
              <a:t>         GGC…TAG </a:t>
            </a:r>
            <a:r>
              <a:rPr lang="en-US" dirty="0" smtClean="0">
                <a:latin typeface="Courier" pitchFamily="49" charset="0"/>
                <a:cs typeface="Arial" pitchFamily="34" charset="0"/>
              </a:rPr>
              <a:t>TGAC</a:t>
            </a:r>
            <a:endParaRPr lang="en-US" dirty="0">
              <a:latin typeface="Courier" pitchFamily="49" charset="0"/>
              <a:cs typeface="Arial" pitchFamily="34" charset="0"/>
            </a:endParaRPr>
          </a:p>
        </p:txBody>
      </p:sp>
      <p:sp>
        <p:nvSpPr>
          <p:cNvPr id="51" name="TextBox 50"/>
          <p:cNvSpPr txBox="1"/>
          <p:nvPr/>
        </p:nvSpPr>
        <p:spPr>
          <a:xfrm>
            <a:off x="2133600" y="6019800"/>
            <a:ext cx="762000" cy="523220"/>
          </a:xfrm>
          <a:prstGeom prst="rect">
            <a:avLst/>
          </a:prstGeom>
          <a:noFill/>
        </p:spPr>
        <p:txBody>
          <a:bodyPr wrap="square" rtlCol="0">
            <a:spAutoFit/>
          </a:bodyPr>
          <a:lstStyle/>
          <a:p>
            <a:r>
              <a:rPr lang="en-US" sz="2800" dirty="0" smtClean="0"/>
              <a:t>F2</a:t>
            </a:r>
            <a:endParaRPr lang="en-US" sz="2800" dirty="0"/>
          </a:p>
        </p:txBody>
      </p:sp>
      <p:sp>
        <p:nvSpPr>
          <p:cNvPr id="11" name="Oval 10"/>
          <p:cNvSpPr/>
          <p:nvPr/>
        </p:nvSpPr>
        <p:spPr>
          <a:xfrm>
            <a:off x="2171700" y="5181600"/>
            <a:ext cx="685800" cy="6858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Oval 11"/>
          <p:cNvSpPr/>
          <p:nvPr/>
        </p:nvSpPr>
        <p:spPr>
          <a:xfrm>
            <a:off x="5753100" y="5105400"/>
            <a:ext cx="685800" cy="6858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cxnSp>
        <p:nvCxnSpPr>
          <p:cNvPr id="14" name="Straight Arrow Connector 13"/>
          <p:cNvCxnSpPr/>
          <p:nvPr/>
        </p:nvCxnSpPr>
        <p:spPr>
          <a:xfrm flipV="1">
            <a:off x="2552700" y="5486400"/>
            <a:ext cx="3352800" cy="76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6" name="TextBox 15"/>
          <p:cNvSpPr txBox="1"/>
          <p:nvPr/>
        </p:nvSpPr>
        <p:spPr>
          <a:xfrm>
            <a:off x="5779477" y="5945759"/>
            <a:ext cx="762000" cy="523220"/>
          </a:xfrm>
          <a:prstGeom prst="rect">
            <a:avLst/>
          </a:prstGeom>
          <a:noFill/>
        </p:spPr>
        <p:txBody>
          <a:bodyPr wrap="square" rtlCol="0">
            <a:spAutoFit/>
          </a:bodyPr>
          <a:lstStyle/>
          <a:p>
            <a:r>
              <a:rPr lang="en-US" sz="2800" dirty="0" smtClean="0"/>
              <a:t>F3</a:t>
            </a:r>
            <a:endParaRPr lang="en-US" sz="2800" dirty="0"/>
          </a:p>
        </p:txBody>
      </p:sp>
    </p:spTree>
    <p:extLst>
      <p:ext uri="{BB962C8B-B14F-4D97-AF65-F5344CB8AC3E}">
        <p14:creationId xmlns:p14="http://schemas.microsoft.com/office/powerpoint/2010/main" val="905681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Detractor Edges are not segments of Reporter Gene</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latin typeface="Arial" pitchFamily="34" charset="0"/>
                <a:cs typeface="Arial" pitchFamily="34" charset="0"/>
              </a:rPr>
              <a:t>   </a:t>
            </a:r>
          </a:p>
          <a:p>
            <a:pPr marL="0" indent="0">
              <a:spcBef>
                <a:spcPts val="0"/>
              </a:spcBef>
              <a:buNone/>
            </a:pPr>
            <a:r>
              <a:rPr lang="en-US" dirty="0" smtClean="0">
                <a:latin typeface="Arial" pitchFamily="34" charset="0"/>
                <a:cs typeface="Arial" pitchFamily="34" charset="0"/>
              </a:rPr>
              <a:t>      Node1                     Node 3’</a:t>
            </a:r>
          </a:p>
          <a:p>
            <a:pPr marL="0" indent="0">
              <a:spcBef>
                <a:spcPts val="0"/>
              </a:spcBef>
              <a:buNone/>
            </a:pPr>
            <a:r>
              <a:rPr lang="en-US" dirty="0">
                <a:latin typeface="Courier" pitchFamily="49" charset="0"/>
                <a:cs typeface="Arial" pitchFamily="34" charset="0"/>
              </a:rPr>
              <a:t> </a:t>
            </a:r>
            <a:r>
              <a:rPr lang="en-US" dirty="0" smtClean="0">
                <a:latin typeface="Courier" pitchFamily="49" charset="0"/>
                <a:cs typeface="Arial" pitchFamily="34" charset="0"/>
              </a:rPr>
              <a:t>   GGAC CCG…ATC</a:t>
            </a:r>
          </a:p>
          <a:p>
            <a:pPr marL="0" indent="0">
              <a:spcBef>
                <a:spcPts val="0"/>
              </a:spcBef>
              <a:buNone/>
            </a:pPr>
            <a:r>
              <a:rPr lang="en-US" dirty="0">
                <a:latin typeface="Courier" pitchFamily="49" charset="0"/>
                <a:cs typeface="Arial" pitchFamily="34" charset="0"/>
              </a:rPr>
              <a:t> </a:t>
            </a:r>
            <a:r>
              <a:rPr lang="en-US" dirty="0" smtClean="0">
                <a:latin typeface="Courier" pitchFamily="49" charset="0"/>
                <a:cs typeface="Arial" pitchFamily="34" charset="0"/>
              </a:rPr>
              <a:t>        GGC…TAG AGCC</a:t>
            </a:r>
          </a:p>
          <a:p>
            <a:pPr marL="0" indent="0">
              <a:spcBef>
                <a:spcPts val="0"/>
              </a:spcBef>
              <a:buNone/>
            </a:pPr>
            <a:endParaRPr lang="en-US" dirty="0" smtClean="0">
              <a:latin typeface="Courier" pitchFamily="49" charset="0"/>
              <a:cs typeface="Arial" pitchFamily="34" charset="0"/>
            </a:endParaRPr>
          </a:p>
          <a:p>
            <a:pPr marL="0" indent="0">
              <a:spcBef>
                <a:spcPts val="0"/>
              </a:spcBef>
              <a:buNone/>
            </a:pPr>
            <a:r>
              <a:rPr lang="en-US" dirty="0" smtClean="0">
                <a:latin typeface="Courier" pitchFamily="49" charset="0"/>
                <a:cs typeface="Arial" pitchFamily="34" charset="0"/>
              </a:rPr>
              <a:t>   </a:t>
            </a:r>
            <a:r>
              <a:rPr lang="en-US" dirty="0" smtClean="0">
                <a:latin typeface="Arial" pitchFamily="34" charset="0"/>
                <a:cs typeface="Arial" pitchFamily="34" charset="0"/>
              </a:rPr>
              <a:t>Node 2        Node 4’</a:t>
            </a:r>
            <a:endParaRPr lang="en-US" dirty="0">
              <a:latin typeface="Arial" pitchFamily="34" charset="0"/>
              <a:cs typeface="Arial" pitchFamily="34" charset="0"/>
            </a:endParaRPr>
          </a:p>
          <a:p>
            <a:pPr marL="0" indent="0">
              <a:spcBef>
                <a:spcPts val="0"/>
              </a:spcBef>
              <a:buNone/>
            </a:pPr>
            <a:r>
              <a:rPr lang="en-US" dirty="0">
                <a:latin typeface="Courier" pitchFamily="49" charset="0"/>
                <a:cs typeface="Arial" pitchFamily="34" charset="0"/>
              </a:rPr>
              <a:t> </a:t>
            </a:r>
            <a:r>
              <a:rPr lang="en-US" dirty="0" smtClean="0">
                <a:latin typeface="Courier" pitchFamily="49" charset="0"/>
                <a:cs typeface="Arial" pitchFamily="34" charset="0"/>
              </a:rPr>
              <a:t>   TCGG </a:t>
            </a:r>
            <a:r>
              <a:rPr lang="en-US" dirty="0">
                <a:latin typeface="Courier" pitchFamily="49" charset="0"/>
                <a:cs typeface="Arial" pitchFamily="34" charset="0"/>
              </a:rPr>
              <a:t>CCG…ATC</a:t>
            </a:r>
          </a:p>
          <a:p>
            <a:pPr marL="0" indent="0">
              <a:spcBef>
                <a:spcPts val="0"/>
              </a:spcBef>
              <a:buNone/>
            </a:pPr>
            <a:r>
              <a:rPr lang="en-US" dirty="0">
                <a:latin typeface="Courier" pitchFamily="49" charset="0"/>
                <a:cs typeface="Arial" pitchFamily="34" charset="0"/>
              </a:rPr>
              <a:t>         GGC…TAG </a:t>
            </a:r>
            <a:r>
              <a:rPr lang="en-US" dirty="0" smtClean="0">
                <a:latin typeface="Courier" pitchFamily="49" charset="0"/>
                <a:cs typeface="Arial" pitchFamily="34" charset="0"/>
              </a:rPr>
              <a:t>AACC</a:t>
            </a:r>
            <a:endParaRPr lang="en-US" dirty="0">
              <a:latin typeface="Courier" pitchFamily="49" charset="0"/>
              <a:cs typeface="Arial" pitchFamily="34" charset="0"/>
            </a:endParaRPr>
          </a:p>
        </p:txBody>
      </p:sp>
    </p:spTree>
    <p:extLst>
      <p:ext uri="{BB962C8B-B14F-4D97-AF65-F5344CB8AC3E}">
        <p14:creationId xmlns:p14="http://schemas.microsoft.com/office/powerpoint/2010/main" val="3715417617"/>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249</TotalTime>
  <Words>1233</Words>
  <Application>Microsoft Office PowerPoint</Application>
  <PresentationFormat>On-screen Show (4:3)</PresentationFormat>
  <Paragraphs>141</Paragraphs>
  <Slides>11</Slides>
  <Notes>3</Notes>
  <HiddenSlides>0</HiddenSlides>
  <MMClips>1</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vt:lpstr>
      <vt:lpstr>Solving Hamiltonian Path Problems with a DNA Computer</vt:lpstr>
      <vt:lpstr>Overview</vt:lpstr>
      <vt:lpstr>PowerPoint Presentation</vt:lpstr>
      <vt:lpstr>How to Find a HP</vt:lpstr>
      <vt:lpstr>Definitions</vt:lpstr>
      <vt:lpstr>Reporter Gene</vt:lpstr>
      <vt:lpstr>HPP Edges are segments of Reporter Gene</vt:lpstr>
      <vt:lpstr>HPP Edges are segments of Reporter Gene</vt:lpstr>
      <vt:lpstr>Detractor Edges are not segments of Reporter Gene</vt:lpstr>
      <vt:lpstr>Protocol</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Hamiltonian Path Problem Explanation</dc:title>
  <dc:creator>mwuser</dc:creator>
  <cp:lastModifiedBy>mwuser</cp:lastModifiedBy>
  <cp:revision>22</cp:revision>
  <dcterms:created xsi:type="dcterms:W3CDTF">2011-06-01T15:54:46Z</dcterms:created>
  <dcterms:modified xsi:type="dcterms:W3CDTF">2011-06-02T13:35:09Z</dcterms:modified>
</cp:coreProperties>
</file>