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2" r:id="rId5"/>
    <p:sldId id="266" r:id="rId6"/>
    <p:sldId id="270" r:id="rId7"/>
    <p:sldId id="260" r:id="rId8"/>
    <p:sldId id="272" r:id="rId9"/>
    <p:sldId id="273" r:id="rId10"/>
    <p:sldId id="274" r:id="rId11"/>
    <p:sldId id="275" r:id="rId12"/>
    <p:sldId id="276" r:id="rId13"/>
    <p:sldId id="279" r:id="rId14"/>
    <p:sldId id="280" r:id="rId15"/>
    <p:sldId id="277" r:id="rId16"/>
    <p:sldId id="278" r:id="rId17"/>
    <p:sldId id="284" r:id="rId18"/>
    <p:sldId id="285" r:id="rId19"/>
    <p:sldId id="286" r:id="rId20"/>
    <p:sldId id="287" r:id="rId21"/>
    <p:sldId id="288" r:id="rId22"/>
    <p:sldId id="289" r:id="rId23"/>
    <p:sldId id="281" r:id="rId24"/>
    <p:sldId id="271" r:id="rId25"/>
    <p:sldId id="261" r:id="rId26"/>
    <p:sldId id="25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73C-213B-4E03-95DE-605E1E1C6B02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427-1B91-4339-B565-43E8347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9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73C-213B-4E03-95DE-605E1E1C6B02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427-1B91-4339-B565-43E8347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5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73C-213B-4E03-95DE-605E1E1C6B02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427-1B91-4339-B565-43E8347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4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73C-213B-4E03-95DE-605E1E1C6B02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427-1B91-4339-B565-43E8347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4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73C-213B-4E03-95DE-605E1E1C6B02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427-1B91-4339-B565-43E8347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73C-213B-4E03-95DE-605E1E1C6B02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427-1B91-4339-B565-43E8347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9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73C-213B-4E03-95DE-605E1E1C6B02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427-1B91-4339-B565-43E8347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73C-213B-4E03-95DE-605E1E1C6B02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427-1B91-4339-B565-43E8347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5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73C-213B-4E03-95DE-605E1E1C6B02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427-1B91-4339-B565-43E8347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7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73C-213B-4E03-95DE-605E1E1C6B02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427-1B91-4339-B565-43E8347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73C-213B-4E03-95DE-605E1E1C6B02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427-1B91-4339-B565-43E8347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8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273C-213B-4E03-95DE-605E1E1C6B02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85427-1B91-4339-B565-43E8347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3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Caffeine Disk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7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Caffeine disk experiments with 0, 20, 40, 60, 100 </a:t>
            </a:r>
            <a:r>
              <a:rPr lang="en-US" dirty="0" err="1" smtClean="0"/>
              <a:t>mM</a:t>
            </a:r>
            <a:endParaRPr lang="en-US" dirty="0" smtClean="0"/>
          </a:p>
          <a:p>
            <a:r>
              <a:rPr lang="en-US" dirty="0" smtClean="0"/>
              <a:t>Take Pictures</a:t>
            </a:r>
          </a:p>
          <a:p>
            <a:r>
              <a:rPr lang="en-US" dirty="0" smtClean="0"/>
              <a:t>Use loop to take colonies from near the disks</a:t>
            </a:r>
            <a:r>
              <a:rPr lang="en-US" dirty="0"/>
              <a:t> </a:t>
            </a:r>
            <a:r>
              <a:rPr lang="en-US" dirty="0" smtClean="0"/>
              <a:t>and streak onto plates for colony isolation</a:t>
            </a:r>
          </a:p>
          <a:p>
            <a:r>
              <a:rPr lang="en-US" dirty="0" smtClean="0"/>
              <a:t>Pick individual colonies and measure</a:t>
            </a:r>
          </a:p>
          <a:p>
            <a:pPr lvl="1"/>
            <a:r>
              <a:rPr lang="en-US" dirty="0" smtClean="0"/>
              <a:t>RFP on </a:t>
            </a:r>
            <a:r>
              <a:rPr lang="en-US" dirty="0" err="1" smtClean="0"/>
              <a:t>Cytation</a:t>
            </a:r>
            <a:endParaRPr lang="en-US" dirty="0" smtClean="0"/>
          </a:p>
          <a:p>
            <a:pPr lvl="1"/>
            <a:r>
              <a:rPr lang="en-US" dirty="0" smtClean="0"/>
              <a:t>Chaperone PCR</a:t>
            </a:r>
          </a:p>
          <a:p>
            <a:pPr lvl="1"/>
            <a:r>
              <a:rPr lang="en-US" dirty="0" smtClean="0"/>
              <a:t>Origin PCR</a:t>
            </a:r>
          </a:p>
        </p:txBody>
      </p:sp>
    </p:spTree>
    <p:extLst>
      <p:ext uri="{BB962C8B-B14F-4D97-AF65-F5344CB8AC3E}">
        <p14:creationId xmlns:p14="http://schemas.microsoft.com/office/powerpoint/2010/main" val="383890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20 Clones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200400" cy="32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51857"/>
            <a:ext cx="3411545" cy="3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934" y="4343400"/>
            <a:ext cx="2857037" cy="243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80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High-High vs. Low-Low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1538"/>
            <a:ext cx="4639699" cy="345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1538"/>
            <a:ext cx="32861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94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PCR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2951"/>
            <a:ext cx="29527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22951"/>
            <a:ext cx="304165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12" b="3226"/>
          <a:stretch/>
        </p:blipFill>
        <p:spPr bwMode="auto">
          <a:xfrm>
            <a:off x="6477000" y="2395448"/>
            <a:ext cx="2120515" cy="284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64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Chaperone PCR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3114675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70314"/>
            <a:ext cx="3114675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7" b="1890"/>
          <a:stretch/>
        </p:blipFill>
        <p:spPr bwMode="auto">
          <a:xfrm>
            <a:off x="6629401" y="1928812"/>
            <a:ext cx="2102618" cy="32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20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564779"/>
              </p:ext>
            </p:extLst>
          </p:nvPr>
        </p:nvGraphicFramePr>
        <p:xfrm>
          <a:off x="1786790" y="1600194"/>
          <a:ext cx="5570420" cy="4525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042"/>
                <a:gridCol w="557042"/>
                <a:gridCol w="557042"/>
                <a:gridCol w="557042"/>
                <a:gridCol w="557042"/>
                <a:gridCol w="557042"/>
                <a:gridCol w="557042"/>
                <a:gridCol w="557042"/>
                <a:gridCol w="557042"/>
                <a:gridCol w="557042"/>
              </a:tblGrid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Clone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High-High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Low-Low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1A2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J310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pG-Tf2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pTf16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pG-KJE8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pGro7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PKJE7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42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Sorted Genotypes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09536"/>
              </p:ext>
            </p:extLst>
          </p:nvPr>
        </p:nvGraphicFramePr>
        <p:xfrm>
          <a:off x="1508269" y="1600206"/>
          <a:ext cx="6127462" cy="452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042"/>
                <a:gridCol w="557042"/>
                <a:gridCol w="557042"/>
                <a:gridCol w="557042"/>
                <a:gridCol w="557042"/>
                <a:gridCol w="557042"/>
                <a:gridCol w="557042"/>
                <a:gridCol w="557042"/>
                <a:gridCol w="557042"/>
                <a:gridCol w="557042"/>
                <a:gridCol w="557042"/>
              </a:tblGrid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Clone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High-High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Low-Low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1A2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J310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pG-Tf2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pTf16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pG-KJE8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pGro7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PKJE7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#</a:t>
                      </a:r>
                      <a:r>
                        <a:rPr lang="en-US" sz="1000" u="none" strike="noStrike" dirty="0" smtClean="0">
                          <a:effectLst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#12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#12 + #14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#7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#4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044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78" y="195105"/>
            <a:ext cx="301462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856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1136"/>
            <a:ext cx="2895600" cy="303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78" y="3403600"/>
            <a:ext cx="2971798" cy="30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1524000"/>
            <a:ext cx="182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Grown only overnight at 37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44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+ 20 with Caffeine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0997"/>
            <a:ext cx="2720704" cy="245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53316"/>
            <a:ext cx="2584222" cy="25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3178"/>
            <a:ext cx="262629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6371"/>
            <a:ext cx="2667000" cy="270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916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143000"/>
            <a:ext cx="5562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68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Grow clone from glycerol stock</a:t>
            </a:r>
          </a:p>
          <a:p>
            <a:pPr lvl="1"/>
            <a:r>
              <a:rPr lang="en-US" dirty="0" smtClean="0"/>
              <a:t>Amp or amp + </a:t>
            </a:r>
            <a:r>
              <a:rPr lang="en-US" dirty="0" err="1" smtClean="0"/>
              <a:t>chlor</a:t>
            </a:r>
            <a:endParaRPr lang="en-US" dirty="0" smtClean="0"/>
          </a:p>
          <a:p>
            <a:pPr lvl="1"/>
            <a:r>
              <a:rPr lang="en-US" dirty="0" smtClean="0"/>
              <a:t>4 </a:t>
            </a:r>
            <a:r>
              <a:rPr lang="en-US" dirty="0" err="1" smtClean="0"/>
              <a:t>mM</a:t>
            </a:r>
            <a:r>
              <a:rPr lang="en-US" dirty="0" smtClean="0"/>
              <a:t> caffeine</a:t>
            </a:r>
          </a:p>
          <a:p>
            <a:r>
              <a:rPr lang="en-US" dirty="0" smtClean="0"/>
              <a:t>Measure A590 and standardize to 0.1 or 0.01</a:t>
            </a:r>
          </a:p>
          <a:p>
            <a:r>
              <a:rPr lang="en-US" dirty="0" smtClean="0"/>
              <a:t>Spread 50 </a:t>
            </a:r>
            <a:r>
              <a:rPr lang="en-US" dirty="0" err="1" smtClean="0"/>
              <a:t>ul</a:t>
            </a:r>
            <a:r>
              <a:rPr lang="en-US" dirty="0" smtClean="0"/>
              <a:t> on Tet only plate with beads</a:t>
            </a:r>
          </a:p>
          <a:p>
            <a:r>
              <a:rPr lang="en-US" dirty="0" smtClean="0"/>
              <a:t>Prepare disks</a:t>
            </a:r>
          </a:p>
          <a:p>
            <a:pPr lvl="1"/>
            <a:r>
              <a:rPr lang="en-US" dirty="0" smtClean="0"/>
              <a:t>Commercial disks</a:t>
            </a:r>
          </a:p>
          <a:p>
            <a:pPr lvl="1"/>
            <a:r>
              <a:rPr lang="en-US" dirty="0" smtClean="0"/>
              <a:t>35 </a:t>
            </a:r>
            <a:r>
              <a:rPr lang="en-US" dirty="0" err="1" smtClean="0"/>
              <a:t>ul</a:t>
            </a:r>
            <a:r>
              <a:rPr lang="en-US" dirty="0" smtClean="0"/>
              <a:t> solution per disk</a:t>
            </a:r>
          </a:p>
          <a:p>
            <a:pPr lvl="1"/>
            <a:r>
              <a:rPr lang="en-US" dirty="0" smtClean="0"/>
              <a:t>Up to 100 </a:t>
            </a:r>
            <a:r>
              <a:rPr lang="en-US" dirty="0" err="1" smtClean="0"/>
              <a:t>mM</a:t>
            </a:r>
            <a:r>
              <a:rPr lang="en-US" dirty="0" smtClean="0"/>
              <a:t> caffeine</a:t>
            </a:r>
          </a:p>
          <a:p>
            <a:r>
              <a:rPr lang="en-US" dirty="0" smtClean="0"/>
              <a:t>Place disks</a:t>
            </a:r>
          </a:p>
          <a:p>
            <a:pPr lvl="1"/>
            <a:r>
              <a:rPr lang="en-US" dirty="0" smtClean="0"/>
              <a:t>Use sterile insulin needle and sterile tip</a:t>
            </a:r>
          </a:p>
          <a:p>
            <a:r>
              <a:rPr lang="en-US" dirty="0" smtClean="0"/>
              <a:t>Incubate</a:t>
            </a:r>
          </a:p>
          <a:p>
            <a:pPr lvl="1"/>
            <a:r>
              <a:rPr lang="en-US" dirty="0" smtClean="0"/>
              <a:t>37 C overnight, then room temp for several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6099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09008"/>
            <a:ext cx="2895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0600" y="152400"/>
            <a:ext cx="36004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1" y="4419600"/>
            <a:ext cx="1645418" cy="15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056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 Clocks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086224" cy="408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50" y="1805605"/>
            <a:ext cx="4355676" cy="41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684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+ 20 with Caffeine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0 </a:t>
            </a:r>
            <a:r>
              <a:rPr lang="en-US" sz="4400" dirty="0" err="1" smtClean="0"/>
              <a:t>mM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20 nM</a:t>
            </a:r>
          </a:p>
          <a:p>
            <a:pPr marL="0" indent="0">
              <a:buNone/>
            </a:pPr>
            <a:r>
              <a:rPr lang="en-US" sz="4400" dirty="0" smtClean="0"/>
              <a:t>40 </a:t>
            </a:r>
            <a:r>
              <a:rPr lang="en-US" sz="4400" dirty="0" err="1" smtClean="0"/>
              <a:t>mM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60 </a:t>
            </a:r>
            <a:r>
              <a:rPr lang="en-US" sz="4400" dirty="0" err="1" smtClean="0"/>
              <a:t>mM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80 </a:t>
            </a:r>
            <a:r>
              <a:rPr lang="en-US" sz="4400" dirty="0" err="1" smtClean="0"/>
              <a:t>mM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100 </a:t>
            </a:r>
            <a:r>
              <a:rPr lang="en-US" sz="4400" dirty="0" err="1" smtClean="0"/>
              <a:t>mM</a:t>
            </a: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04965"/>
            <a:ext cx="1981200" cy="177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66863"/>
            <a:ext cx="2234630" cy="204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734" y="2590800"/>
            <a:ext cx="211249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33072"/>
            <a:ext cx="2176522" cy="184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18" y="4191000"/>
            <a:ext cx="1962150" cy="182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30" y="4828451"/>
            <a:ext cx="2225790" cy="197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46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Biosensor </a:t>
            </a:r>
            <a:r>
              <a:rPr lang="en-US" dirty="0" err="1" smtClean="0"/>
              <a:t>Expts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2971800" cy="293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1"/>
            <a:ext cx="2964941" cy="293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797430" cy="293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496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many bacteria, A590 = 1.0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59236"/>
            <a:ext cx="3476625" cy="317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300963" cy="321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3429000" cy="32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672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and GFP on All 20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9800"/>
            <a:ext cx="4076700" cy="305752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57400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57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+ 20 with Theo Disks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3721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94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 Plasmid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J119346</a:t>
            </a:r>
          </a:p>
          <a:p>
            <a:pPr lvl="1"/>
            <a:r>
              <a:rPr lang="en-US" dirty="0" smtClean="0"/>
              <a:t>High promoter</a:t>
            </a:r>
          </a:p>
          <a:p>
            <a:pPr lvl="1"/>
            <a:r>
              <a:rPr lang="en-US" dirty="0" smtClean="0"/>
              <a:t>High C-dog</a:t>
            </a:r>
          </a:p>
          <a:p>
            <a:pPr lvl="1"/>
            <a:r>
              <a:rPr lang="en-US" dirty="0" smtClean="0"/>
              <a:t>RFP</a:t>
            </a:r>
          </a:p>
          <a:p>
            <a:pPr lvl="1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962400"/>
            <a:ext cx="8610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 Plasmid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J119347</a:t>
            </a:r>
          </a:p>
          <a:p>
            <a:pPr lvl="1"/>
            <a:r>
              <a:rPr lang="en-US" dirty="0" smtClean="0"/>
              <a:t>Low promoter</a:t>
            </a:r>
          </a:p>
          <a:p>
            <a:pPr lvl="1"/>
            <a:r>
              <a:rPr lang="en-US" dirty="0" smtClean="0"/>
              <a:t>Low C-dog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FP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86296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70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Clones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Amp Plasmid</a:t>
            </a:r>
          </a:p>
          <a:p>
            <a:pPr lvl="1"/>
            <a:r>
              <a:rPr lang="en-US" dirty="0" smtClean="0"/>
              <a:t>Promoter – C dog</a:t>
            </a:r>
          </a:p>
          <a:p>
            <a:pPr lvl="2"/>
            <a:r>
              <a:rPr lang="en-US" dirty="0" smtClean="0"/>
              <a:t>High-High versus Low-Low</a:t>
            </a:r>
          </a:p>
          <a:p>
            <a:pPr lvl="1"/>
            <a:r>
              <a:rPr lang="en-US" dirty="0" smtClean="0"/>
              <a:t>Origin</a:t>
            </a:r>
          </a:p>
          <a:p>
            <a:pPr lvl="2"/>
            <a:r>
              <a:rPr lang="en-US" dirty="0" smtClean="0"/>
              <a:t>pSB1A2 High copy number</a:t>
            </a:r>
          </a:p>
          <a:p>
            <a:pPr lvl="2"/>
            <a:r>
              <a:rPr lang="en-US" dirty="0" smtClean="0"/>
              <a:t>J119310 Low copy number</a:t>
            </a:r>
          </a:p>
          <a:p>
            <a:r>
              <a:rPr lang="en-US" dirty="0" smtClean="0"/>
              <a:t>Chlor plasmid, pSB4C5</a:t>
            </a:r>
          </a:p>
          <a:p>
            <a:pPr lvl="1"/>
            <a:r>
              <a:rPr lang="en-US" dirty="0" smtClean="0"/>
              <a:t>Chaperones</a:t>
            </a:r>
          </a:p>
          <a:p>
            <a:pPr lvl="2"/>
            <a:r>
              <a:rPr lang="en-US" dirty="0" smtClean="0"/>
              <a:t>pG-Tf2</a:t>
            </a:r>
          </a:p>
          <a:p>
            <a:pPr lvl="2"/>
            <a:r>
              <a:rPr lang="en-US" dirty="0" smtClean="0"/>
              <a:t>pTf16</a:t>
            </a:r>
          </a:p>
          <a:p>
            <a:pPr lvl="2"/>
            <a:r>
              <a:rPr lang="en-US" dirty="0" smtClean="0"/>
              <a:t>pG-KJE8</a:t>
            </a:r>
          </a:p>
          <a:p>
            <a:pPr lvl="2"/>
            <a:r>
              <a:rPr lang="en-US" dirty="0" smtClean="0"/>
              <a:t>pGro7</a:t>
            </a:r>
          </a:p>
          <a:p>
            <a:pPr lvl="2"/>
            <a:r>
              <a:rPr lang="en-US" dirty="0" smtClean="0"/>
              <a:t>pKJE7</a:t>
            </a:r>
          </a:p>
        </p:txBody>
      </p:sp>
    </p:spTree>
    <p:extLst>
      <p:ext uri="{BB962C8B-B14F-4D97-AF65-F5344CB8AC3E}">
        <p14:creationId xmlns:p14="http://schemas.microsoft.com/office/powerpoint/2010/main" val="384744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35" y="3722799"/>
            <a:ext cx="3276600" cy="304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many bacteria, A590 = 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23272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200400" cy="303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77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on All 20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3229"/>
            <a:ext cx="45243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47434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37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                    All are pSB1A2                        All are J119310</a:t>
            </a:r>
          </a:p>
          <a:p>
            <a:pPr marL="0" indent="0">
              <a:buNone/>
            </a:pPr>
            <a:r>
              <a:rPr lang="en-US" sz="2400" dirty="0" smtClean="0"/>
              <a:t>                         with 500 bp                             with 750 bp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78147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54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Chaperone 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en-US" dirty="0" smtClean="0"/>
              <a:t>Marker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pG-Tf2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pTf16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pG-KJE8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pGro7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pKJE7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4117975" cy="451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616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498</Words>
  <Application>Microsoft Office PowerPoint</Application>
  <PresentationFormat>On-screen Show (4:3)</PresentationFormat>
  <Paragraphs>306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Caffeine Disk Results</vt:lpstr>
      <vt:lpstr>Procedure</vt:lpstr>
      <vt:lpstr>Amp Plasmid</vt:lpstr>
      <vt:lpstr>Amp Plasmid</vt:lpstr>
      <vt:lpstr>20 Clones</vt:lpstr>
      <vt:lpstr>Too many bacteria, A590 = 1.0</vt:lpstr>
      <vt:lpstr>RFP on All 20</vt:lpstr>
      <vt:lpstr>Origin PCR</vt:lpstr>
      <vt:lpstr>Chaperone PCR</vt:lpstr>
      <vt:lpstr>Procedure</vt:lpstr>
      <vt:lpstr>All 20 Clones</vt:lpstr>
      <vt:lpstr>High-High vs. Low-Low</vt:lpstr>
      <vt:lpstr>Origin PCR</vt:lpstr>
      <vt:lpstr>Chaperone PCR</vt:lpstr>
      <vt:lpstr>Genotypes</vt:lpstr>
      <vt:lpstr>Sorted Genotypes</vt:lpstr>
      <vt:lpstr>PowerPoint Presentation</vt:lpstr>
      <vt:lpstr>1 + 20 with Caffeine Disks</vt:lpstr>
      <vt:lpstr>PowerPoint Presentation</vt:lpstr>
      <vt:lpstr>PowerPoint Presentation</vt:lpstr>
      <vt:lpstr>Fitness Clocks</vt:lpstr>
      <vt:lpstr>1 + 20 with Caffeine Disks</vt:lpstr>
      <vt:lpstr>Biosensor Expts</vt:lpstr>
      <vt:lpstr>Too many bacteria, A590 = 1.0</vt:lpstr>
      <vt:lpstr>RFP and GFP on All 20</vt:lpstr>
      <vt:lpstr>1 + 20 with Theo Disks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Caffeine Disk Results</dc:title>
  <dc:creator>eckdahl</dc:creator>
  <cp:lastModifiedBy>eckdahl</cp:lastModifiedBy>
  <cp:revision>14</cp:revision>
  <dcterms:created xsi:type="dcterms:W3CDTF">2014-05-14T13:42:34Z</dcterms:created>
  <dcterms:modified xsi:type="dcterms:W3CDTF">2014-05-18T19:36:55Z</dcterms:modified>
</cp:coreProperties>
</file>