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:Users:catherinedoyle:Desktop:Thesis:09-13-13GFPExpres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Sheet2!$H$4</c:f>
              <c:strCache>
                <c:ptCount val="1"/>
                <c:pt idx="0">
                  <c:v>ecDM8 + Riboswitch</c:v>
                </c:pt>
              </c:strCache>
            </c:strRef>
          </c:tx>
          <c:spPr>
            <a:solidFill>
              <a:schemeClr val="accent5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Sheet2!$I$9:$N$9</c:f>
                <c:numCache>
                  <c:formatCode>General</c:formatCode>
                  <c:ptCount val="6"/>
                  <c:pt idx="0">
                    <c:v>342.0069849839003</c:v>
                  </c:pt>
                  <c:pt idx="1">
                    <c:v>499.6072902234758</c:v>
                  </c:pt>
                  <c:pt idx="2">
                    <c:v>150.6677728572961</c:v>
                  </c:pt>
                  <c:pt idx="3">
                    <c:v>242.397973955596</c:v>
                  </c:pt>
                  <c:pt idx="4">
                    <c:v>203.0881034865848</c:v>
                  </c:pt>
                  <c:pt idx="5">
                    <c:v>368.2554970548453</c:v>
                  </c:pt>
                </c:numCache>
              </c:numRef>
            </c:plus>
            <c:minus>
              <c:numRef>
                <c:f>Sheet2!$I$9:$N$9</c:f>
                <c:numCache>
                  <c:formatCode>General</c:formatCode>
                  <c:ptCount val="6"/>
                  <c:pt idx="0">
                    <c:v>342.0069849839003</c:v>
                  </c:pt>
                  <c:pt idx="1">
                    <c:v>499.6072902234758</c:v>
                  </c:pt>
                  <c:pt idx="2">
                    <c:v>150.6677728572961</c:v>
                  </c:pt>
                  <c:pt idx="3">
                    <c:v>242.397973955596</c:v>
                  </c:pt>
                  <c:pt idx="4">
                    <c:v>203.0881034865848</c:v>
                  </c:pt>
                  <c:pt idx="5">
                    <c:v>368.2554970548453</c:v>
                  </c:pt>
                </c:numCache>
              </c:numRef>
            </c:minus>
          </c:errBars>
          <c:cat>
            <c:strRef>
              <c:f>Sheet2!$I$3:$N$3</c:f>
              <c:strCache>
                <c:ptCount val="6"/>
                <c:pt idx="0">
                  <c:v> caffeine-</c:v>
                </c:pt>
                <c:pt idx="1">
                  <c:v>caffeine+</c:v>
                </c:pt>
                <c:pt idx="2">
                  <c:v>caffeine+/xanthine+</c:v>
                </c:pt>
                <c:pt idx="3">
                  <c:v>caffeine-/xanthine+</c:v>
                </c:pt>
                <c:pt idx="4">
                  <c:v>caffeine+/3-methlyxanthine+</c:v>
                </c:pt>
                <c:pt idx="5">
                  <c:v>caffeine-/3-methlyxanthine+</c:v>
                </c:pt>
              </c:strCache>
            </c:strRef>
          </c:cat>
          <c:val>
            <c:numRef>
              <c:f>Sheet2!$I$4:$N$4</c:f>
              <c:numCache>
                <c:formatCode>General</c:formatCode>
                <c:ptCount val="6"/>
                <c:pt idx="0">
                  <c:v>27701.66666666667</c:v>
                </c:pt>
                <c:pt idx="1">
                  <c:v>30095.33333333333</c:v>
                </c:pt>
                <c:pt idx="2">
                  <c:v>22895.33333333333</c:v>
                </c:pt>
                <c:pt idx="3">
                  <c:v>33583.33333333334</c:v>
                </c:pt>
                <c:pt idx="4">
                  <c:v>34296.66666666666</c:v>
                </c:pt>
                <c:pt idx="5">
                  <c:v>27641.33333333333</c:v>
                </c:pt>
              </c:numCache>
            </c:numRef>
          </c:val>
        </c:ser>
        <c:ser>
          <c:idx val="1"/>
          <c:order val="1"/>
          <c:tx>
            <c:strRef>
              <c:f>Sheet2!$H$5</c:f>
              <c:strCache>
                <c:ptCount val="1"/>
                <c:pt idx="0">
                  <c:v>ecDM8 (low) + Riboswitch (high)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errBars>
            <c:errBarType val="both"/>
            <c:errValType val="stdErr"/>
            <c:noEndCap val="0"/>
          </c:errBars>
          <c:cat>
            <c:strRef>
              <c:f>Sheet2!$I$3:$N$3</c:f>
              <c:strCache>
                <c:ptCount val="6"/>
                <c:pt idx="0">
                  <c:v> caffeine-</c:v>
                </c:pt>
                <c:pt idx="1">
                  <c:v>caffeine+</c:v>
                </c:pt>
                <c:pt idx="2">
                  <c:v>caffeine+/xanthine+</c:v>
                </c:pt>
                <c:pt idx="3">
                  <c:v>caffeine-/xanthine+</c:v>
                </c:pt>
                <c:pt idx="4">
                  <c:v>caffeine+/3-methlyxanthine+</c:v>
                </c:pt>
                <c:pt idx="5">
                  <c:v>caffeine-/3-methlyxanthine+</c:v>
                </c:pt>
              </c:strCache>
            </c:strRef>
          </c:cat>
          <c:val>
            <c:numRef>
              <c:f>Sheet2!$I$5:$N$5</c:f>
              <c:numCache>
                <c:formatCode>General</c:formatCode>
                <c:ptCount val="6"/>
                <c:pt idx="0">
                  <c:v>23003.0</c:v>
                </c:pt>
                <c:pt idx="1">
                  <c:v>22618.0</c:v>
                </c:pt>
                <c:pt idx="2">
                  <c:v>21092.0</c:v>
                </c:pt>
                <c:pt idx="3">
                  <c:v>19873.66666666667</c:v>
                </c:pt>
                <c:pt idx="4">
                  <c:v>34489.33333333334</c:v>
                </c:pt>
                <c:pt idx="5">
                  <c:v>43791.0</c:v>
                </c:pt>
              </c:numCache>
            </c:numRef>
          </c:val>
        </c:ser>
        <c:ser>
          <c:idx val="2"/>
          <c:order val="2"/>
          <c:tx>
            <c:strRef>
              <c:f>Sheet2!$H$6</c:f>
              <c:strCache>
                <c:ptCount val="1"/>
                <c:pt idx="0">
                  <c:v>ecdM8 (high) + Ribsowtich (low)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invertIfNegative val="0"/>
          <c:errBars>
            <c:errBarType val="both"/>
            <c:errValType val="stdErr"/>
            <c:noEndCap val="0"/>
          </c:errBars>
          <c:cat>
            <c:strRef>
              <c:f>Sheet2!$I$3:$N$3</c:f>
              <c:strCache>
                <c:ptCount val="6"/>
                <c:pt idx="0">
                  <c:v> caffeine-</c:v>
                </c:pt>
                <c:pt idx="1">
                  <c:v>caffeine+</c:v>
                </c:pt>
                <c:pt idx="2">
                  <c:v>caffeine+/xanthine+</c:v>
                </c:pt>
                <c:pt idx="3">
                  <c:v>caffeine-/xanthine+</c:v>
                </c:pt>
                <c:pt idx="4">
                  <c:v>caffeine+/3-methlyxanthine+</c:v>
                </c:pt>
                <c:pt idx="5">
                  <c:v>caffeine-/3-methlyxanthine+</c:v>
                </c:pt>
              </c:strCache>
            </c:strRef>
          </c:cat>
          <c:val>
            <c:numRef>
              <c:f>Sheet2!$I$6:$N$6</c:f>
              <c:numCache>
                <c:formatCode>General</c:formatCode>
                <c:ptCount val="6"/>
                <c:pt idx="0">
                  <c:v>22038.0</c:v>
                </c:pt>
                <c:pt idx="1">
                  <c:v>21468.0</c:v>
                </c:pt>
                <c:pt idx="2">
                  <c:v>22571.0</c:v>
                </c:pt>
                <c:pt idx="3">
                  <c:v>20222.33333333333</c:v>
                </c:pt>
                <c:pt idx="4">
                  <c:v>28618.0</c:v>
                </c:pt>
                <c:pt idx="5">
                  <c:v>27871.66666666667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7118584"/>
        <c:axId val="1015818120"/>
      </c:barChart>
      <c:catAx>
        <c:axId val="1047118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15818120"/>
        <c:crosses val="autoZero"/>
        <c:auto val="1"/>
        <c:lblAlgn val="ctr"/>
        <c:lblOffset val="100"/>
        <c:noMultiLvlLbl val="0"/>
      </c:catAx>
      <c:valAx>
        <c:axId val="1015818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47118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4901E-6D2D-E942-A4F7-23967C6AF62C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308EE-7E47-A945-95F5-1F61EED08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90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Questions:0, 0.5, 1, 1.5, 2, 2.5 </a:t>
            </a:r>
          </a:p>
          <a:p>
            <a:r>
              <a:rPr lang="en-US" dirty="0" smtClean="0"/>
              <a:t>How much enzyme do we add?</a:t>
            </a:r>
            <a:r>
              <a:rPr lang="en-US" baseline="0" dirty="0" smtClean="0"/>
              <a:t> Whose notebook is it in </a:t>
            </a:r>
          </a:p>
          <a:p>
            <a:r>
              <a:rPr lang="en-US" baseline="0" dirty="0" smtClean="0"/>
              <a:t>How many replicates? 3X for </a:t>
            </a:r>
            <a:r>
              <a:rPr lang="en-US" baseline="0" dirty="0" err="1" smtClean="0"/>
              <a:t>stastical</a:t>
            </a:r>
            <a:r>
              <a:rPr lang="en-US" baseline="0" dirty="0" smtClean="0"/>
              <a:t> power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308EE-7E47-A945-95F5-1F61EED08A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7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7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0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9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2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8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2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2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DC916-4DA1-8041-A742-47956F3DD6AB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6099F-80FA-EC42-94F3-858FED54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9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Catherine Doyle </a:t>
            </a:r>
          </a:p>
          <a:p>
            <a:r>
              <a:rPr lang="en-US" dirty="0" smtClean="0"/>
              <a:t>09/13/13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6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30766" y="101600"/>
            <a:ext cx="2120900" cy="3175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Aptamer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184866" y="486834"/>
            <a:ext cx="0" cy="825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24416" y="1435078"/>
            <a:ext cx="2120900" cy="584200"/>
          </a:xfrm>
          <a:prstGeom prst="ellipse">
            <a:avLst/>
          </a:prstGeom>
          <a:solidFill>
            <a:srgbClr val="93CDD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Complete </a:t>
            </a:r>
            <a:r>
              <a:rPr lang="en-US" b="1" dirty="0" err="1" smtClean="0">
                <a:solidFill>
                  <a:srgbClr val="000000"/>
                </a:solidFill>
              </a:rPr>
              <a:t>Riboswitch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130766" y="3107263"/>
            <a:ext cx="2120900" cy="711200"/>
          </a:xfrm>
          <a:prstGeom prst="ellipse">
            <a:avLst/>
          </a:prstGeom>
          <a:solidFill>
            <a:srgbClr val="93CDD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65,536 </a:t>
            </a:r>
            <a:r>
              <a:rPr lang="en-US" b="1" dirty="0" err="1" smtClean="0">
                <a:solidFill>
                  <a:srgbClr val="000000"/>
                </a:solidFill>
              </a:rPr>
              <a:t>Riboswitches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938153" y="4529663"/>
            <a:ext cx="2614096" cy="821270"/>
          </a:xfrm>
          <a:prstGeom prst="ellipse">
            <a:avLst/>
          </a:prstGeom>
          <a:solidFill>
            <a:srgbClr val="93CDD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</a:rPr>
              <a:t>Riboswtiches</a:t>
            </a:r>
            <a:r>
              <a:rPr lang="en-US" sz="1600" b="1" dirty="0" smtClean="0">
                <a:solidFill>
                  <a:srgbClr val="000000"/>
                </a:solidFill>
              </a:rPr>
              <a:t> with Calculated Free Energy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24416" y="6227232"/>
            <a:ext cx="2120900" cy="567268"/>
          </a:xfrm>
          <a:prstGeom prst="ellipse">
            <a:avLst/>
          </a:prstGeom>
          <a:solidFill>
            <a:srgbClr val="93CDD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Putative </a:t>
            </a:r>
            <a:r>
              <a:rPr lang="en-US" sz="1600" b="1" dirty="0" err="1">
                <a:solidFill>
                  <a:srgbClr val="000000"/>
                </a:solidFill>
              </a:rPr>
              <a:t>R</a:t>
            </a:r>
            <a:r>
              <a:rPr lang="en-US" sz="1600" b="1" dirty="0" err="1" smtClean="0">
                <a:solidFill>
                  <a:srgbClr val="000000"/>
                </a:solidFill>
              </a:rPr>
              <a:t>iboswitches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09600" y="101600"/>
            <a:ext cx="2120900" cy="3175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RBS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97565" y="520700"/>
            <a:ext cx="0" cy="160865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1750" y="520700"/>
            <a:ext cx="1460500" cy="1341967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Mutate for </a:t>
            </a:r>
            <a:r>
              <a:rPr lang="en-US" b="1" dirty="0" smtClean="0">
                <a:solidFill>
                  <a:srgbClr val="000000"/>
                </a:solidFill>
              </a:rPr>
              <a:t>6,7,or 8 </a:t>
            </a:r>
            <a:r>
              <a:rPr lang="en-US" b="1" dirty="0" smtClean="0">
                <a:solidFill>
                  <a:srgbClr val="000000"/>
                </a:solidFill>
              </a:rPr>
              <a:t>base paring with RNA polymerase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62000" y="2142055"/>
            <a:ext cx="2120900" cy="571500"/>
          </a:xfrm>
          <a:prstGeom prst="ellipse">
            <a:avLst/>
          </a:prstGeom>
          <a:solidFill>
            <a:srgbClr val="8EB4E3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Mutated RBS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697565" y="2823633"/>
            <a:ext cx="21166" cy="10117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18067" y="4013199"/>
            <a:ext cx="2593555" cy="584200"/>
          </a:xfrm>
          <a:prstGeom prst="ellipse">
            <a:avLst/>
          </a:prstGeom>
          <a:solidFill>
            <a:srgbClr val="8EB4E3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</a:rPr>
              <a:t>Riboswitch</a:t>
            </a:r>
            <a:r>
              <a:rPr lang="en-US" b="1" dirty="0" smtClean="0">
                <a:solidFill>
                  <a:srgbClr val="000000"/>
                </a:solidFill>
              </a:rPr>
              <a:t> w/o </a:t>
            </a:r>
            <a:r>
              <a:rPr lang="en-US" b="1" dirty="0" err="1" smtClean="0">
                <a:solidFill>
                  <a:srgbClr val="000000"/>
                </a:solidFill>
              </a:rPr>
              <a:t>Aptamer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535771" y="1151466"/>
            <a:ext cx="1528210" cy="282786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48646" y="520700"/>
            <a:ext cx="1676400" cy="825500"/>
          </a:xfrm>
          <a:prstGeom prst="rect">
            <a:avLst/>
          </a:prstGeom>
          <a:solidFill>
            <a:srgbClr val="DBEEF4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Add  </a:t>
            </a:r>
            <a:r>
              <a:rPr lang="en-US" sz="1600" b="1" dirty="0" err="1" smtClean="0">
                <a:solidFill>
                  <a:srgbClr val="000000"/>
                </a:solidFill>
              </a:rPr>
              <a:t>Riboswitch</a:t>
            </a:r>
            <a:r>
              <a:rPr lang="en-US" sz="1600" b="1" dirty="0" smtClean="0">
                <a:solidFill>
                  <a:srgbClr val="000000"/>
                </a:solidFill>
              </a:rPr>
              <a:t> w/o </a:t>
            </a:r>
            <a:r>
              <a:rPr lang="en-US" sz="1600" b="1" dirty="0" err="1" smtClean="0">
                <a:solidFill>
                  <a:srgbClr val="000000"/>
                </a:solidFill>
              </a:rPr>
              <a:t>apatamer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184866" y="2142055"/>
            <a:ext cx="0" cy="8762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51845" y="2158988"/>
            <a:ext cx="1676400" cy="825500"/>
          </a:xfrm>
          <a:prstGeom prst="rect">
            <a:avLst/>
          </a:prstGeom>
          <a:solidFill>
            <a:srgbClr val="DBEEF4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Randomize 8 </a:t>
            </a:r>
            <a:r>
              <a:rPr lang="en-US" sz="1600" b="1" dirty="0" err="1" smtClean="0">
                <a:solidFill>
                  <a:srgbClr val="000000"/>
                </a:solidFill>
              </a:rPr>
              <a:t>bp</a:t>
            </a:r>
            <a:r>
              <a:rPr lang="en-US" sz="1600" b="1" dirty="0" smtClean="0">
                <a:solidFill>
                  <a:srgbClr val="000000"/>
                </a:solidFill>
              </a:rPr>
              <a:t> between RBS and </a:t>
            </a:r>
            <a:r>
              <a:rPr lang="en-US" sz="1600" b="1" dirty="0" err="1" smtClean="0">
                <a:solidFill>
                  <a:srgbClr val="000000"/>
                </a:solidFill>
              </a:rPr>
              <a:t>aptamer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184866" y="3962401"/>
            <a:ext cx="0" cy="4656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286215" y="3911610"/>
            <a:ext cx="1742029" cy="550321"/>
          </a:xfrm>
          <a:prstGeom prst="rect">
            <a:avLst/>
          </a:prstGeom>
          <a:solidFill>
            <a:srgbClr val="DBEEF4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Predict free energy of </a:t>
            </a:r>
            <a:r>
              <a:rPr lang="en-US" sz="1600" b="1" dirty="0" err="1" smtClean="0">
                <a:solidFill>
                  <a:srgbClr val="000000"/>
                </a:solidFill>
              </a:rPr>
              <a:t>aptamer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184866" y="5490631"/>
            <a:ext cx="0" cy="66886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253401" y="5363632"/>
            <a:ext cx="1742029" cy="812800"/>
          </a:xfrm>
          <a:prstGeom prst="rect">
            <a:avLst/>
          </a:prstGeom>
          <a:solidFill>
            <a:srgbClr val="DBEEF4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Filter out </a:t>
            </a:r>
            <a:r>
              <a:rPr lang="en-US" sz="1400" b="1" dirty="0" err="1" smtClean="0">
                <a:solidFill>
                  <a:srgbClr val="000000"/>
                </a:solidFill>
              </a:rPr>
              <a:t>riboswitches</a:t>
            </a:r>
            <a:r>
              <a:rPr lang="en-US" sz="1400" b="1" dirty="0" smtClean="0">
                <a:solidFill>
                  <a:srgbClr val="000000"/>
                </a:solidFill>
              </a:rPr>
              <a:t> too large of free energy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45" name="Diamond 44"/>
          <p:cNvSpPr/>
          <p:nvPr/>
        </p:nvSpPr>
        <p:spPr>
          <a:xfrm>
            <a:off x="6184866" y="3911610"/>
            <a:ext cx="1710266" cy="550321"/>
          </a:xfrm>
          <a:prstGeom prst="diamond">
            <a:avLst/>
          </a:prstGeom>
          <a:solidFill>
            <a:srgbClr val="DBEEF4"/>
          </a:solidFill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M-fold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733" y="2889238"/>
            <a:ext cx="1460500" cy="1022372"/>
          </a:xfrm>
          <a:prstGeom prst="rect">
            <a:avLst/>
          </a:prstGeom>
          <a:solidFill>
            <a:srgbClr val="DBEEF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Add two 8 </a:t>
            </a:r>
            <a:r>
              <a:rPr lang="en-US" b="1" dirty="0" err="1" smtClean="0">
                <a:solidFill>
                  <a:srgbClr val="000000"/>
                </a:solidFill>
              </a:rPr>
              <a:t>bp</a:t>
            </a:r>
            <a:r>
              <a:rPr lang="en-US" b="1" dirty="0" smtClean="0">
                <a:solidFill>
                  <a:srgbClr val="000000"/>
                </a:solidFill>
              </a:rPr>
              <a:t> spacers and ATG to RBS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373283" y="5994396"/>
            <a:ext cx="19409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380656" y="5465230"/>
            <a:ext cx="2119883" cy="48684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</a:rPr>
              <a:t>Riboswitches</a:t>
            </a:r>
            <a:r>
              <a:rPr lang="en-US" sz="1400" b="1" dirty="0" smtClean="0">
                <a:solidFill>
                  <a:srgbClr val="000000"/>
                </a:solidFill>
              </a:rPr>
              <a:t> with greater free energy than </a:t>
            </a:r>
            <a:r>
              <a:rPr lang="en-US" sz="1400" b="1" dirty="0" err="1" smtClean="0">
                <a:solidFill>
                  <a:srgbClr val="000000"/>
                </a:solidFill>
              </a:rPr>
              <a:t>aptamer</a:t>
            </a:r>
            <a:endParaRPr lang="en-US" sz="1400" b="1" dirty="0">
              <a:solidFill>
                <a:srgbClr val="000000"/>
              </a:solidFill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2800" y="5452530"/>
            <a:ext cx="711200" cy="10169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958" y="860636"/>
            <a:ext cx="558800" cy="58166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656" y="569806"/>
            <a:ext cx="558800" cy="58166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958" y="3051904"/>
            <a:ext cx="558800" cy="58166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925" y="2241973"/>
            <a:ext cx="558800" cy="58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90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7"/>
            <a:ext cx="8229600" cy="1143000"/>
          </a:xfrm>
        </p:spPr>
        <p:txBody>
          <a:bodyPr/>
          <a:lstStyle/>
          <a:p>
            <a:r>
              <a:rPr lang="en-US" dirty="0" smtClean="0"/>
              <a:t>Caffeine Metabolism 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0" y="1417638"/>
            <a:ext cx="7807635" cy="771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214083" y="5875792"/>
            <a:ext cx="10358083" cy="154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0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4204301" y="3920762"/>
            <a:ext cx="3388262" cy="1761529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66973" y="2811393"/>
            <a:ext cx="167880" cy="118984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27637" y="3293339"/>
            <a:ext cx="467797" cy="423036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32664" y="2972157"/>
            <a:ext cx="240872" cy="306583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37776" y="2605967"/>
            <a:ext cx="238316" cy="227498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>
            <a:off x="4744443" y="3401628"/>
            <a:ext cx="810203" cy="759161"/>
          </a:xfrm>
          <a:prstGeom prst="ben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97620" y="3576816"/>
            <a:ext cx="999332" cy="59960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GFP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30480" y="2168824"/>
            <a:ext cx="3388262" cy="1761529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ent Arrow 18"/>
          <p:cNvSpPr/>
          <p:nvPr/>
        </p:nvSpPr>
        <p:spPr>
          <a:xfrm>
            <a:off x="1334868" y="1766482"/>
            <a:ext cx="810203" cy="759161"/>
          </a:xfrm>
          <a:prstGeom prst="ben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96789" y="1854076"/>
            <a:ext cx="999332" cy="59960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eCDM8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45071" y="1766482"/>
            <a:ext cx="978728" cy="65800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>
                <a:solidFill>
                  <a:srgbClr val="000000"/>
                </a:solidFill>
              </a:rPr>
              <a:t>c.Dog</a:t>
            </a:r>
            <a:r>
              <a:rPr lang="en-US" sz="1500" b="1" dirty="0" smtClean="0">
                <a:solidFill>
                  <a:srgbClr val="000000"/>
                </a:solidFill>
              </a:rPr>
              <a:t> RBS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80726" y="5312959"/>
            <a:ext cx="90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psB1A8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65591" y="581562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 Copy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325938" y="3563502"/>
            <a:ext cx="88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psB4C5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10803" y="4066171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Low Copy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58395" y="233588"/>
            <a:ext cx="8998017" cy="662441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4301" y="3920762"/>
            <a:ext cx="3388262" cy="1761529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66973" y="2811393"/>
            <a:ext cx="167880" cy="118984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27637" y="3293339"/>
            <a:ext cx="467797" cy="423036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32664" y="2972157"/>
            <a:ext cx="240872" cy="306583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37776" y="2605967"/>
            <a:ext cx="238316" cy="227498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>
            <a:off x="4744443" y="3401628"/>
            <a:ext cx="810203" cy="759161"/>
          </a:xfrm>
          <a:prstGeom prst="ben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7620" y="3576816"/>
            <a:ext cx="999332" cy="59960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GFP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30480" y="2168824"/>
            <a:ext cx="3388262" cy="1761529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nt Arrow 11"/>
          <p:cNvSpPr/>
          <p:nvPr/>
        </p:nvSpPr>
        <p:spPr>
          <a:xfrm>
            <a:off x="1334868" y="1766482"/>
            <a:ext cx="810203" cy="759161"/>
          </a:xfrm>
          <a:prstGeom prst="ben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96789" y="1854076"/>
            <a:ext cx="999332" cy="59960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eCDM8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45071" y="1766482"/>
            <a:ext cx="978728" cy="65800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>
                <a:solidFill>
                  <a:srgbClr val="000000"/>
                </a:solidFill>
              </a:rPr>
              <a:t>c.Dog</a:t>
            </a:r>
            <a:r>
              <a:rPr lang="en-US" sz="1500" b="1" dirty="0" smtClean="0">
                <a:solidFill>
                  <a:srgbClr val="000000"/>
                </a:solidFill>
              </a:rPr>
              <a:t> RBS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25938" y="3563502"/>
            <a:ext cx="90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psB1A8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210803" y="4066171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 Copy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87389" y="5312959"/>
            <a:ext cx="88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psB4C5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72254" y="581562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Low Copy</a:t>
            </a:r>
            <a:endParaRPr lang="en-US" b="1" dirty="0"/>
          </a:p>
        </p:txBody>
      </p:sp>
      <p:sp>
        <p:nvSpPr>
          <p:cNvPr id="21" name="Oval 20"/>
          <p:cNvSpPr/>
          <p:nvPr/>
        </p:nvSpPr>
        <p:spPr>
          <a:xfrm>
            <a:off x="58395" y="145994"/>
            <a:ext cx="8998017" cy="662441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6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60091" y="2162464"/>
            <a:ext cx="6477000" cy="3367338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854555" y="1262807"/>
            <a:ext cx="167880" cy="1189841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219" y="1744753"/>
            <a:ext cx="467797" cy="423036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20246" y="1423571"/>
            <a:ext cx="240872" cy="306583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25358" y="1057381"/>
            <a:ext cx="238316" cy="227498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>
            <a:off x="4905015" y="1630398"/>
            <a:ext cx="737301" cy="690852"/>
          </a:xfrm>
          <a:prstGeom prst="bent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70604" y="2050645"/>
            <a:ext cx="999332" cy="59960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GFP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>
            <a:off x="1947984" y="2065596"/>
            <a:ext cx="810203" cy="759161"/>
          </a:xfrm>
          <a:prstGeom prst="ben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09905" y="1810279"/>
            <a:ext cx="999332" cy="59960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eCDM8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758187" y="1883274"/>
            <a:ext cx="978728" cy="65800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err="1" smtClean="0">
                <a:solidFill>
                  <a:srgbClr val="000000"/>
                </a:solidFill>
              </a:rPr>
              <a:t>c.Dog</a:t>
            </a:r>
            <a:r>
              <a:rPr lang="en-US" sz="1500" b="1" dirty="0" smtClean="0">
                <a:solidFill>
                  <a:srgbClr val="000000"/>
                </a:solidFill>
              </a:rPr>
              <a:t> RBS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5040" y="5137768"/>
            <a:ext cx="90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psB1A8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09905" y="5640437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High Copy</a:t>
            </a:r>
            <a:endParaRPr lang="en-US" b="1" dirty="0"/>
          </a:p>
        </p:txBody>
      </p:sp>
      <p:sp>
        <p:nvSpPr>
          <p:cNvPr id="19" name="Oval 18"/>
          <p:cNvSpPr/>
          <p:nvPr/>
        </p:nvSpPr>
        <p:spPr>
          <a:xfrm>
            <a:off x="58395" y="145994"/>
            <a:ext cx="8998017" cy="6624412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8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324" y="3394190"/>
            <a:ext cx="291683" cy="14631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39791" y="4814414"/>
            <a:ext cx="117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 caffeine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7419" y="4795849"/>
            <a:ext cx="106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 caffeine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88955" y="4776237"/>
            <a:ext cx="171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 caffeine</a:t>
            </a:r>
          </a:p>
          <a:p>
            <a:r>
              <a:rPr lang="en-US" b="1" dirty="0" smtClean="0"/>
              <a:t>+ 3-methyl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31564" y="4820034"/>
            <a:ext cx="171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- caffeine</a:t>
            </a:r>
          </a:p>
          <a:p>
            <a:r>
              <a:rPr lang="en-US" b="1" dirty="0" smtClean="0"/>
              <a:t>+ 3-methyl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48196" y="4814414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 caffeine</a:t>
            </a:r>
          </a:p>
          <a:p>
            <a:r>
              <a:rPr lang="en-US" b="1" dirty="0" smtClean="0"/>
              <a:t>+ xanthine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818529" y="4860580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 caffeine</a:t>
            </a:r>
          </a:p>
          <a:p>
            <a:r>
              <a:rPr lang="en-US" b="1" dirty="0" smtClean="0"/>
              <a:t>+ xanthine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3794494" y="2189982"/>
            <a:ext cx="1737195" cy="8174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Inoculate in media with different metabolites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494" y="3394190"/>
            <a:ext cx="291683" cy="146311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8365" y="3394190"/>
            <a:ext cx="291683" cy="146311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83" y="3394190"/>
            <a:ext cx="291683" cy="146311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516" y="3394190"/>
            <a:ext cx="291683" cy="146311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706" y="3394190"/>
            <a:ext cx="291683" cy="1463116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3813084" y="5820512"/>
            <a:ext cx="1718605" cy="9222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Grow o/n @ 37C and measure GFP expression</a:t>
            </a:r>
            <a:endParaRPr lang="en-US" sz="1400" b="1" dirty="0">
              <a:solidFill>
                <a:srgbClr val="000000"/>
              </a:solidFill>
            </a:endParaRPr>
          </a:p>
        </p:txBody>
      </p:sp>
      <p:pic>
        <p:nvPicPr>
          <p:cNvPr id="45" name="Picture 44" descr="Screen shot 2013-09-12 at 8.20.5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04" y="0"/>
            <a:ext cx="2449911" cy="1854200"/>
          </a:xfrm>
          <a:prstGeom prst="rect">
            <a:avLst/>
          </a:prstGeom>
        </p:spPr>
      </p:pic>
      <p:pic>
        <p:nvPicPr>
          <p:cNvPr id="46" name="Picture 45" descr="Screen shot 2013-09-12 at 8.21.0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945" y="21023"/>
            <a:ext cx="2438400" cy="1815079"/>
          </a:xfrm>
          <a:prstGeom prst="rect">
            <a:avLst/>
          </a:prstGeom>
        </p:spPr>
      </p:pic>
      <p:pic>
        <p:nvPicPr>
          <p:cNvPr id="47" name="Picture 46" descr="Screen shot 2013-09-12 at 8.21.0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598" y="71817"/>
            <a:ext cx="2263801" cy="1689674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175179" y="1836101"/>
            <a:ext cx="3007247" cy="2808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4551077" y="1377290"/>
            <a:ext cx="2891832" cy="2808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773674" y="1489124"/>
            <a:ext cx="875897" cy="6278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6" idx="2"/>
            <a:endCxn id="38" idx="0"/>
          </p:cNvCxnSpPr>
          <p:nvPr/>
        </p:nvCxnSpPr>
        <p:spPr>
          <a:xfrm flipH="1">
            <a:off x="4663092" y="1836102"/>
            <a:ext cx="18053" cy="3538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5650048" y="1761491"/>
            <a:ext cx="1097115" cy="3554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663092" y="5422568"/>
            <a:ext cx="0" cy="35259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086177" y="3114353"/>
            <a:ext cx="313830" cy="24960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031564" y="3114353"/>
            <a:ext cx="326801" cy="24960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650048" y="2963649"/>
            <a:ext cx="1097115" cy="40030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531689" y="2751515"/>
            <a:ext cx="2580827" cy="61243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2616007" y="3007446"/>
            <a:ext cx="1178487" cy="35650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1138389" y="2751515"/>
            <a:ext cx="2511182" cy="61243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13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079045"/>
              </p:ext>
            </p:extLst>
          </p:nvPr>
        </p:nvGraphicFramePr>
        <p:xfrm>
          <a:off x="131386" y="175192"/>
          <a:ext cx="8985452" cy="6292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60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</a:t>
            </a:r>
            <a:r>
              <a:rPr lang="en-US" dirty="0" err="1" smtClean="0"/>
              <a:t>UnaFold</a:t>
            </a:r>
            <a:r>
              <a:rPr lang="en-US" dirty="0" smtClean="0"/>
              <a:t> and generate putative </a:t>
            </a:r>
            <a:r>
              <a:rPr lang="en-US" dirty="0" err="1" smtClean="0"/>
              <a:t>riboswitches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9960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5587</TotalTime>
  <Words>196</Words>
  <Application>Microsoft Macintosh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Lab Meeting</vt:lpstr>
      <vt:lpstr>PowerPoint Presentation</vt:lpstr>
      <vt:lpstr>Caffeine Metabolism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Future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Doyle</dc:creator>
  <cp:lastModifiedBy>Catherine Doyle</cp:lastModifiedBy>
  <cp:revision>14</cp:revision>
  <dcterms:created xsi:type="dcterms:W3CDTF">2013-09-09T21:35:12Z</dcterms:created>
  <dcterms:modified xsi:type="dcterms:W3CDTF">2013-09-13T18:42:20Z</dcterms:modified>
</cp:coreProperties>
</file>