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2" r:id="rId7"/>
    <p:sldId id="261" r:id="rId8"/>
    <p:sldId id="265" r:id="rId9"/>
    <p:sldId id="263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B137C-0BE3-CB41-B98B-3B817E815B8F}" type="datetimeFigureOut">
              <a:rPr lang="en-US" smtClean="0"/>
              <a:t>8/29/13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6EC76-03C1-A14C-9ED6-3F5607B44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62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://en.wikipedia.org/wiki/Riboswitch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 a specific point a specific target 2 million targets </a:t>
            </a:r>
          </a:p>
          <a:p>
            <a:r>
              <a:rPr lang="en-US" dirty="0" smtClean="0"/>
              <a:t>Customized </a:t>
            </a:r>
            <a:r>
              <a:rPr lang="en-US" dirty="0" err="1" smtClean="0"/>
              <a:t>nucelic</a:t>
            </a:r>
            <a:r>
              <a:rPr lang="en-US" dirty="0" smtClean="0"/>
              <a:t> acid</a:t>
            </a:r>
            <a:r>
              <a:rPr lang="en-US" baseline="0" dirty="0" smtClean="0"/>
              <a:t> dart </a:t>
            </a:r>
            <a:r>
              <a:rPr lang="en-US" dirty="0" smtClean="0"/>
              <a:t>dart to hit a single </a:t>
            </a:r>
            <a:r>
              <a:rPr lang="en-US" dirty="0" err="1" smtClean="0"/>
              <a:t>moluecle</a:t>
            </a:r>
            <a:r>
              <a:rPr lang="en-US" dirty="0" smtClean="0"/>
              <a:t> among millions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6EC76-03C1-A14C-9ED6-3F5607B442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47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class of mRNA element, the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riboswitches, directly bind small molecules, changing their fold to modify levels of transcription or translation. In these cases, the mRNA regulates itself.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6EC76-03C1-A14C-9ED6-3F5607B442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6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D6C1-7694-D744-921D-C6D3B3F2CB70}" type="datetimeFigureOut">
              <a:rPr lang="en-US" smtClean="0"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BA8-D186-9543-9F32-C66D1BEF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7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D6C1-7694-D744-921D-C6D3B3F2CB70}" type="datetimeFigureOut">
              <a:rPr lang="en-US" smtClean="0"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BA8-D186-9543-9F32-C66D1BEF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9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D6C1-7694-D744-921D-C6D3B3F2CB70}" type="datetimeFigureOut">
              <a:rPr lang="en-US" smtClean="0"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BA8-D186-9543-9F32-C66D1BEF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2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D6C1-7694-D744-921D-C6D3B3F2CB70}" type="datetimeFigureOut">
              <a:rPr lang="en-US" smtClean="0"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BA8-D186-9543-9F32-C66D1BEF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5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D6C1-7694-D744-921D-C6D3B3F2CB70}" type="datetimeFigureOut">
              <a:rPr lang="en-US" smtClean="0"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BA8-D186-9543-9F32-C66D1BEF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D6C1-7694-D744-921D-C6D3B3F2CB70}" type="datetimeFigureOut">
              <a:rPr lang="en-US" smtClean="0"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BA8-D186-9543-9F32-C66D1BEF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3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D6C1-7694-D744-921D-C6D3B3F2CB70}" type="datetimeFigureOut">
              <a:rPr lang="en-US" smtClean="0"/>
              <a:t>8/28/13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BA8-D186-9543-9F32-C66D1BEF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5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D6C1-7694-D744-921D-C6D3B3F2CB70}" type="datetimeFigureOut">
              <a:rPr lang="en-US" smtClean="0"/>
              <a:t>8/28/13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BA8-D186-9543-9F32-C66D1BEF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D6C1-7694-D744-921D-C6D3B3F2CB70}" type="datetimeFigureOut">
              <a:rPr lang="en-US" smtClean="0"/>
              <a:t>8/28/13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BA8-D186-9543-9F32-C66D1BEF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2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D6C1-7694-D744-921D-C6D3B3F2CB70}" type="datetimeFigureOut">
              <a:rPr lang="en-US" smtClean="0"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BA8-D186-9543-9F32-C66D1BEF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4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D6C1-7694-D744-921D-C6D3B3F2CB70}" type="datetimeFigureOut">
              <a:rPr lang="en-US" smtClean="0"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BA8-D186-9543-9F32-C66D1BEF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8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D6C1-7694-D744-921D-C6D3B3F2CB70}" type="datetimeFigureOut">
              <a:rPr lang="en-US" smtClean="0"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4EBA8-D186-9543-9F32-C66D1BEF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4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hyperlink" Target="javascript:%20void%20window.open('/image/structurefly.cgi?cid=1188&amp;width=400&amp;height=400',%20'StructureFly',%20'resizable=yes,%20scrollbars=yes,%20WIDTH=620,%20HEIGHT%20=%20620')" TargetMode="External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Aptamers</a:t>
            </a:r>
            <a:r>
              <a:rPr lang="en-US" dirty="0" smtClean="0"/>
              <a:t> and </a:t>
            </a:r>
            <a:r>
              <a:rPr lang="en-US" dirty="0" err="1" smtClean="0"/>
              <a:t>Riboswitches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Meeting </a:t>
            </a:r>
          </a:p>
          <a:p>
            <a:r>
              <a:rPr lang="en-US" dirty="0" smtClean="0"/>
              <a:t>08/30/2013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6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382" y="1595658"/>
            <a:ext cx="4368800" cy="4445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 err="1" smtClean="0"/>
              <a:t>Riboswitches</a:t>
            </a:r>
            <a:r>
              <a:rPr lang="en-US" dirty="0" smtClean="0"/>
              <a:t> in </a:t>
            </a:r>
            <a:r>
              <a:rPr lang="en-US" i="1" dirty="0" smtClean="0"/>
              <a:t>E. coli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96877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9892"/>
            <a:ext cx="8229600" cy="1143000"/>
          </a:xfrm>
        </p:spPr>
        <p:txBody>
          <a:bodyPr/>
          <a:lstStyle/>
          <a:p>
            <a:r>
              <a:rPr lang="en-US" dirty="0" err="1" smtClean="0"/>
              <a:t>Aptamer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3108"/>
            <a:ext cx="8229600" cy="4525963"/>
          </a:xfrm>
        </p:spPr>
        <p:txBody>
          <a:bodyPr/>
          <a:lstStyle/>
          <a:p>
            <a:r>
              <a:rPr lang="en-US" dirty="0" smtClean="0"/>
              <a:t>Short nucleic acid sequence that binds to a specific small molecule or ligand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801" y="2300348"/>
            <a:ext cx="1929799" cy="1929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583" y="2286391"/>
            <a:ext cx="1929799" cy="1929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71" y="4397835"/>
            <a:ext cx="1929799" cy="1929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583" y="4382547"/>
            <a:ext cx="1929799" cy="1929799"/>
          </a:xfrm>
          <a:prstGeom prst="rect">
            <a:avLst/>
          </a:prstGeom>
        </p:spPr>
      </p:pic>
      <p:sp>
        <p:nvSpPr>
          <p:cNvPr id="9" name="Multiply 8"/>
          <p:cNvSpPr/>
          <p:nvPr/>
        </p:nvSpPr>
        <p:spPr>
          <a:xfrm>
            <a:off x="1493183" y="3349612"/>
            <a:ext cx="600064" cy="586183"/>
          </a:xfrm>
          <a:prstGeom prst="mathMultiply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6489" y="2529587"/>
            <a:ext cx="2035732" cy="20357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58220" y="3861361"/>
            <a:ext cx="1632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Aptamer</a:t>
            </a:r>
            <a:endParaRPr lang="en-US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498042" y="6301500"/>
            <a:ext cx="24694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Molecular Targets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31796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Riboswitches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5’ </a:t>
            </a:r>
            <a:r>
              <a:rPr lang="en-US" dirty="0" err="1" smtClean="0"/>
              <a:t>untranslated</a:t>
            </a:r>
            <a:r>
              <a:rPr lang="en-US" dirty="0" smtClean="0"/>
              <a:t> region of mRNA</a:t>
            </a:r>
          </a:p>
          <a:p>
            <a:r>
              <a:rPr lang="en-US" dirty="0" smtClean="0"/>
              <a:t>Contains </a:t>
            </a:r>
            <a:r>
              <a:rPr lang="en-US" dirty="0" err="1" smtClean="0"/>
              <a:t>aptamer</a:t>
            </a:r>
            <a:r>
              <a:rPr lang="en-US" dirty="0" smtClean="0"/>
              <a:t> sequence</a:t>
            </a:r>
          </a:p>
          <a:p>
            <a:r>
              <a:rPr lang="en-US" dirty="0" smtClean="0"/>
              <a:t>Translational control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54270" y="5197982"/>
            <a:ext cx="5617971" cy="1076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304055" y="5030728"/>
            <a:ext cx="4068186" cy="3032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4055" y="5010094"/>
            <a:ext cx="591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ATG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823358" y="5030728"/>
            <a:ext cx="662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TGA</a:t>
            </a:r>
            <a:endParaRPr lang="en-US" sz="1600" dirty="0"/>
          </a:p>
        </p:txBody>
      </p:sp>
      <p:sp>
        <p:nvSpPr>
          <p:cNvPr id="8" name="Left Brace 7"/>
          <p:cNvSpPr/>
          <p:nvPr/>
        </p:nvSpPr>
        <p:spPr>
          <a:xfrm rot="5400000">
            <a:off x="5170553" y="2783781"/>
            <a:ext cx="335189" cy="4068186"/>
          </a:xfrm>
          <a:prstGeom prst="leftBrac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27252" y="4280947"/>
            <a:ext cx="2397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GOI: Translated Region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54270" y="5030728"/>
            <a:ext cx="1464330" cy="3032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5400000">
            <a:off x="2306527" y="4073397"/>
            <a:ext cx="359814" cy="1464330"/>
          </a:xfrm>
          <a:prstGeom prst="leftBrac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34138" y="4283676"/>
            <a:ext cx="220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Untranslated</a:t>
            </a:r>
            <a:r>
              <a:rPr lang="en-US" dirty="0" smtClean="0"/>
              <a:t> Region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7005" y="5019462"/>
            <a:ext cx="602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RBS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3544" y="6627168"/>
            <a:ext cx="1710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Taken from </a:t>
            </a:r>
            <a:r>
              <a:rPr lang="en-US" sz="900" dirty="0" err="1" smtClean="0"/>
              <a:t>Becca</a:t>
            </a:r>
            <a:r>
              <a:rPr lang="en-US" sz="900" dirty="0" smtClean="0"/>
              <a:t> Summer 2012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36346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612900"/>
            <a:ext cx="8750300" cy="3619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Riboswitches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57194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Theophylline Biosynthesis</a:t>
            </a: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969" y="2123083"/>
            <a:ext cx="6288153" cy="296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885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Theophylline </a:t>
            </a:r>
            <a:r>
              <a:rPr lang="en-US" dirty="0" err="1" smtClean="0"/>
              <a:t>Riboswitch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277328"/>
              </p:ext>
            </p:extLst>
          </p:nvPr>
        </p:nvGraphicFramePr>
        <p:xfrm>
          <a:off x="457200" y="1417638"/>
          <a:ext cx="11525353" cy="410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5486400" imgH="1955800" progId="Word.Document.12">
                  <p:embed/>
                </p:oleObj>
              </mc:Choice>
              <mc:Fallback>
                <p:oleObj name="Document" r:id="rId3" imgW="5486400" imgH="1955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417638"/>
                        <a:ext cx="11525353" cy="4108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418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7"/>
            <a:ext cx="8229600" cy="1143000"/>
          </a:xfrm>
        </p:spPr>
        <p:txBody>
          <a:bodyPr/>
          <a:lstStyle/>
          <a:p>
            <a:r>
              <a:rPr lang="en-US" dirty="0" smtClean="0"/>
              <a:t>Caffeine Metabolism 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00" y="1417638"/>
            <a:ext cx="7807635" cy="771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214083" y="5875792"/>
            <a:ext cx="10358083" cy="154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62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Caffeine Derivatives</a:t>
            </a:r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98" y="1594908"/>
            <a:ext cx="8656401" cy="5019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985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114"/>
            <a:ext cx="8229600" cy="1143000"/>
          </a:xfrm>
        </p:spPr>
        <p:txBody>
          <a:bodyPr/>
          <a:lstStyle/>
          <a:p>
            <a:r>
              <a:rPr lang="en-US" dirty="0" smtClean="0"/>
              <a:t>Caffeine and its Derivatives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5486" y="3570554"/>
            <a:ext cx="1509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Theophylline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07799" y="3570554"/>
            <a:ext cx="100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Caffeine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5464"/>
          <a:stretch/>
        </p:blipFill>
        <p:spPr>
          <a:xfrm>
            <a:off x="5488728" y="1530352"/>
            <a:ext cx="2001054" cy="19126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399" y="1558270"/>
            <a:ext cx="2004527" cy="18846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910" t="24281" r="14395" b="19508"/>
          <a:stretch/>
        </p:blipFill>
        <p:spPr>
          <a:xfrm>
            <a:off x="1698715" y="4285733"/>
            <a:ext cx="2230211" cy="187703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34288" y="2919741"/>
            <a:ext cx="228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400" dirty="0" smtClean="0">
              <a:solidFill>
                <a:srgbClr val="0B38CA"/>
              </a:solidFill>
              <a:latin typeface="ArialMT"/>
              <a:hlinkClick r:id="rId5"/>
            </a:endParaRPr>
          </a:p>
          <a:p>
            <a:endParaRPr lang="en-US" sz="1400" dirty="0" smtClean="0">
              <a:solidFill>
                <a:srgbClr val="0B38CA"/>
              </a:solidFill>
              <a:latin typeface="ArialMT"/>
              <a:hlinkClick r:id="rId5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l="15363" t="22885" r="20081" b="19496"/>
          <a:stretch/>
        </p:blipFill>
        <p:spPr>
          <a:xfrm>
            <a:off x="5488728" y="4285733"/>
            <a:ext cx="2133600" cy="19043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24399" y="6235506"/>
            <a:ext cx="193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3-Methlyxanthine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32946" y="6291334"/>
            <a:ext cx="193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Xanthine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270544" y="1660854"/>
            <a:ext cx="544244" cy="237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656804" y="1562033"/>
            <a:ext cx="544244" cy="237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557736" y="5721145"/>
            <a:ext cx="544244" cy="237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273704" y="4389904"/>
            <a:ext cx="430048" cy="5174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406906" y="5176750"/>
            <a:ext cx="583617" cy="237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181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137</Words>
  <Application>Microsoft Macintosh PowerPoint</Application>
  <PresentationFormat>On-screen Show (4:3)</PresentationFormat>
  <Paragraphs>33</Paragraphs>
  <Slides>10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Word Document</vt:lpstr>
      <vt:lpstr>Aptamers and Riboswitches </vt:lpstr>
      <vt:lpstr>Aptamer</vt:lpstr>
      <vt:lpstr>Riboswitches</vt:lpstr>
      <vt:lpstr>Riboswitches</vt:lpstr>
      <vt:lpstr>Theophylline Biosynthesis</vt:lpstr>
      <vt:lpstr>Theophylline Riboswitch</vt:lpstr>
      <vt:lpstr>Caffeine Metabolism </vt:lpstr>
      <vt:lpstr>Caffeine Derivatives</vt:lpstr>
      <vt:lpstr>Caffeine and its Derivatives</vt:lpstr>
      <vt:lpstr>Different Riboswitches in E. coli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Aptamers and Riboswitches </dc:title>
  <dc:creator>Catherine Doyle</dc:creator>
  <cp:lastModifiedBy>Catherine Doyle</cp:lastModifiedBy>
  <cp:revision>9</cp:revision>
  <dcterms:created xsi:type="dcterms:W3CDTF">2013-08-28T12:56:06Z</dcterms:created>
  <dcterms:modified xsi:type="dcterms:W3CDTF">2013-08-30T10:31:57Z</dcterms:modified>
</cp:coreProperties>
</file>