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TETRACYCLINE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high promoter + ecdm8 (low copy) + tetA module (high copy)</c:v>
                </c:pt>
                <c:pt idx="1">
                  <c:v>low promoter + ecdm8 (low copy) + tetA module (high copy)</c:v>
                </c:pt>
                <c:pt idx="2">
                  <c:v>tetA module (low copy)</c:v>
                </c:pt>
                <c:pt idx="3">
                  <c:v>tetA module (high copy)</c:v>
                </c:pt>
                <c:pt idx="4">
                  <c:v>ecdm8 + tetA module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0.179</c:v>
                </c:pt>
                <c:pt idx="1">
                  <c:v>0.288</c:v>
                </c:pt>
                <c:pt idx="2">
                  <c:v>0.263</c:v>
                </c:pt>
                <c:pt idx="3">
                  <c:v>0.278</c:v>
                </c:pt>
                <c:pt idx="4">
                  <c:v>0.325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TETRACYCLINE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high promoter + ecdm8 (low copy) + tetA module (high copy)</c:v>
                </c:pt>
                <c:pt idx="1">
                  <c:v>low promoter + ecdm8 (low copy) + tetA module (high copy)</c:v>
                </c:pt>
                <c:pt idx="2">
                  <c:v>tetA module (low copy)</c:v>
                </c:pt>
                <c:pt idx="3">
                  <c:v>tetA module (high copy)</c:v>
                </c:pt>
                <c:pt idx="4">
                  <c:v>ecdm8 + tetA module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0.162</c:v>
                </c:pt>
                <c:pt idx="1">
                  <c:v>0.246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TETRACYCLINE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high promoter + ecdm8 (low copy) + tetA module (high copy)</c:v>
                </c:pt>
                <c:pt idx="1">
                  <c:v>low promoter + ecdm8 (low copy) + tetA module (high copy)</c:v>
                </c:pt>
                <c:pt idx="2">
                  <c:v>tetA module (low copy)</c:v>
                </c:pt>
                <c:pt idx="3">
                  <c:v>tetA module (high copy)</c:v>
                </c:pt>
                <c:pt idx="4">
                  <c:v>ecdm8 + tetA module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0.636</c:v>
                </c:pt>
                <c:pt idx="1">
                  <c:v>0.17</c:v>
                </c:pt>
                <c:pt idx="2">
                  <c:v>0.193</c:v>
                </c:pt>
                <c:pt idx="3">
                  <c:v>0.214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225768"/>
        <c:axId val="1342217304"/>
      </c:barChart>
      <c:catAx>
        <c:axId val="1203225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42217304"/>
        <c:crosses val="autoZero"/>
        <c:auto val="1"/>
        <c:lblAlgn val="ctr"/>
        <c:lblOffset val="100"/>
        <c:noMultiLvlLbl val="0"/>
      </c:catAx>
      <c:valAx>
        <c:axId val="1342217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100"/>
                </a:pPr>
                <a:r>
                  <a:rPr lang="en-US" sz="2100"/>
                  <a:t>cell denisty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3225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NO TETRACYCLINE</c:v>
                </c:pt>
              </c:strCache>
            </c:strRef>
          </c:tx>
          <c:invertIfNegative val="0"/>
          <c:cat>
            <c:strRef>
              <c:f>Sheet1!$A$11:$A$15</c:f>
              <c:strCache>
                <c:ptCount val="5"/>
                <c:pt idx="0">
                  <c:v>high promoter + ecdm8 (low copy) + tetA module (high copy)</c:v>
                </c:pt>
                <c:pt idx="1">
                  <c:v>low promoter + ecdm8 (low copy) + tetA module (high copy)</c:v>
                </c:pt>
                <c:pt idx="2">
                  <c:v>tetA module (low copy)</c:v>
                </c:pt>
                <c:pt idx="3">
                  <c:v>tetA module (high copy)</c:v>
                </c:pt>
                <c:pt idx="4">
                  <c:v>ecdm8 + tetA module 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0.012</c:v>
                </c:pt>
                <c:pt idx="1">
                  <c:v>0.019</c:v>
                </c:pt>
                <c:pt idx="2">
                  <c:v>0.173</c:v>
                </c:pt>
                <c:pt idx="3">
                  <c:v>0.181</c:v>
                </c:pt>
                <c:pt idx="4">
                  <c:v>0.179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LOW TETRACYCLINE</c:v>
                </c:pt>
              </c:strCache>
            </c:strRef>
          </c:tx>
          <c:invertIfNegative val="0"/>
          <c:cat>
            <c:strRef>
              <c:f>Sheet1!$A$11:$A$15</c:f>
              <c:strCache>
                <c:ptCount val="5"/>
                <c:pt idx="0">
                  <c:v>high promoter + ecdm8 (low copy) + tetA module (high copy)</c:v>
                </c:pt>
                <c:pt idx="1">
                  <c:v>low promoter + ecdm8 (low copy) + tetA module (high copy)</c:v>
                </c:pt>
                <c:pt idx="2">
                  <c:v>tetA module (low copy)</c:v>
                </c:pt>
                <c:pt idx="3">
                  <c:v>tetA module (high copy)</c:v>
                </c:pt>
                <c:pt idx="4">
                  <c:v>ecdm8 + tetA module </c:v>
                </c:pt>
              </c:strCache>
            </c:str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HIGH TETRACYCLINE</c:v>
                </c:pt>
              </c:strCache>
            </c:strRef>
          </c:tx>
          <c:invertIfNegative val="0"/>
          <c:cat>
            <c:strRef>
              <c:f>Sheet1!$A$11:$A$15</c:f>
              <c:strCache>
                <c:ptCount val="5"/>
                <c:pt idx="0">
                  <c:v>high promoter + ecdm8 (low copy) + tetA module (high copy)</c:v>
                </c:pt>
                <c:pt idx="1">
                  <c:v>low promoter + ecdm8 (low copy) + tetA module (high copy)</c:v>
                </c:pt>
                <c:pt idx="2">
                  <c:v>tetA module (low copy)</c:v>
                </c:pt>
                <c:pt idx="3">
                  <c:v>tetA module (high copy)</c:v>
                </c:pt>
                <c:pt idx="4">
                  <c:v>ecdm8 + tetA module </c:v>
                </c:pt>
              </c:strCache>
            </c:strRef>
          </c:cat>
          <c:val>
            <c:numRef>
              <c:f>Sheet1!$D$11:$D$15</c:f>
              <c:numCache>
                <c:formatCode>General</c:formatCode>
                <c:ptCount val="5"/>
                <c:pt idx="0">
                  <c:v>-0.004</c:v>
                </c:pt>
                <c:pt idx="1">
                  <c:v>-0.006</c:v>
                </c:pt>
                <c:pt idx="2">
                  <c:v>0.008</c:v>
                </c:pt>
                <c:pt idx="3">
                  <c:v>0.006</c:v>
                </c:pt>
                <c:pt idx="4">
                  <c:v>0.021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2293976"/>
        <c:axId val="1619139128"/>
      </c:barChart>
      <c:catAx>
        <c:axId val="1452293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619139128"/>
        <c:crosses val="autoZero"/>
        <c:auto val="1"/>
        <c:lblAlgn val="ctr"/>
        <c:lblOffset val="100"/>
        <c:noMultiLvlLbl val="0"/>
      </c:catAx>
      <c:valAx>
        <c:axId val="1619139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100"/>
                </a:pPr>
                <a:r>
                  <a:rPr lang="en-US" sz="2100"/>
                  <a:t>cell</a:t>
                </a:r>
                <a:r>
                  <a:rPr lang="en-US" sz="2100" baseline="0"/>
                  <a:t> denisty </a:t>
                </a:r>
                <a:endParaRPr lang="en-US" sz="2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52293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8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5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25B0-0C82-2548-9343-1E249A784FF6}" type="datetimeFigureOut">
              <a:rPr lang="en-US" smtClean="0"/>
              <a:t>10/2/13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2E21-141C-624E-9B20-7FCFF2B3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10/04/2013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3362"/>
            <a:ext cx="8229600" cy="1143000"/>
          </a:xfrm>
        </p:spPr>
        <p:txBody>
          <a:bodyPr/>
          <a:lstStyle/>
          <a:p>
            <a:r>
              <a:rPr lang="en-US" dirty="0" smtClean="0"/>
              <a:t>Results – Theophylline Disc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" y="2060621"/>
            <a:ext cx="2826387" cy="282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1" y="2060620"/>
            <a:ext cx="2826386" cy="2826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44" y="2060621"/>
            <a:ext cx="2830133" cy="2830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228" y="1577459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Ecdm8 + </a:t>
            </a:r>
            <a:r>
              <a:rPr lang="en-US" dirty="0" err="1" smtClean="0"/>
              <a:t>Riboswitch</a:t>
            </a:r>
            <a:r>
              <a:rPr lang="en-US" dirty="0" smtClean="0"/>
              <a:t> + </a:t>
            </a:r>
            <a:r>
              <a:rPr lang="en-US" dirty="0" err="1" smtClean="0"/>
              <a:t>tetA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8544" y="156833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Ecdm8 + </a:t>
            </a:r>
            <a:r>
              <a:rPr lang="en-US" dirty="0" err="1" smtClean="0"/>
              <a:t>Riboswitch</a:t>
            </a:r>
            <a:r>
              <a:rPr lang="en-US" dirty="0" smtClean="0"/>
              <a:t> + </a:t>
            </a:r>
            <a:r>
              <a:rPr lang="en-US" dirty="0" err="1" smtClean="0"/>
              <a:t>tetA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4626" y="159424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Ecdm8 + </a:t>
            </a:r>
            <a:r>
              <a:rPr lang="en-US" dirty="0" err="1" smtClean="0"/>
              <a:t>Riboswitch</a:t>
            </a:r>
            <a:r>
              <a:rPr lang="en-US" dirty="0" smtClean="0"/>
              <a:t> + </a:t>
            </a:r>
            <a:r>
              <a:rPr lang="en-US" dirty="0" err="1" smtClean="0"/>
              <a:t>tetA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1125" y="5044043"/>
            <a:ext cx="156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Promoter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0525" y="5057458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Promoter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66" y="5009833"/>
            <a:ext cx="28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Constructs on same Plasmid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4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– Caffeine Disc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" y="1980800"/>
            <a:ext cx="2840129" cy="284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31" y="1980799"/>
            <a:ext cx="2855891" cy="285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52" y="1980800"/>
            <a:ext cx="2878429" cy="287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228" y="1577459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Ecdm8 + </a:t>
            </a:r>
            <a:r>
              <a:rPr lang="en-US" dirty="0" err="1" smtClean="0"/>
              <a:t>Riboswitch</a:t>
            </a:r>
            <a:r>
              <a:rPr lang="en-US" dirty="0" smtClean="0"/>
              <a:t> + </a:t>
            </a:r>
            <a:r>
              <a:rPr lang="en-US" dirty="0" err="1" smtClean="0"/>
              <a:t>tetA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8544" y="156833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Ecdm8 + </a:t>
            </a:r>
            <a:r>
              <a:rPr lang="en-US" dirty="0" err="1" smtClean="0"/>
              <a:t>Riboswitch</a:t>
            </a:r>
            <a:r>
              <a:rPr lang="en-US" dirty="0" smtClean="0"/>
              <a:t> + </a:t>
            </a:r>
            <a:r>
              <a:rPr lang="en-US" dirty="0" err="1" smtClean="0"/>
              <a:t>tetA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4626" y="159424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Ecdm8 + </a:t>
            </a:r>
            <a:r>
              <a:rPr lang="en-US" dirty="0" err="1" smtClean="0"/>
              <a:t>Riboswitch</a:t>
            </a:r>
            <a:r>
              <a:rPr lang="en-US" dirty="0" smtClean="0"/>
              <a:t> + </a:t>
            </a:r>
            <a:r>
              <a:rPr lang="en-US" dirty="0" err="1" smtClean="0"/>
              <a:t>tetA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1125" y="5044043"/>
            <a:ext cx="156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Promoter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0525" y="5057458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Promoter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66" y="5009833"/>
            <a:ext cx="28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Constructs on same Plasmid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9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0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15 hour absorbance minus initial absorbance with 1 </a:t>
            </a:r>
            <a:r>
              <a:rPr lang="en-US" dirty="0" err="1" smtClean="0"/>
              <a:t>mM</a:t>
            </a:r>
            <a:r>
              <a:rPr lang="en-US" dirty="0" smtClean="0"/>
              <a:t> Theophylline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40222"/>
              </p:ext>
            </p:extLst>
          </p:nvPr>
        </p:nvGraphicFramePr>
        <p:xfrm>
          <a:off x="282575" y="1006371"/>
          <a:ext cx="8567295" cy="582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91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15 hour absorbance minus initial absorbance with 5 </a:t>
            </a:r>
            <a:r>
              <a:rPr lang="en-US" dirty="0" err="1" smtClean="0"/>
              <a:t>mM</a:t>
            </a:r>
            <a:r>
              <a:rPr lang="en-US" dirty="0" smtClean="0"/>
              <a:t> Caffeine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93610"/>
              </p:ext>
            </p:extLst>
          </p:nvPr>
        </p:nvGraphicFramePr>
        <p:xfrm>
          <a:off x="288352" y="1417637"/>
          <a:ext cx="8567295" cy="522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01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0185"/>
          <a:stretch/>
        </p:blipFill>
        <p:spPr>
          <a:xfrm>
            <a:off x="4429124" y="1428750"/>
            <a:ext cx="3905364" cy="4025900"/>
          </a:xfrm>
          <a:prstGeom prst="rect">
            <a:avLst/>
          </a:prstGeom>
        </p:spPr>
      </p:pic>
      <p:pic>
        <p:nvPicPr>
          <p:cNvPr id="5" name="Picture 4" descr="IMG_288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22917" r="17284" b="24074"/>
          <a:stretch/>
        </p:blipFill>
        <p:spPr>
          <a:xfrm>
            <a:off x="603249" y="1746250"/>
            <a:ext cx="2292351" cy="237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430" y="4393168"/>
            <a:ext cx="219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0mM of Theophylline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Ecdm8(low copy) + </a:t>
            </a:r>
            <a:r>
              <a:rPr lang="en-US" dirty="0" err="1" smtClean="0"/>
              <a:t>TetA</a:t>
            </a:r>
            <a:r>
              <a:rPr lang="en-US" dirty="0" smtClean="0"/>
              <a:t> Module(high copy)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85663" y="1936750"/>
            <a:ext cx="97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85663" y="4121583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34488" y="4089317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34488" y="1752084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Ecdm8+ </a:t>
            </a:r>
            <a:r>
              <a:rPr lang="en-US" dirty="0" err="1" smtClean="0"/>
              <a:t>TetA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5" name="Picture 4" descr="IMG_288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12674"/>
          <a:stretch/>
        </p:blipFill>
        <p:spPr>
          <a:xfrm>
            <a:off x="4355467" y="1752084"/>
            <a:ext cx="3742267" cy="3657600"/>
          </a:xfrm>
          <a:prstGeom prst="rect">
            <a:avLst/>
          </a:prstGeom>
        </p:spPr>
      </p:pic>
      <p:pic>
        <p:nvPicPr>
          <p:cNvPr id="6" name="Picture 5" descr="IMG_289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28472" r="15432" b="23842"/>
          <a:stretch/>
        </p:blipFill>
        <p:spPr>
          <a:xfrm>
            <a:off x="666750" y="2619375"/>
            <a:ext cx="2205778" cy="2238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663" y="1936750"/>
            <a:ext cx="97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85663" y="4121583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3363" y="4089317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3363" y="1752084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9430" y="5008602"/>
            <a:ext cx="219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0mM of Theophylline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 smtClean="0"/>
              <a:t>tetA</a:t>
            </a:r>
            <a:r>
              <a:rPr lang="en-US" dirty="0" smtClean="0"/>
              <a:t> fitness module and ecdm8 with caffeine, 3-methylxanthine, and xanthine </a:t>
            </a:r>
          </a:p>
          <a:p>
            <a:endParaRPr lang="en-US" dirty="0" smtClean="0"/>
          </a:p>
          <a:p>
            <a:r>
              <a:rPr lang="en-US" dirty="0" smtClean="0"/>
              <a:t>Thesis Preview Tuesday common hour Dana 146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4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141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Lab Meeting </vt:lpstr>
      <vt:lpstr>Results – Theophylline Disc</vt:lpstr>
      <vt:lpstr>Results – Caffeine Disc</vt:lpstr>
      <vt:lpstr>Results 15 hour absorbance minus initial absorbance with 1 mM Theophylline</vt:lpstr>
      <vt:lpstr>Results 15 hour absorbance minus initial absorbance with 5 mM Caffeine</vt:lpstr>
      <vt:lpstr>Ecdm8(low copy) + TetA Module(high copy)</vt:lpstr>
      <vt:lpstr>Ecdm8+ TetA Module</vt:lpstr>
      <vt:lpstr>Future 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 </dc:title>
  <dc:creator>Catherine Doyle</dc:creator>
  <cp:lastModifiedBy>Catherine Doyle</cp:lastModifiedBy>
  <cp:revision>7</cp:revision>
  <dcterms:created xsi:type="dcterms:W3CDTF">2013-10-02T12:27:24Z</dcterms:created>
  <dcterms:modified xsi:type="dcterms:W3CDTF">2013-10-04T16:35:48Z</dcterms:modified>
</cp:coreProperties>
</file>