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68" r:id="rId2"/>
    <p:sldId id="257" r:id="rId3"/>
    <p:sldId id="270" r:id="rId4"/>
    <p:sldId id="271" r:id="rId5"/>
    <p:sldId id="273" r:id="rId6"/>
    <p:sldId id="261" r:id="rId7"/>
    <p:sldId id="274" r:id="rId8"/>
    <p:sldId id="256" r:id="rId9"/>
    <p:sldId id="282" r:id="rId10"/>
    <p:sldId id="299" r:id="rId11"/>
    <p:sldId id="320" r:id="rId12"/>
    <p:sldId id="309" r:id="rId13"/>
    <p:sldId id="310" r:id="rId14"/>
    <p:sldId id="311" r:id="rId15"/>
    <p:sldId id="300" r:id="rId16"/>
    <p:sldId id="278" r:id="rId17"/>
    <p:sldId id="303" r:id="rId18"/>
    <p:sldId id="313" r:id="rId19"/>
    <p:sldId id="314" r:id="rId20"/>
    <p:sldId id="315" r:id="rId21"/>
    <p:sldId id="316" r:id="rId22"/>
    <p:sldId id="301" r:id="rId23"/>
    <p:sldId id="305" r:id="rId24"/>
    <p:sldId id="317" r:id="rId25"/>
    <p:sldId id="318" r:id="rId26"/>
    <p:sldId id="302" r:id="rId27"/>
    <p:sldId id="304" r:id="rId28"/>
    <p:sldId id="306" r:id="rId29"/>
    <p:sldId id="307" r:id="rId30"/>
    <p:sldId id="308" r:id="rId31"/>
    <p:sldId id="319" r:id="rId32"/>
    <p:sldId id="322" r:id="rId33"/>
    <p:sldId id="260" r:id="rId34"/>
    <p:sldId id="321" r:id="rId35"/>
    <p:sldId id="267" r:id="rId36"/>
    <p:sldId id="295" r:id="rId37"/>
    <p:sldId id="296" r:id="rId38"/>
    <p:sldId id="297" r:id="rId39"/>
    <p:sldId id="298" r:id="rId40"/>
    <p:sldId id="290" r:id="rId41"/>
    <p:sldId id="289" r:id="rId42"/>
    <p:sldId id="288" r:id="rId43"/>
    <p:sldId id="287" r:id="rId44"/>
    <p:sldId id="277" r:id="rId45"/>
    <p:sldId id="291" r:id="rId46"/>
    <p:sldId id="292" r:id="rId47"/>
    <p:sldId id="293" r:id="rId48"/>
    <p:sldId id="294" r:id="rId49"/>
    <p:sldId id="285" r:id="rId50"/>
    <p:sldId id="284" r:id="rId51"/>
    <p:sldId id="286" r:id="rId52"/>
    <p:sldId id="283" r:id="rId53"/>
    <p:sldId id="279" r:id="rId54"/>
    <p:sldId id="280" r:id="rId55"/>
    <p:sldId id="281"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69" autoAdjust="0"/>
  </p:normalViewPr>
  <p:slideViewPr>
    <p:cSldViewPr snapToGrid="0" snapToObjects="1">
      <p:cViewPr varScale="1">
        <p:scale>
          <a:sx n="143" d="100"/>
          <a:sy n="143" d="100"/>
        </p:scale>
        <p:origin x="-224" y="-96"/>
      </p:cViewPr>
      <p:guideLst>
        <p:guide orient="horz" pos="2160"/>
        <p:guide pos="2880"/>
      </p:guideLst>
    </p:cSldViewPr>
  </p:slideViewPr>
  <p:notesTextViewPr>
    <p:cViewPr>
      <p:scale>
        <a:sx n="100" d="100"/>
        <a:sy n="100" d="100"/>
      </p:scale>
      <p:origin x="0" y="0"/>
    </p:cViewPr>
  </p:notesTextViewPr>
  <p:sorterViewPr>
    <p:cViewPr>
      <p:scale>
        <a:sx n="55" d="100"/>
        <a:sy n="5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0F5F7-DFC0-D34F-A4C0-A3A22AA15BD1}" type="datetimeFigureOut">
              <a:rPr lang="en-US" smtClean="0"/>
              <a:t>5/1/14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581BA-B4C4-5141-8981-D9F7E6F88588}" type="slidenum">
              <a:rPr lang="en-US" smtClean="0"/>
              <a:t>‹#›</a:t>
            </a:fld>
            <a:endParaRPr lang="en-US"/>
          </a:p>
        </p:txBody>
      </p:sp>
    </p:spTree>
    <p:extLst>
      <p:ext uri="{BB962C8B-B14F-4D97-AF65-F5344CB8AC3E}">
        <p14:creationId xmlns:p14="http://schemas.microsoft.com/office/powerpoint/2010/main" val="3684736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High extracellular concentrations of salt elicit a rise in cytosolic Ca2+ concentrations. The Ca2+ sensor SOS3 upon the perception of this Ca2+ signal interacts with and activates the protein kinase SOS2. Activated SOS2 then regulates the activities of ion transporters or transcriptional activators to regulate ion homeostasis or gene expression. The SOS2 targets include the SOS1 Na+/H+ </a:t>
            </a:r>
            <a:r>
              <a:rPr lang="en-US" sz="1200" b="0" i="0" u="none" strike="noStrike" kern="1200" baseline="0" dirty="0" err="1" smtClean="0">
                <a:solidFill>
                  <a:schemeClr val="tx1"/>
                </a:solidFill>
                <a:latin typeface="+mn-lt"/>
                <a:ea typeface="+mn-ea"/>
                <a:cs typeface="+mn-cs"/>
              </a:rPr>
              <a:t>antiporter</a:t>
            </a:r>
            <a:r>
              <a:rPr lang="en-US" sz="1200" b="0" i="0" u="none" strike="noStrike" kern="1200" baseline="0" dirty="0" smtClean="0">
                <a:solidFill>
                  <a:schemeClr val="tx1"/>
                </a:solidFill>
                <a:latin typeface="+mn-lt"/>
                <a:ea typeface="+mn-ea"/>
                <a:cs typeface="+mn-cs"/>
              </a:rPr>
              <a:t>, the vacuolar Na+/H+ exchangers NHX, and the Na+ transporter HKT1. </a:t>
            </a:r>
            <a:endParaRPr lang="en-US" dirty="0"/>
          </a:p>
        </p:txBody>
      </p:sp>
      <p:sp>
        <p:nvSpPr>
          <p:cNvPr id="4" name="Slide Number Placeholder 3"/>
          <p:cNvSpPr>
            <a:spLocks noGrp="1"/>
          </p:cNvSpPr>
          <p:nvPr>
            <p:ph type="sldNum" sz="quarter" idx="10"/>
          </p:nvPr>
        </p:nvSpPr>
        <p:spPr/>
        <p:txBody>
          <a:bodyPr/>
          <a:lstStyle/>
          <a:p>
            <a:fld id="{CA5581BA-B4C4-5141-8981-D9F7E6F88588}" type="slidenum">
              <a:rPr lang="en-US" smtClean="0"/>
              <a:t>8</a:t>
            </a:fld>
            <a:endParaRPr lang="en-US"/>
          </a:p>
        </p:txBody>
      </p:sp>
    </p:spTree>
    <p:extLst>
      <p:ext uri="{BB962C8B-B14F-4D97-AF65-F5344CB8AC3E}">
        <p14:creationId xmlns:p14="http://schemas.microsoft.com/office/powerpoint/2010/main" val="374033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High extracellular concentrations of salt elicit a rise in cytosolic Ca2+ concentrations. The Ca2+ sensor SOS3 upon the perception of this Ca2+ signal interacts with and activates the protein kinase SOS2. Activated SOS2 then regulates the activities of ion transporters or transcriptional activators to regulate ion homeostasis or gene expression. The SOS2 targets include the SOS1 Na+/H+ </a:t>
            </a:r>
            <a:r>
              <a:rPr lang="en-US" sz="1200" b="0" i="0" u="none" strike="noStrike" kern="1200" baseline="0" dirty="0" err="1" smtClean="0">
                <a:solidFill>
                  <a:schemeClr val="tx1"/>
                </a:solidFill>
                <a:latin typeface="+mn-lt"/>
                <a:ea typeface="+mn-ea"/>
                <a:cs typeface="+mn-cs"/>
              </a:rPr>
              <a:t>antiporter</a:t>
            </a:r>
            <a:r>
              <a:rPr lang="en-US" sz="1200" b="0" i="0" u="none" strike="noStrike" kern="1200" baseline="0" dirty="0" smtClean="0">
                <a:solidFill>
                  <a:schemeClr val="tx1"/>
                </a:solidFill>
                <a:latin typeface="+mn-lt"/>
                <a:ea typeface="+mn-ea"/>
                <a:cs typeface="+mn-cs"/>
              </a:rPr>
              <a:t>, the vacuolar Na+/H+ exchangers NHX, and the Na+ transporter HKT1. </a:t>
            </a:r>
            <a:endParaRPr lang="en-US" dirty="0"/>
          </a:p>
        </p:txBody>
      </p:sp>
      <p:sp>
        <p:nvSpPr>
          <p:cNvPr id="4" name="Slide Number Placeholder 3"/>
          <p:cNvSpPr>
            <a:spLocks noGrp="1"/>
          </p:cNvSpPr>
          <p:nvPr>
            <p:ph type="sldNum" sz="quarter" idx="10"/>
          </p:nvPr>
        </p:nvSpPr>
        <p:spPr/>
        <p:txBody>
          <a:bodyPr/>
          <a:lstStyle/>
          <a:p>
            <a:fld id="{CA5581BA-B4C4-5141-8981-D9F7E6F88588}" type="slidenum">
              <a:rPr lang="en-US" smtClean="0"/>
              <a:t>9</a:t>
            </a:fld>
            <a:endParaRPr lang="en-US"/>
          </a:p>
        </p:txBody>
      </p:sp>
    </p:spTree>
    <p:extLst>
      <p:ext uri="{BB962C8B-B14F-4D97-AF65-F5344CB8AC3E}">
        <p14:creationId xmlns:p14="http://schemas.microsoft.com/office/powerpoint/2010/main" val="374033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251269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235812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51119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6EA13-D55F-4B45-AA5D-5B6C8722F2EB}"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48905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6EA13-D55F-4B45-AA5D-5B6C8722F2EB}"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44531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6EA13-D55F-4B45-AA5D-5B6C8722F2EB}"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80798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6EA13-D55F-4B45-AA5D-5B6C8722F2EB}" type="datetimeFigureOut">
              <a:rPr lang="en-US" smtClean="0"/>
              <a:t>5/1/14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89120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6EA13-D55F-4B45-AA5D-5B6C8722F2EB}" type="datetimeFigureOut">
              <a:rPr lang="en-US" smtClean="0"/>
              <a:t>5/1/14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982192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6EA13-D55F-4B45-AA5D-5B6C8722F2EB}" type="datetimeFigureOut">
              <a:rPr lang="en-US" smtClean="0"/>
              <a:t>5/1/14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326025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6EA13-D55F-4B45-AA5D-5B6C8722F2EB}"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43886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6EA13-D55F-4B45-AA5D-5B6C8722F2EB}"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27D6-43E8-5D40-BE43-BBB0770B76CF}" type="slidenum">
              <a:rPr lang="en-US" smtClean="0"/>
              <a:t>‹#›</a:t>
            </a:fld>
            <a:endParaRPr lang="en-US"/>
          </a:p>
        </p:txBody>
      </p:sp>
    </p:spTree>
    <p:extLst>
      <p:ext uri="{BB962C8B-B14F-4D97-AF65-F5344CB8AC3E}">
        <p14:creationId xmlns:p14="http://schemas.microsoft.com/office/powerpoint/2010/main" val="163655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6EA13-D55F-4B45-AA5D-5B6C8722F2EB}" type="datetimeFigureOut">
              <a:rPr lang="en-US" smtClean="0"/>
              <a:t>5/1/14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A27D6-43E8-5D40-BE43-BBB0770B76CF}" type="slidenum">
              <a:rPr lang="en-US" smtClean="0"/>
              <a:t>‹#›</a:t>
            </a:fld>
            <a:endParaRPr lang="en-US"/>
          </a:p>
        </p:txBody>
      </p:sp>
    </p:spTree>
    <p:extLst>
      <p:ext uri="{BB962C8B-B14F-4D97-AF65-F5344CB8AC3E}">
        <p14:creationId xmlns:p14="http://schemas.microsoft.com/office/powerpoint/2010/main" val="95410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ncbi.nlm.nih.gov/pubmed/21748325" TargetMode="External"/><Relationship Id="rId4" Type="http://schemas.openxmlformats.org/officeDocument/2006/relationships/hyperlink" Target="http://www.ncbi.nlm.nih.gov/pubmed/21340699" TargetMode="External"/><Relationship Id="rId1" Type="http://schemas.openxmlformats.org/officeDocument/2006/relationships/slideLayout" Target="../slideLayouts/slideLayout7.xml"/><Relationship Id="rId2" Type="http://schemas.openxmlformats.org/officeDocument/2006/relationships/hyperlink" Target="http://www.bioone.org/doi/full/10.1199/tab.0048"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5.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1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763" y="1324491"/>
            <a:ext cx="7520007" cy="4212435"/>
          </a:xfrm>
          <a:prstGeom prst="rect">
            <a:avLst/>
          </a:prstGeom>
          <a:noFill/>
        </p:spPr>
        <p:txBody>
          <a:bodyPr wrap="none" rtlCol="0">
            <a:spAutoFit/>
          </a:bodyPr>
          <a:lstStyle/>
          <a:p>
            <a:pPr marL="742950" indent="-742950">
              <a:lnSpc>
                <a:spcPct val="120000"/>
              </a:lnSpc>
              <a:buFont typeface="+mj-lt"/>
              <a:buAutoNum type="arabicPeriod"/>
            </a:pPr>
            <a:r>
              <a:rPr lang="en-US" sz="3200" dirty="0" smtClean="0">
                <a:latin typeface="Times"/>
                <a:cs typeface="Times"/>
              </a:rPr>
              <a:t>What does Na</a:t>
            </a:r>
            <a:r>
              <a:rPr lang="en-US" sz="3200" baseline="30000" dirty="0">
                <a:latin typeface="Times"/>
                <a:cs typeface="Times"/>
              </a:rPr>
              <a:t>+</a:t>
            </a:r>
            <a:r>
              <a:rPr lang="en-US" sz="3200" dirty="0" smtClean="0">
                <a:latin typeface="Times"/>
                <a:cs typeface="Times"/>
              </a:rPr>
              <a:t> do in a plant?</a:t>
            </a:r>
          </a:p>
          <a:p>
            <a:pPr marL="742950" indent="-742950">
              <a:lnSpc>
                <a:spcPct val="120000"/>
              </a:lnSpc>
              <a:buFont typeface="+mj-lt"/>
              <a:buAutoNum type="arabicPeriod"/>
            </a:pPr>
            <a:r>
              <a:rPr lang="en-US" sz="3200" dirty="0" smtClean="0">
                <a:latin typeface="Times"/>
                <a:cs typeface="Times"/>
              </a:rPr>
              <a:t>How does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get into a cell?</a:t>
            </a:r>
          </a:p>
          <a:p>
            <a:pPr marL="742950" indent="-742950">
              <a:lnSpc>
                <a:spcPct val="120000"/>
              </a:lnSpc>
              <a:buFont typeface="+mj-lt"/>
              <a:buAutoNum type="arabicPeriod"/>
            </a:pPr>
            <a:r>
              <a:rPr lang="en-US" sz="3200" dirty="0" smtClean="0">
                <a:latin typeface="Times"/>
                <a:cs typeface="Times"/>
              </a:rPr>
              <a:t>How does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get out of a cell?</a:t>
            </a:r>
          </a:p>
          <a:p>
            <a:pPr marL="742950" indent="-742950">
              <a:lnSpc>
                <a:spcPct val="120000"/>
              </a:lnSpc>
              <a:buFont typeface="+mj-lt"/>
              <a:buAutoNum type="arabicPeriod"/>
            </a:pPr>
            <a:r>
              <a:rPr lang="en-US" sz="3200" dirty="0">
                <a:latin typeface="Times"/>
                <a:cs typeface="Times"/>
              </a:rPr>
              <a:t>Where is Na</a:t>
            </a:r>
            <a:r>
              <a:rPr lang="en-US" sz="3200" baseline="30000" dirty="0">
                <a:latin typeface="Times"/>
                <a:cs typeface="Times"/>
              </a:rPr>
              <a:t>+</a:t>
            </a:r>
            <a:r>
              <a:rPr lang="en-US" sz="3200" dirty="0">
                <a:latin typeface="Times"/>
                <a:cs typeface="Times"/>
              </a:rPr>
              <a:t> stored in plants?</a:t>
            </a:r>
          </a:p>
          <a:p>
            <a:pPr marL="742950" indent="-742950">
              <a:lnSpc>
                <a:spcPct val="120000"/>
              </a:lnSpc>
              <a:buFont typeface="+mj-lt"/>
              <a:buAutoNum type="arabicPeriod"/>
            </a:pPr>
            <a:r>
              <a:rPr lang="en-US" sz="3200" dirty="0" smtClean="0">
                <a:latin typeface="Times"/>
                <a:cs typeface="Times"/>
              </a:rPr>
              <a:t>How do plants tolerate </a:t>
            </a:r>
            <a:r>
              <a:rPr lang="en-US" sz="3200" dirty="0">
                <a:latin typeface="Times"/>
                <a:cs typeface="Times"/>
              </a:rPr>
              <a:t>Na</a:t>
            </a:r>
            <a:r>
              <a:rPr lang="en-US" sz="3200" baseline="30000" dirty="0">
                <a:latin typeface="Times"/>
                <a:cs typeface="Times"/>
              </a:rPr>
              <a:t>+</a:t>
            </a:r>
            <a:r>
              <a:rPr lang="en-US" sz="3200" dirty="0">
                <a:latin typeface="Times"/>
                <a:cs typeface="Times"/>
              </a:rPr>
              <a:t> </a:t>
            </a:r>
            <a:r>
              <a:rPr lang="en-US" sz="3200" dirty="0" smtClean="0">
                <a:latin typeface="Times"/>
                <a:cs typeface="Times"/>
              </a:rPr>
              <a:t>(salt stress)?</a:t>
            </a:r>
          </a:p>
          <a:p>
            <a:pPr marL="742950" indent="-742950">
              <a:lnSpc>
                <a:spcPct val="120000"/>
              </a:lnSpc>
              <a:buFont typeface="+mj-lt"/>
              <a:buAutoNum type="arabicPeriod"/>
            </a:pPr>
            <a:r>
              <a:rPr lang="en-US" sz="3200" dirty="0" smtClean="0">
                <a:latin typeface="Times"/>
                <a:cs typeface="Times"/>
              </a:rPr>
              <a:t>What </a:t>
            </a:r>
            <a:r>
              <a:rPr lang="en-US" sz="3200" dirty="0">
                <a:latin typeface="Times"/>
                <a:cs typeface="Times"/>
              </a:rPr>
              <a:t>ions influence Na</a:t>
            </a:r>
            <a:r>
              <a:rPr lang="en-US" sz="3200" baseline="30000" dirty="0">
                <a:latin typeface="Times"/>
                <a:cs typeface="Times"/>
              </a:rPr>
              <a:t>+</a:t>
            </a:r>
            <a:r>
              <a:rPr lang="en-US" sz="3200" dirty="0">
                <a:latin typeface="Times"/>
                <a:cs typeface="Times"/>
              </a:rPr>
              <a:t> in plants</a:t>
            </a:r>
            <a:r>
              <a:rPr lang="en-US" sz="3200" dirty="0" smtClean="0">
                <a:latin typeface="Times"/>
                <a:cs typeface="Times"/>
              </a:rPr>
              <a:t>?</a:t>
            </a:r>
          </a:p>
          <a:p>
            <a:pPr marL="742950" indent="-742950">
              <a:lnSpc>
                <a:spcPct val="120000"/>
              </a:lnSpc>
              <a:buFont typeface="+mj-lt"/>
              <a:buAutoNum type="arabicPeriod"/>
            </a:pPr>
            <a:r>
              <a:rPr lang="en-US" sz="3200" dirty="0" smtClean="0">
                <a:latin typeface="Times"/>
                <a:cs typeface="Times"/>
              </a:rPr>
              <a:t>QTL results! </a:t>
            </a:r>
            <a:endParaRPr lang="en-US" sz="3200" dirty="0">
              <a:latin typeface="Times"/>
              <a:cs typeface="Times"/>
            </a:endParaRPr>
          </a:p>
        </p:txBody>
      </p:sp>
      <p:sp>
        <p:nvSpPr>
          <p:cNvPr id="3" name="TextBox 2"/>
          <p:cNvSpPr txBox="1"/>
          <p:nvPr/>
        </p:nvSpPr>
        <p:spPr>
          <a:xfrm>
            <a:off x="0" y="0"/>
            <a:ext cx="9143999" cy="1107996"/>
          </a:xfrm>
          <a:prstGeom prst="rect">
            <a:avLst/>
          </a:prstGeom>
          <a:noFill/>
        </p:spPr>
        <p:txBody>
          <a:bodyPr wrap="square" rtlCol="0">
            <a:spAutoFit/>
          </a:bodyPr>
          <a:lstStyle/>
          <a:p>
            <a:pPr algn="ctr"/>
            <a:r>
              <a:rPr lang="en-US" sz="4800" dirty="0" smtClean="0">
                <a:latin typeface="Times"/>
                <a:cs typeface="Times"/>
              </a:rPr>
              <a:t>Sodium </a:t>
            </a:r>
            <a:r>
              <a:rPr lang="en-US" sz="4800" dirty="0" err="1" smtClean="0">
                <a:latin typeface="Times"/>
                <a:cs typeface="Times"/>
              </a:rPr>
              <a:t>Biofortification</a:t>
            </a:r>
            <a:endParaRPr lang="en-US" sz="4800" dirty="0" smtClean="0">
              <a:latin typeface="Times"/>
              <a:cs typeface="Times"/>
            </a:endParaRPr>
          </a:p>
          <a:p>
            <a:pPr algn="ctr"/>
            <a:r>
              <a:rPr lang="en-US" dirty="0" smtClean="0">
                <a:latin typeface="Times"/>
                <a:cs typeface="Times"/>
              </a:rPr>
              <a:t>A. Malcolm Campbell, Davidson College Biology, 2014</a:t>
            </a:r>
            <a:endParaRPr lang="en-US" dirty="0">
              <a:latin typeface="Times"/>
              <a:cs typeface="Times"/>
            </a:endParaRPr>
          </a:p>
        </p:txBody>
      </p:sp>
    </p:spTree>
    <p:extLst>
      <p:ext uri="{BB962C8B-B14F-4D97-AF65-F5344CB8AC3E}">
        <p14:creationId xmlns:p14="http://schemas.microsoft.com/office/powerpoint/2010/main" val="13885596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7755" y="616023"/>
            <a:ext cx="350690" cy="5496826"/>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590376" y="4449444"/>
            <a:ext cx="1652841" cy="369332"/>
          </a:xfrm>
          <a:prstGeom prst="rect">
            <a:avLst/>
          </a:prstGeom>
          <a:solidFill>
            <a:srgbClr val="FFFF00"/>
          </a:solidFill>
        </p:spPr>
        <p:txBody>
          <a:bodyPr wrap="none" rtlCol="0">
            <a:spAutoFit/>
          </a:bodyPr>
          <a:lstStyle/>
          <a:p>
            <a:r>
              <a:rPr lang="en-US" dirty="0" smtClean="0"/>
              <a:t>QTL </a:t>
            </a:r>
            <a:r>
              <a:rPr lang="en-US" dirty="0"/>
              <a:t>49,684,079  </a:t>
            </a:r>
          </a:p>
        </p:txBody>
      </p:sp>
      <p:sp>
        <p:nvSpPr>
          <p:cNvPr id="4" name="TextBox 3"/>
          <p:cNvSpPr txBox="1"/>
          <p:nvPr/>
        </p:nvSpPr>
        <p:spPr>
          <a:xfrm>
            <a:off x="2341094" y="98305"/>
            <a:ext cx="1159392" cy="461665"/>
          </a:xfrm>
          <a:prstGeom prst="rect">
            <a:avLst/>
          </a:prstGeom>
          <a:noFill/>
        </p:spPr>
        <p:txBody>
          <a:bodyPr wrap="none" rtlCol="0">
            <a:spAutoFit/>
          </a:bodyPr>
          <a:lstStyle/>
          <a:p>
            <a:r>
              <a:rPr lang="en-US" sz="2400" dirty="0" smtClean="0">
                <a:latin typeface="Times"/>
                <a:cs typeface="Times"/>
              </a:rPr>
              <a:t>BLAST</a:t>
            </a:r>
            <a:endParaRPr lang="en-US" sz="2400" dirty="0">
              <a:latin typeface="Times"/>
              <a:cs typeface="Times"/>
            </a:endParaRPr>
          </a:p>
        </p:txBody>
      </p:sp>
      <p:sp>
        <p:nvSpPr>
          <p:cNvPr id="5" name="TextBox 4"/>
          <p:cNvSpPr txBox="1"/>
          <p:nvPr/>
        </p:nvSpPr>
        <p:spPr>
          <a:xfrm>
            <a:off x="5326694" y="98305"/>
            <a:ext cx="714709" cy="461665"/>
          </a:xfrm>
          <a:prstGeom prst="rect">
            <a:avLst/>
          </a:prstGeom>
          <a:noFill/>
        </p:spPr>
        <p:txBody>
          <a:bodyPr wrap="none" rtlCol="0">
            <a:spAutoFit/>
          </a:bodyPr>
          <a:lstStyle/>
          <a:p>
            <a:r>
              <a:rPr lang="en-US" sz="2400" dirty="0" smtClean="0">
                <a:latin typeface="Times"/>
                <a:cs typeface="Times"/>
              </a:rPr>
              <a:t>IGB</a:t>
            </a:r>
            <a:endParaRPr lang="en-US" sz="2400" dirty="0">
              <a:latin typeface="Times"/>
              <a:cs typeface="Times"/>
            </a:endParaRPr>
          </a:p>
        </p:txBody>
      </p:sp>
      <p:grpSp>
        <p:nvGrpSpPr>
          <p:cNvPr id="15" name="Group 14"/>
          <p:cNvGrpSpPr/>
          <p:nvPr/>
        </p:nvGrpSpPr>
        <p:grpSpPr>
          <a:xfrm>
            <a:off x="2950642" y="4742235"/>
            <a:ext cx="3766382" cy="388286"/>
            <a:chOff x="3008436" y="4738636"/>
            <a:chExt cx="3766382" cy="388286"/>
          </a:xfrm>
        </p:grpSpPr>
        <p:sp>
          <p:nvSpPr>
            <p:cNvPr id="7" name="TextBox 6"/>
            <p:cNvSpPr txBox="1"/>
            <p:nvPr/>
          </p:nvSpPr>
          <p:spPr>
            <a:xfrm>
              <a:off x="5089741" y="4738636"/>
              <a:ext cx="1685077" cy="369332"/>
            </a:xfrm>
            <a:prstGeom prst="rect">
              <a:avLst/>
            </a:prstGeom>
            <a:noFill/>
          </p:spPr>
          <p:txBody>
            <a:bodyPr wrap="none" rtlCol="0">
              <a:spAutoFit/>
            </a:bodyPr>
            <a:lstStyle/>
            <a:p>
              <a:r>
                <a:rPr lang="en-US" dirty="0">
                  <a:solidFill>
                    <a:srgbClr val="FF0000"/>
                  </a:solidFill>
                </a:rPr>
                <a:t>phosphatase 2C </a:t>
              </a:r>
            </a:p>
          </p:txBody>
        </p:sp>
        <p:sp>
          <p:nvSpPr>
            <p:cNvPr id="8" name="TextBox 7"/>
            <p:cNvSpPr txBox="1"/>
            <p:nvPr/>
          </p:nvSpPr>
          <p:spPr>
            <a:xfrm>
              <a:off x="3008436" y="4757590"/>
              <a:ext cx="618942" cy="369332"/>
            </a:xfrm>
            <a:prstGeom prst="rect">
              <a:avLst/>
            </a:prstGeom>
            <a:noFill/>
          </p:spPr>
          <p:txBody>
            <a:bodyPr wrap="none" rtlCol="0">
              <a:spAutoFit/>
            </a:bodyPr>
            <a:lstStyle/>
            <a:p>
              <a:r>
                <a:rPr lang="en-US" dirty="0" smtClean="0">
                  <a:solidFill>
                    <a:srgbClr val="FF0000"/>
                  </a:solidFill>
                </a:rPr>
                <a:t>ABI2</a:t>
              </a:r>
              <a:endParaRPr lang="en-US" dirty="0">
                <a:solidFill>
                  <a:srgbClr val="FF0000"/>
                </a:solidFill>
              </a:endParaRPr>
            </a:p>
          </p:txBody>
        </p:sp>
        <p:sp>
          <p:nvSpPr>
            <p:cNvPr id="9" name="TextBox 8"/>
            <p:cNvSpPr txBox="1"/>
            <p:nvPr/>
          </p:nvSpPr>
          <p:spPr>
            <a:xfrm>
              <a:off x="3967845" y="4757590"/>
              <a:ext cx="897902" cy="369332"/>
            </a:xfrm>
            <a:prstGeom prst="rect">
              <a:avLst/>
            </a:prstGeom>
            <a:noFill/>
          </p:spPr>
          <p:txBody>
            <a:bodyPr wrap="none" rtlCol="0">
              <a:spAutoFit/>
            </a:bodyPr>
            <a:lstStyle/>
            <a:p>
              <a:r>
                <a:rPr lang="en-US" dirty="0" smtClean="0">
                  <a:solidFill>
                    <a:srgbClr val="FF0000"/>
                  </a:solidFill>
                </a:rPr>
                <a:t>-27,402</a:t>
              </a:r>
              <a:endParaRPr lang="en-US" dirty="0">
                <a:solidFill>
                  <a:srgbClr val="FF0000"/>
                </a:solidFill>
              </a:endParaRPr>
            </a:p>
          </p:txBody>
        </p:sp>
      </p:grpSp>
      <p:grpSp>
        <p:nvGrpSpPr>
          <p:cNvPr id="19" name="Group 18"/>
          <p:cNvGrpSpPr/>
          <p:nvPr/>
        </p:nvGrpSpPr>
        <p:grpSpPr>
          <a:xfrm>
            <a:off x="3861047" y="5529069"/>
            <a:ext cx="2646810" cy="378809"/>
            <a:chOff x="3909348" y="4255301"/>
            <a:chExt cx="2646810" cy="378809"/>
          </a:xfrm>
        </p:grpSpPr>
        <p:sp>
          <p:nvSpPr>
            <p:cNvPr id="11" name="TextBox 10"/>
            <p:cNvSpPr txBox="1"/>
            <p:nvPr/>
          </p:nvSpPr>
          <p:spPr>
            <a:xfrm>
              <a:off x="3909348" y="4255301"/>
              <a:ext cx="1014896" cy="369332"/>
            </a:xfrm>
            <a:prstGeom prst="rect">
              <a:avLst/>
            </a:prstGeom>
            <a:noFill/>
          </p:spPr>
          <p:txBody>
            <a:bodyPr wrap="none" rtlCol="0">
              <a:spAutoFit/>
            </a:bodyPr>
            <a:lstStyle/>
            <a:p>
              <a:r>
                <a:rPr lang="en-US" dirty="0"/>
                <a:t>-</a:t>
              </a:r>
              <a:r>
                <a:rPr lang="en-US" dirty="0" smtClean="0"/>
                <a:t>635,082 </a:t>
              </a:r>
              <a:endParaRPr lang="en-US" dirty="0"/>
            </a:p>
          </p:txBody>
        </p:sp>
        <p:sp>
          <p:nvSpPr>
            <p:cNvPr id="12" name="TextBox 11"/>
            <p:cNvSpPr txBox="1"/>
            <p:nvPr/>
          </p:nvSpPr>
          <p:spPr>
            <a:xfrm>
              <a:off x="5089741" y="4264778"/>
              <a:ext cx="1466417" cy="369332"/>
            </a:xfrm>
            <a:prstGeom prst="rect">
              <a:avLst/>
            </a:prstGeom>
            <a:noFill/>
          </p:spPr>
          <p:txBody>
            <a:bodyPr wrap="none" rtlCol="0">
              <a:spAutoFit/>
            </a:bodyPr>
            <a:lstStyle/>
            <a:p>
              <a:r>
                <a:rPr lang="en-US" dirty="0"/>
                <a:t>E1/E2 ATPase </a:t>
              </a:r>
            </a:p>
          </p:txBody>
        </p:sp>
      </p:grpSp>
      <p:grpSp>
        <p:nvGrpSpPr>
          <p:cNvPr id="6" name="Group 5"/>
          <p:cNvGrpSpPr/>
          <p:nvPr/>
        </p:nvGrpSpPr>
        <p:grpSpPr>
          <a:xfrm>
            <a:off x="3861047" y="3013363"/>
            <a:ext cx="2931293" cy="383405"/>
            <a:chOff x="3857388" y="5634387"/>
            <a:chExt cx="2931293" cy="383405"/>
          </a:xfrm>
        </p:grpSpPr>
        <p:sp>
          <p:nvSpPr>
            <p:cNvPr id="10" name="TextBox 9"/>
            <p:cNvSpPr txBox="1"/>
            <p:nvPr/>
          </p:nvSpPr>
          <p:spPr>
            <a:xfrm>
              <a:off x="3857388" y="5648460"/>
              <a:ext cx="1118816" cy="369332"/>
            </a:xfrm>
            <a:prstGeom prst="rect">
              <a:avLst/>
            </a:prstGeom>
            <a:noFill/>
          </p:spPr>
          <p:txBody>
            <a:bodyPr wrap="none" rtlCol="0">
              <a:spAutoFit/>
            </a:bodyPr>
            <a:lstStyle/>
            <a:p>
              <a:r>
                <a:rPr lang="en-US" dirty="0" smtClean="0"/>
                <a:t>1,541,105 </a:t>
              </a:r>
              <a:endParaRPr lang="en-US" dirty="0"/>
            </a:p>
          </p:txBody>
        </p:sp>
        <p:sp>
          <p:nvSpPr>
            <p:cNvPr id="13" name="TextBox 12"/>
            <p:cNvSpPr txBox="1"/>
            <p:nvPr/>
          </p:nvSpPr>
          <p:spPr>
            <a:xfrm>
              <a:off x="5089741" y="5634387"/>
              <a:ext cx="1698940" cy="369332"/>
            </a:xfrm>
            <a:prstGeom prst="rect">
              <a:avLst/>
            </a:prstGeom>
            <a:noFill/>
          </p:spPr>
          <p:txBody>
            <a:bodyPr wrap="none" rtlCol="0">
              <a:spAutoFit/>
            </a:bodyPr>
            <a:lstStyle/>
            <a:p>
              <a:r>
                <a:rPr lang="en-US" dirty="0"/>
                <a:t>Na/H </a:t>
              </a:r>
              <a:r>
                <a:rPr lang="en-US" dirty="0" smtClean="0"/>
                <a:t>exchanger </a:t>
              </a:r>
              <a:endParaRPr lang="en-US" dirty="0"/>
            </a:p>
          </p:txBody>
        </p:sp>
      </p:grpSp>
      <p:sp>
        <p:nvSpPr>
          <p:cNvPr id="14" name="TextBox 13"/>
          <p:cNvSpPr txBox="1"/>
          <p:nvPr/>
        </p:nvSpPr>
        <p:spPr>
          <a:xfrm>
            <a:off x="3789657" y="98305"/>
            <a:ext cx="1270450" cy="461665"/>
          </a:xfrm>
          <a:prstGeom prst="rect">
            <a:avLst/>
          </a:prstGeom>
          <a:noFill/>
        </p:spPr>
        <p:txBody>
          <a:bodyPr wrap="none" rtlCol="0">
            <a:spAutoFit/>
          </a:bodyPr>
          <a:lstStyle/>
          <a:p>
            <a:r>
              <a:rPr lang="en-US" sz="2400" dirty="0" err="1">
                <a:latin typeface="Times"/>
                <a:cs typeface="Times"/>
              </a:rPr>
              <a:t>Chrom</a:t>
            </a:r>
            <a:r>
              <a:rPr lang="en-US" sz="2400" dirty="0">
                <a:latin typeface="Times"/>
                <a:cs typeface="Times"/>
              </a:rPr>
              <a:t> 2 </a:t>
            </a:r>
          </a:p>
        </p:txBody>
      </p:sp>
      <p:grpSp>
        <p:nvGrpSpPr>
          <p:cNvPr id="18" name="Group 17"/>
          <p:cNvGrpSpPr/>
          <p:nvPr/>
        </p:nvGrpSpPr>
        <p:grpSpPr>
          <a:xfrm>
            <a:off x="2902262" y="5159737"/>
            <a:ext cx="1963485" cy="369332"/>
            <a:chOff x="2960759" y="4506585"/>
            <a:chExt cx="1963485" cy="369332"/>
          </a:xfrm>
        </p:grpSpPr>
        <p:sp>
          <p:nvSpPr>
            <p:cNvPr id="16" name="TextBox 15"/>
            <p:cNvSpPr txBox="1"/>
            <p:nvPr/>
          </p:nvSpPr>
          <p:spPr>
            <a:xfrm>
              <a:off x="3909348" y="4506585"/>
              <a:ext cx="1014896" cy="369332"/>
            </a:xfrm>
            <a:prstGeom prst="rect">
              <a:avLst/>
            </a:prstGeom>
            <a:noFill/>
          </p:spPr>
          <p:txBody>
            <a:bodyPr wrap="none" rtlCol="0">
              <a:spAutoFit/>
            </a:bodyPr>
            <a:lstStyle/>
            <a:p>
              <a:r>
                <a:rPr lang="en-US" dirty="0"/>
                <a:t>-</a:t>
              </a:r>
              <a:r>
                <a:rPr lang="en-US" dirty="0" smtClean="0"/>
                <a:t>468,152 </a:t>
              </a:r>
              <a:endParaRPr lang="en-US" dirty="0"/>
            </a:p>
          </p:txBody>
        </p:sp>
        <p:sp>
          <p:nvSpPr>
            <p:cNvPr id="17" name="TextBox 16"/>
            <p:cNvSpPr txBox="1"/>
            <p:nvPr/>
          </p:nvSpPr>
          <p:spPr>
            <a:xfrm>
              <a:off x="2960759" y="4506585"/>
              <a:ext cx="666619" cy="369332"/>
            </a:xfrm>
            <a:prstGeom prst="rect">
              <a:avLst/>
            </a:prstGeom>
            <a:noFill/>
          </p:spPr>
          <p:txBody>
            <a:bodyPr wrap="none" rtlCol="0">
              <a:spAutoFit/>
            </a:bodyPr>
            <a:lstStyle/>
            <a:p>
              <a:r>
                <a:rPr lang="en-US" dirty="0"/>
                <a:t>SOS3 </a:t>
              </a:r>
            </a:p>
          </p:txBody>
        </p:sp>
      </p:grpSp>
    </p:spTree>
    <p:extLst>
      <p:ext uri="{BB962C8B-B14F-4D97-AF65-F5344CB8AC3E}">
        <p14:creationId xmlns:p14="http://schemas.microsoft.com/office/powerpoint/2010/main" val="37868337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693319"/>
          </a:xfrm>
          <a:prstGeom prst="rect">
            <a:avLst/>
          </a:prstGeom>
          <a:noFill/>
        </p:spPr>
        <p:txBody>
          <a:bodyPr wrap="square" rtlCol="0">
            <a:spAutoFit/>
          </a:bodyPr>
          <a:lstStyle/>
          <a:p>
            <a:r>
              <a:rPr lang="en-US" b="1" dirty="0" smtClean="0"/>
              <a:t>Biological Process</a:t>
            </a:r>
          </a:p>
          <a:p>
            <a:r>
              <a:rPr lang="en-US" dirty="0" smtClean="0"/>
              <a:t>Involved in hyperosmotic salinity response </a:t>
            </a:r>
          </a:p>
          <a:p>
            <a:endParaRPr lang="en-US" dirty="0"/>
          </a:p>
          <a:p>
            <a:r>
              <a:rPr lang="en-US" b="1" dirty="0" smtClean="0"/>
              <a:t>Cellular Component</a:t>
            </a:r>
          </a:p>
          <a:p>
            <a:endParaRPr lang="en-US" dirty="0" smtClean="0"/>
          </a:p>
          <a:p>
            <a:r>
              <a:rPr lang="en-US" b="1" dirty="0" smtClean="0"/>
              <a:t>Molecular Function</a:t>
            </a:r>
          </a:p>
          <a:p>
            <a:r>
              <a:rPr lang="en-US" dirty="0"/>
              <a:t> serine/threonine phosphatase </a:t>
            </a:r>
            <a:r>
              <a:rPr lang="en-US" dirty="0" smtClean="0"/>
              <a:t>2C</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collective leaf structure, guard cell, </a:t>
            </a:r>
            <a:r>
              <a:rPr lang="en-US" b="1" dirty="0"/>
              <a:t>inflorescence meristem</a:t>
            </a:r>
            <a:r>
              <a:rPr lang="en-US" dirty="0"/>
              <a:t>, seed, sepal, stamen, stem</a:t>
            </a:r>
          </a:p>
        </p:txBody>
      </p:sp>
      <p:sp>
        <p:nvSpPr>
          <p:cNvPr id="3" name="TextBox 2"/>
          <p:cNvSpPr txBox="1"/>
          <p:nvPr/>
        </p:nvSpPr>
        <p:spPr>
          <a:xfrm>
            <a:off x="694013" y="5050737"/>
            <a:ext cx="6954903" cy="923330"/>
          </a:xfrm>
          <a:prstGeom prst="rect">
            <a:avLst/>
          </a:prstGeom>
          <a:noFill/>
        </p:spPr>
        <p:txBody>
          <a:bodyPr wrap="square" rtlCol="0">
            <a:spAutoFit/>
          </a:bodyPr>
          <a:lstStyle/>
          <a:p>
            <a:r>
              <a:rPr lang="en-US" dirty="0"/>
              <a:t>exhibit compromised water relations, increased leaf transpiration rate which leads to symptoms of wilting and withering especially under low relative humidity and water stress,</a:t>
            </a:r>
          </a:p>
        </p:txBody>
      </p:sp>
      <p:sp>
        <p:nvSpPr>
          <p:cNvPr id="4" name="TextBox 3"/>
          <p:cNvSpPr txBox="1"/>
          <p:nvPr/>
        </p:nvSpPr>
        <p:spPr>
          <a:xfrm>
            <a:off x="2651540" y="159979"/>
            <a:ext cx="3112826" cy="523220"/>
          </a:xfrm>
          <a:prstGeom prst="rect">
            <a:avLst/>
          </a:prstGeom>
          <a:noFill/>
        </p:spPr>
        <p:txBody>
          <a:bodyPr wrap="none" rtlCol="0">
            <a:spAutoFit/>
          </a:bodyPr>
          <a:lstStyle/>
          <a:p>
            <a:r>
              <a:rPr lang="en-US" sz="2800" b="1" dirty="0" smtClean="0"/>
              <a:t>ABI2: </a:t>
            </a:r>
            <a:r>
              <a:rPr lang="en-US" sz="2800" b="1" dirty="0" err="1" smtClean="0"/>
              <a:t>Chrom</a:t>
            </a:r>
            <a:r>
              <a:rPr lang="en-US" sz="2800" b="1" dirty="0" smtClean="0"/>
              <a:t> 2, 6, 9</a:t>
            </a:r>
            <a:endParaRPr lang="en-US" sz="2800" b="1" dirty="0"/>
          </a:p>
        </p:txBody>
      </p:sp>
    </p:spTree>
    <p:extLst>
      <p:ext uri="{BB962C8B-B14F-4D97-AF65-F5344CB8AC3E}">
        <p14:creationId xmlns:p14="http://schemas.microsoft.com/office/powerpoint/2010/main" val="2139512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693319"/>
          </a:xfrm>
          <a:prstGeom prst="rect">
            <a:avLst/>
          </a:prstGeom>
          <a:noFill/>
        </p:spPr>
        <p:txBody>
          <a:bodyPr wrap="square" rtlCol="0">
            <a:spAutoFit/>
          </a:bodyPr>
          <a:lstStyle/>
          <a:p>
            <a:r>
              <a:rPr lang="en-US" b="1" dirty="0" smtClean="0"/>
              <a:t>Biological Process</a:t>
            </a:r>
          </a:p>
          <a:p>
            <a:r>
              <a:rPr lang="en-US" dirty="0" smtClean="0"/>
              <a:t>hyperosmotic salinity response, calcium ion detection </a:t>
            </a:r>
          </a:p>
          <a:p>
            <a:endParaRPr lang="en-US" dirty="0"/>
          </a:p>
          <a:p>
            <a:r>
              <a:rPr lang="en-US" b="1" dirty="0" smtClean="0"/>
              <a:t>Cellular Component</a:t>
            </a:r>
          </a:p>
          <a:p>
            <a:endParaRPr lang="en-US" dirty="0" smtClean="0"/>
          </a:p>
          <a:p>
            <a:r>
              <a:rPr lang="en-US" b="1" dirty="0" smtClean="0"/>
              <a:t>Molecular Function</a:t>
            </a:r>
          </a:p>
          <a:p>
            <a:r>
              <a:rPr lang="en-US" dirty="0" smtClean="0"/>
              <a:t>calcium binding protein, </a:t>
            </a:r>
            <a:r>
              <a:rPr lang="en-US" dirty="0" err="1" smtClean="0"/>
              <a:t>Ca</a:t>
            </a:r>
            <a:r>
              <a:rPr lang="en-US" dirty="0" smtClean="0"/>
              <a:t>-dependent S/T phosphatase</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collective leaf structure, guard cell, hypocotyl, </a:t>
            </a:r>
            <a:r>
              <a:rPr lang="en-US" b="1" dirty="0"/>
              <a:t>petal</a:t>
            </a:r>
            <a:r>
              <a:rPr lang="en-US" dirty="0"/>
              <a:t>, root, sepal, stem</a:t>
            </a:r>
            <a:endParaRPr lang="en-US" dirty="0" smtClean="0"/>
          </a:p>
        </p:txBody>
      </p:sp>
      <p:sp>
        <p:nvSpPr>
          <p:cNvPr id="3" name="TextBox 2"/>
          <p:cNvSpPr txBox="1"/>
          <p:nvPr/>
        </p:nvSpPr>
        <p:spPr>
          <a:xfrm>
            <a:off x="694013" y="4927532"/>
            <a:ext cx="6954903" cy="1477328"/>
          </a:xfrm>
          <a:prstGeom prst="rect">
            <a:avLst/>
          </a:prstGeom>
          <a:noFill/>
        </p:spPr>
        <p:txBody>
          <a:bodyPr wrap="square" rtlCol="0">
            <a:spAutoFit/>
          </a:bodyPr>
          <a:lstStyle/>
          <a:p>
            <a:r>
              <a:rPr lang="en-US" dirty="0"/>
              <a:t>encodes a calcium sensor that is essential for K+ nutrition, K+/Na+ selectivity, and salt tolerance. The protein is similar to </a:t>
            </a:r>
            <a:r>
              <a:rPr lang="en-US" dirty="0" err="1"/>
              <a:t>calcineurin</a:t>
            </a:r>
            <a:r>
              <a:rPr lang="en-US" dirty="0"/>
              <a:t> B. Lines carrying recessive mutations are hypersensitive to Na+ and Li+ stresses and is unable to grow in low K+. The growth defect is rescued by extracellular calcium.</a:t>
            </a:r>
          </a:p>
        </p:txBody>
      </p:sp>
      <p:sp>
        <p:nvSpPr>
          <p:cNvPr id="4" name="TextBox 3"/>
          <p:cNvSpPr txBox="1"/>
          <p:nvPr/>
        </p:nvSpPr>
        <p:spPr>
          <a:xfrm>
            <a:off x="3333962" y="192085"/>
            <a:ext cx="2480417" cy="523220"/>
          </a:xfrm>
          <a:prstGeom prst="rect">
            <a:avLst/>
          </a:prstGeom>
          <a:noFill/>
        </p:spPr>
        <p:txBody>
          <a:bodyPr wrap="none" rtlCol="0">
            <a:spAutoFit/>
          </a:bodyPr>
          <a:lstStyle/>
          <a:p>
            <a:r>
              <a:rPr lang="en-US" sz="2800" b="1" dirty="0" smtClean="0"/>
              <a:t>SOS3: </a:t>
            </a:r>
            <a:r>
              <a:rPr lang="en-US" sz="2800" b="1" dirty="0" err="1" smtClean="0"/>
              <a:t>Chrom</a:t>
            </a:r>
            <a:r>
              <a:rPr lang="en-US" sz="2800" b="1" dirty="0" smtClean="0"/>
              <a:t> 2</a:t>
            </a:r>
            <a:endParaRPr lang="en-US" sz="2800" b="1" dirty="0"/>
          </a:p>
        </p:txBody>
      </p:sp>
    </p:spTree>
    <p:extLst>
      <p:ext uri="{BB962C8B-B14F-4D97-AF65-F5344CB8AC3E}">
        <p14:creationId xmlns:p14="http://schemas.microsoft.com/office/powerpoint/2010/main" val="17526598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9588" y="750399"/>
            <a:ext cx="8475424" cy="3970318"/>
          </a:xfrm>
          <a:prstGeom prst="rect">
            <a:avLst/>
          </a:prstGeom>
          <a:noFill/>
        </p:spPr>
        <p:txBody>
          <a:bodyPr wrap="square" rtlCol="0">
            <a:spAutoFit/>
          </a:bodyPr>
          <a:lstStyle/>
          <a:p>
            <a:r>
              <a:rPr lang="en-US" b="1" dirty="0" smtClean="0"/>
              <a:t>Biological Process</a:t>
            </a:r>
          </a:p>
          <a:p>
            <a:r>
              <a:rPr lang="en-US" dirty="0" smtClean="0"/>
              <a:t>Ca</a:t>
            </a:r>
            <a:r>
              <a:rPr lang="en-US" baseline="30000" dirty="0" smtClean="0"/>
              <a:t>2+</a:t>
            </a:r>
            <a:r>
              <a:rPr lang="en-US" dirty="0" smtClean="0"/>
              <a:t>-ATPase 2 of the ER (my thesis protein!) </a:t>
            </a:r>
          </a:p>
          <a:p>
            <a:endParaRPr lang="en-US" dirty="0"/>
          </a:p>
          <a:p>
            <a:r>
              <a:rPr lang="en-US" b="1" dirty="0" smtClean="0"/>
              <a:t>Cellular Component</a:t>
            </a:r>
          </a:p>
          <a:p>
            <a:r>
              <a:rPr lang="en-US" dirty="0" smtClean="0"/>
              <a:t>ER and plasma membrane</a:t>
            </a:r>
          </a:p>
          <a:p>
            <a:endParaRPr lang="en-US" dirty="0" smtClean="0"/>
          </a:p>
          <a:p>
            <a:r>
              <a:rPr lang="en-US" b="1" dirty="0" smtClean="0"/>
              <a:t>Molecular Function</a:t>
            </a:r>
          </a:p>
          <a:p>
            <a:r>
              <a:rPr lang="en-US" dirty="0" smtClean="0"/>
              <a:t>calcium pump</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b="1" dirty="0" smtClean="0"/>
              <a:t>flower</a:t>
            </a:r>
            <a:r>
              <a:rPr lang="en-US" dirty="0"/>
              <a:t>, </a:t>
            </a:r>
            <a:r>
              <a:rPr lang="en-US" b="1" dirty="0" smtClean="0"/>
              <a:t>inflorescence </a:t>
            </a:r>
            <a:r>
              <a:rPr lang="en-US" b="1" dirty="0"/>
              <a:t>meristem</a:t>
            </a:r>
            <a:r>
              <a:rPr lang="en-US" dirty="0"/>
              <a:t>, </a:t>
            </a:r>
            <a:r>
              <a:rPr lang="en-US" b="1" dirty="0" smtClean="0"/>
              <a:t>petal</a:t>
            </a:r>
            <a:r>
              <a:rPr lang="en-US"/>
              <a:t>, </a:t>
            </a:r>
            <a:r>
              <a:rPr lang="en-US" b="1" smtClean="0"/>
              <a:t>pollen</a:t>
            </a:r>
            <a:r>
              <a:rPr lang="en-US" dirty="0"/>
              <a:t>, </a:t>
            </a:r>
          </a:p>
        </p:txBody>
      </p:sp>
      <p:sp>
        <p:nvSpPr>
          <p:cNvPr id="4" name="TextBox 3"/>
          <p:cNvSpPr txBox="1"/>
          <p:nvPr/>
        </p:nvSpPr>
        <p:spPr>
          <a:xfrm>
            <a:off x="1" y="116472"/>
            <a:ext cx="9144000" cy="523220"/>
          </a:xfrm>
          <a:prstGeom prst="rect">
            <a:avLst/>
          </a:prstGeom>
          <a:noFill/>
        </p:spPr>
        <p:txBody>
          <a:bodyPr wrap="square" rtlCol="0">
            <a:spAutoFit/>
          </a:bodyPr>
          <a:lstStyle/>
          <a:p>
            <a:pPr algn="ctr"/>
            <a:r>
              <a:rPr lang="en-US" sz="2800" b="1" dirty="0" smtClean="0">
                <a:solidFill>
                  <a:srgbClr val="000000"/>
                </a:solidFill>
              </a:rPr>
              <a:t>ATPase: </a:t>
            </a:r>
            <a:r>
              <a:rPr lang="en-US" sz="2800" b="1" dirty="0" err="1" smtClean="0">
                <a:solidFill>
                  <a:srgbClr val="000000"/>
                </a:solidFill>
              </a:rPr>
              <a:t>Chrom</a:t>
            </a:r>
            <a:r>
              <a:rPr lang="en-US" sz="2800" b="1" dirty="0" smtClean="0">
                <a:solidFill>
                  <a:srgbClr val="000000"/>
                </a:solidFill>
              </a:rPr>
              <a:t> 2, 6 (AT4G37640.1)</a:t>
            </a:r>
            <a:endParaRPr lang="en-US" sz="2800" b="1" dirty="0">
              <a:solidFill>
                <a:srgbClr val="000000"/>
              </a:solidFill>
            </a:endParaRPr>
          </a:p>
        </p:txBody>
      </p:sp>
    </p:spTree>
    <p:extLst>
      <p:ext uri="{BB962C8B-B14F-4D97-AF65-F5344CB8AC3E}">
        <p14:creationId xmlns:p14="http://schemas.microsoft.com/office/powerpoint/2010/main" val="1170539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970318"/>
          </a:xfrm>
          <a:prstGeom prst="rect">
            <a:avLst/>
          </a:prstGeom>
          <a:noFill/>
        </p:spPr>
        <p:txBody>
          <a:bodyPr wrap="square" rtlCol="0">
            <a:spAutoFit/>
          </a:bodyPr>
          <a:lstStyle/>
          <a:p>
            <a:r>
              <a:rPr lang="en-US" b="1" dirty="0" smtClean="0"/>
              <a:t>Biological Process</a:t>
            </a:r>
          </a:p>
          <a:p>
            <a:r>
              <a:rPr lang="en-US" dirty="0"/>
              <a:t>response to salt stress, sodium ion </a:t>
            </a:r>
            <a:r>
              <a:rPr lang="en-US" dirty="0" err="1"/>
              <a:t>transmembrane</a:t>
            </a:r>
            <a:r>
              <a:rPr lang="en-US" dirty="0"/>
              <a:t> transport, sodium ion transport</a:t>
            </a:r>
            <a:endParaRPr lang="en-US" dirty="0" smtClean="0"/>
          </a:p>
          <a:p>
            <a:endParaRPr lang="en-US" dirty="0"/>
          </a:p>
          <a:p>
            <a:r>
              <a:rPr lang="en-US" b="1" dirty="0" smtClean="0"/>
              <a:t>Cellular Component</a:t>
            </a:r>
          </a:p>
          <a:p>
            <a:r>
              <a:rPr lang="en-US" dirty="0" smtClean="0"/>
              <a:t>plant</a:t>
            </a:r>
            <a:r>
              <a:rPr lang="en-US" dirty="0"/>
              <a:t>-type vacuole, plasma membrane, vacuolar membrane, </a:t>
            </a:r>
            <a:r>
              <a:rPr lang="en-US" dirty="0" smtClean="0"/>
              <a:t>vacuole</a:t>
            </a:r>
          </a:p>
          <a:p>
            <a:endParaRPr lang="en-US" dirty="0" smtClean="0"/>
          </a:p>
          <a:p>
            <a:r>
              <a:rPr lang="en-US" b="1" dirty="0" smtClean="0"/>
              <a:t>Molecular Function</a:t>
            </a:r>
          </a:p>
          <a:p>
            <a:r>
              <a:rPr lang="en-US" dirty="0"/>
              <a:t>sodium ion </a:t>
            </a:r>
            <a:r>
              <a:rPr lang="en-US" dirty="0" err="1"/>
              <a:t>transmembrane</a:t>
            </a:r>
            <a:r>
              <a:rPr lang="en-US" dirty="0"/>
              <a:t> transporter activity, </a:t>
            </a:r>
            <a:r>
              <a:rPr lang="en-US" dirty="0" err="1"/>
              <a:t>sodium:hydrogen</a:t>
            </a:r>
            <a:r>
              <a:rPr lang="en-US" dirty="0"/>
              <a:t> </a:t>
            </a:r>
            <a:r>
              <a:rPr lang="en-US" dirty="0" err="1"/>
              <a:t>antiporter</a:t>
            </a:r>
            <a:r>
              <a:rPr lang="en-US" dirty="0"/>
              <a:t> </a:t>
            </a:r>
            <a:r>
              <a:rPr lang="en-US" dirty="0" smtClean="0"/>
              <a:t>activity</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smtClean="0"/>
              <a:t>Flower, </a:t>
            </a:r>
            <a:r>
              <a:rPr lang="en-US" dirty="0"/>
              <a:t>inflorescence meristem, </a:t>
            </a:r>
            <a:r>
              <a:rPr lang="en-US" dirty="0" smtClean="0"/>
              <a:t>pollen</a:t>
            </a:r>
            <a:endParaRPr lang="en-US" dirty="0"/>
          </a:p>
        </p:txBody>
      </p:sp>
      <p:sp>
        <p:nvSpPr>
          <p:cNvPr id="3" name="TextBox 2"/>
          <p:cNvSpPr txBox="1"/>
          <p:nvPr/>
        </p:nvSpPr>
        <p:spPr>
          <a:xfrm>
            <a:off x="694013" y="5564001"/>
            <a:ext cx="6954903" cy="646331"/>
          </a:xfrm>
          <a:prstGeom prst="rect">
            <a:avLst/>
          </a:prstGeom>
          <a:noFill/>
        </p:spPr>
        <p:txBody>
          <a:bodyPr wrap="square" rtlCol="0">
            <a:spAutoFit/>
          </a:bodyPr>
          <a:lstStyle/>
          <a:p>
            <a:r>
              <a:rPr lang="en-US" dirty="0"/>
              <a:t>Encodes a vacuolar sodium/proton </a:t>
            </a:r>
            <a:r>
              <a:rPr lang="en-US" dirty="0" err="1"/>
              <a:t>antiporter</a:t>
            </a:r>
            <a:r>
              <a:rPr lang="en-US" dirty="0"/>
              <a:t> involved in salt tolerance, ion homeostasis, and leaf development.</a:t>
            </a:r>
          </a:p>
        </p:txBody>
      </p:sp>
      <p:sp>
        <p:nvSpPr>
          <p:cNvPr id="4" name="TextBox 3"/>
          <p:cNvSpPr txBox="1"/>
          <p:nvPr/>
        </p:nvSpPr>
        <p:spPr>
          <a:xfrm>
            <a:off x="0" y="151923"/>
            <a:ext cx="9144000" cy="523220"/>
          </a:xfrm>
          <a:prstGeom prst="rect">
            <a:avLst/>
          </a:prstGeom>
          <a:noFill/>
        </p:spPr>
        <p:txBody>
          <a:bodyPr wrap="square" rtlCol="0">
            <a:spAutoFit/>
          </a:bodyPr>
          <a:lstStyle/>
          <a:p>
            <a:pPr algn="ctr"/>
            <a:r>
              <a:rPr lang="en-US" sz="2800" b="1" dirty="0" smtClean="0"/>
              <a:t>Na/H exchanger: </a:t>
            </a:r>
            <a:r>
              <a:rPr lang="en-US" sz="2800" b="1" dirty="0" err="1" smtClean="0"/>
              <a:t>Chrom</a:t>
            </a:r>
            <a:r>
              <a:rPr lang="en-US" sz="2800" b="1" dirty="0" smtClean="0"/>
              <a:t> 2 (AT5G27150)</a:t>
            </a:r>
            <a:endParaRPr lang="en-US" sz="2800" b="1" dirty="0"/>
          </a:p>
        </p:txBody>
      </p:sp>
    </p:spTree>
    <p:extLst>
      <p:ext uri="{BB962C8B-B14F-4D97-AF65-F5344CB8AC3E}">
        <p14:creationId xmlns:p14="http://schemas.microsoft.com/office/powerpoint/2010/main" val="1359570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7755" y="616023"/>
            <a:ext cx="350690" cy="5496826"/>
          </a:xfrm>
          <a:prstGeom prst="rect">
            <a:avLst/>
          </a:prstGeom>
          <a:solidFill>
            <a:schemeClr val="accent4">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10194" y="1668004"/>
            <a:ext cx="1535847" cy="369332"/>
          </a:xfrm>
          <a:prstGeom prst="rect">
            <a:avLst/>
          </a:prstGeom>
          <a:solidFill>
            <a:srgbClr val="FFFF00"/>
          </a:solidFill>
        </p:spPr>
        <p:txBody>
          <a:bodyPr wrap="none" rtlCol="0">
            <a:spAutoFit/>
          </a:bodyPr>
          <a:lstStyle/>
          <a:p>
            <a:r>
              <a:rPr lang="en-US" dirty="0" smtClean="0"/>
              <a:t>QTL 3,981,788   </a:t>
            </a:r>
            <a:endParaRPr lang="en-US" dirty="0"/>
          </a:p>
        </p:txBody>
      </p:sp>
      <p:grpSp>
        <p:nvGrpSpPr>
          <p:cNvPr id="27" name="Group 26"/>
          <p:cNvGrpSpPr/>
          <p:nvPr/>
        </p:nvGrpSpPr>
        <p:grpSpPr>
          <a:xfrm>
            <a:off x="2669570" y="992392"/>
            <a:ext cx="4251180" cy="369332"/>
            <a:chOff x="2597000" y="2203610"/>
            <a:chExt cx="4251180" cy="369332"/>
          </a:xfrm>
        </p:grpSpPr>
        <p:sp>
          <p:nvSpPr>
            <p:cNvPr id="10" name="TextBox 9"/>
            <p:cNvSpPr txBox="1"/>
            <p:nvPr/>
          </p:nvSpPr>
          <p:spPr>
            <a:xfrm>
              <a:off x="5163103" y="2203610"/>
              <a:ext cx="1685077" cy="369332"/>
            </a:xfrm>
            <a:prstGeom prst="rect">
              <a:avLst/>
            </a:prstGeom>
            <a:noFill/>
          </p:spPr>
          <p:txBody>
            <a:bodyPr wrap="none" rtlCol="0">
              <a:spAutoFit/>
            </a:bodyPr>
            <a:lstStyle/>
            <a:p>
              <a:r>
                <a:rPr lang="en-US" dirty="0">
                  <a:solidFill>
                    <a:srgbClr val="FF0000"/>
                  </a:solidFill>
                </a:rPr>
                <a:t>phosphatase 2C </a:t>
              </a:r>
            </a:p>
          </p:txBody>
        </p:sp>
        <p:sp>
          <p:nvSpPr>
            <p:cNvPr id="11" name="TextBox 10"/>
            <p:cNvSpPr txBox="1"/>
            <p:nvPr/>
          </p:nvSpPr>
          <p:spPr>
            <a:xfrm>
              <a:off x="3906004" y="2203610"/>
              <a:ext cx="944226" cy="369332"/>
            </a:xfrm>
            <a:prstGeom prst="rect">
              <a:avLst/>
            </a:prstGeom>
            <a:noFill/>
          </p:spPr>
          <p:txBody>
            <a:bodyPr wrap="none" rtlCol="0">
              <a:spAutoFit/>
            </a:bodyPr>
            <a:lstStyle/>
            <a:p>
              <a:r>
                <a:rPr lang="en-US" dirty="0" smtClean="0">
                  <a:solidFill>
                    <a:srgbClr val="FF0000"/>
                  </a:solidFill>
                </a:rPr>
                <a:t>440,209 </a:t>
              </a:r>
              <a:endParaRPr lang="en-US" dirty="0">
                <a:solidFill>
                  <a:srgbClr val="FF0000"/>
                </a:solidFill>
              </a:endParaRPr>
            </a:p>
          </p:txBody>
        </p:sp>
        <p:sp>
          <p:nvSpPr>
            <p:cNvPr id="12" name="TextBox 11"/>
            <p:cNvSpPr txBox="1"/>
            <p:nvPr/>
          </p:nvSpPr>
          <p:spPr>
            <a:xfrm>
              <a:off x="2597000" y="2203610"/>
              <a:ext cx="825091" cy="369332"/>
            </a:xfrm>
            <a:prstGeom prst="rect">
              <a:avLst/>
            </a:prstGeom>
            <a:noFill/>
          </p:spPr>
          <p:txBody>
            <a:bodyPr wrap="none" rtlCol="0">
              <a:spAutoFit/>
            </a:bodyPr>
            <a:lstStyle/>
            <a:p>
              <a:r>
                <a:rPr lang="en-US" dirty="0" smtClean="0">
                  <a:solidFill>
                    <a:srgbClr val="FF0000"/>
                  </a:solidFill>
                </a:rPr>
                <a:t>ABI1/2</a:t>
              </a:r>
              <a:endParaRPr lang="en-US" dirty="0">
                <a:solidFill>
                  <a:srgbClr val="FF0000"/>
                </a:solidFill>
              </a:endParaRPr>
            </a:p>
          </p:txBody>
        </p:sp>
      </p:grpSp>
      <p:sp>
        <p:nvSpPr>
          <p:cNvPr id="13" name="TextBox 12"/>
          <p:cNvSpPr txBox="1"/>
          <p:nvPr/>
        </p:nvSpPr>
        <p:spPr>
          <a:xfrm>
            <a:off x="2341094" y="98305"/>
            <a:ext cx="1159392" cy="461665"/>
          </a:xfrm>
          <a:prstGeom prst="rect">
            <a:avLst/>
          </a:prstGeom>
          <a:noFill/>
        </p:spPr>
        <p:txBody>
          <a:bodyPr wrap="none" rtlCol="0">
            <a:spAutoFit/>
          </a:bodyPr>
          <a:lstStyle/>
          <a:p>
            <a:r>
              <a:rPr lang="en-US" sz="2400" dirty="0" smtClean="0">
                <a:latin typeface="Times"/>
                <a:cs typeface="Times"/>
              </a:rPr>
              <a:t>BLAST</a:t>
            </a:r>
            <a:endParaRPr lang="en-US" sz="2400" dirty="0">
              <a:latin typeface="Times"/>
              <a:cs typeface="Times"/>
            </a:endParaRPr>
          </a:p>
        </p:txBody>
      </p:sp>
      <p:sp>
        <p:nvSpPr>
          <p:cNvPr id="14" name="TextBox 13"/>
          <p:cNvSpPr txBox="1"/>
          <p:nvPr/>
        </p:nvSpPr>
        <p:spPr>
          <a:xfrm>
            <a:off x="5326694" y="98305"/>
            <a:ext cx="714709" cy="461665"/>
          </a:xfrm>
          <a:prstGeom prst="rect">
            <a:avLst/>
          </a:prstGeom>
          <a:noFill/>
        </p:spPr>
        <p:txBody>
          <a:bodyPr wrap="none" rtlCol="0">
            <a:spAutoFit/>
          </a:bodyPr>
          <a:lstStyle/>
          <a:p>
            <a:r>
              <a:rPr lang="en-US" sz="2400" dirty="0" smtClean="0">
                <a:latin typeface="Times"/>
                <a:cs typeface="Times"/>
              </a:rPr>
              <a:t>IGB</a:t>
            </a:r>
            <a:endParaRPr lang="en-US" sz="2400" dirty="0">
              <a:latin typeface="Times"/>
              <a:cs typeface="Times"/>
            </a:endParaRPr>
          </a:p>
        </p:txBody>
      </p:sp>
      <p:sp>
        <p:nvSpPr>
          <p:cNvPr id="15" name="TextBox 14"/>
          <p:cNvSpPr txBox="1"/>
          <p:nvPr/>
        </p:nvSpPr>
        <p:spPr>
          <a:xfrm>
            <a:off x="3789657" y="98305"/>
            <a:ext cx="1270450" cy="461665"/>
          </a:xfrm>
          <a:prstGeom prst="rect">
            <a:avLst/>
          </a:prstGeom>
          <a:noFill/>
        </p:spPr>
        <p:txBody>
          <a:bodyPr wrap="none" rtlCol="0">
            <a:spAutoFit/>
          </a:bodyPr>
          <a:lstStyle/>
          <a:p>
            <a:r>
              <a:rPr lang="en-US" sz="2400" dirty="0" err="1">
                <a:latin typeface="Times"/>
                <a:cs typeface="Times"/>
              </a:rPr>
              <a:t>Chrom</a:t>
            </a:r>
            <a:r>
              <a:rPr lang="en-US" sz="2400" dirty="0">
                <a:latin typeface="Times"/>
                <a:cs typeface="Times"/>
              </a:rPr>
              <a:t> </a:t>
            </a:r>
            <a:r>
              <a:rPr lang="en-US" sz="2400" dirty="0" smtClean="0">
                <a:latin typeface="Times"/>
                <a:cs typeface="Times"/>
              </a:rPr>
              <a:t>6 </a:t>
            </a:r>
            <a:endParaRPr lang="en-US" sz="2400" dirty="0">
              <a:latin typeface="Times"/>
              <a:cs typeface="Times"/>
            </a:endParaRPr>
          </a:p>
        </p:txBody>
      </p:sp>
      <p:grpSp>
        <p:nvGrpSpPr>
          <p:cNvPr id="5" name="Group 4"/>
          <p:cNvGrpSpPr/>
          <p:nvPr/>
        </p:nvGrpSpPr>
        <p:grpSpPr>
          <a:xfrm>
            <a:off x="3956967" y="2334380"/>
            <a:ext cx="2979765" cy="369332"/>
            <a:chOff x="3870669" y="1165706"/>
            <a:chExt cx="2979765" cy="369332"/>
          </a:xfrm>
        </p:grpSpPr>
        <p:sp>
          <p:nvSpPr>
            <p:cNvPr id="9" name="TextBox 8"/>
            <p:cNvSpPr txBox="1"/>
            <p:nvPr/>
          </p:nvSpPr>
          <p:spPr>
            <a:xfrm>
              <a:off x="5163103" y="1165706"/>
              <a:ext cx="1687331" cy="369332"/>
            </a:xfrm>
            <a:prstGeom prst="rect">
              <a:avLst/>
            </a:prstGeom>
            <a:noFill/>
          </p:spPr>
          <p:txBody>
            <a:bodyPr wrap="none" rtlCol="0">
              <a:spAutoFit/>
            </a:bodyPr>
            <a:lstStyle/>
            <a:p>
              <a:r>
                <a:rPr lang="en-US" dirty="0"/>
                <a:t>vacuolar sorting </a:t>
              </a:r>
            </a:p>
          </p:txBody>
        </p:sp>
        <p:sp>
          <p:nvSpPr>
            <p:cNvPr id="16" name="TextBox 15"/>
            <p:cNvSpPr txBox="1"/>
            <p:nvPr/>
          </p:nvSpPr>
          <p:spPr>
            <a:xfrm>
              <a:off x="3870669" y="1165706"/>
              <a:ext cx="1014896" cy="369332"/>
            </a:xfrm>
            <a:prstGeom prst="rect">
              <a:avLst/>
            </a:prstGeom>
            <a:noFill/>
          </p:spPr>
          <p:txBody>
            <a:bodyPr wrap="none" rtlCol="0">
              <a:spAutoFit/>
            </a:bodyPr>
            <a:lstStyle/>
            <a:p>
              <a:r>
                <a:rPr lang="en-US" dirty="0"/>
                <a:t>-</a:t>
              </a:r>
              <a:r>
                <a:rPr lang="en-US" dirty="0" smtClean="0"/>
                <a:t>359,396 </a:t>
              </a:r>
              <a:endParaRPr lang="en-US" dirty="0"/>
            </a:p>
          </p:txBody>
        </p:sp>
      </p:grpSp>
      <p:grpSp>
        <p:nvGrpSpPr>
          <p:cNvPr id="28" name="Group 27"/>
          <p:cNvGrpSpPr/>
          <p:nvPr/>
        </p:nvGrpSpPr>
        <p:grpSpPr>
          <a:xfrm>
            <a:off x="3966479" y="1245170"/>
            <a:ext cx="2122766" cy="378247"/>
            <a:chOff x="3906004" y="2018944"/>
            <a:chExt cx="2122766" cy="378247"/>
          </a:xfrm>
        </p:grpSpPr>
        <p:sp>
          <p:nvSpPr>
            <p:cNvPr id="8" name="TextBox 7"/>
            <p:cNvSpPr txBox="1"/>
            <p:nvPr/>
          </p:nvSpPr>
          <p:spPr>
            <a:xfrm>
              <a:off x="5163103" y="2018944"/>
              <a:ext cx="865667" cy="369332"/>
            </a:xfrm>
            <a:prstGeom prst="rect">
              <a:avLst/>
            </a:prstGeom>
            <a:noFill/>
          </p:spPr>
          <p:txBody>
            <a:bodyPr wrap="none" rtlCol="0">
              <a:spAutoFit/>
            </a:bodyPr>
            <a:lstStyle/>
            <a:p>
              <a:r>
                <a:rPr lang="en-US" dirty="0"/>
                <a:t>ATPase </a:t>
              </a:r>
            </a:p>
          </p:txBody>
        </p:sp>
        <p:sp>
          <p:nvSpPr>
            <p:cNvPr id="17" name="TextBox 16"/>
            <p:cNvSpPr txBox="1"/>
            <p:nvPr/>
          </p:nvSpPr>
          <p:spPr>
            <a:xfrm>
              <a:off x="3906004" y="2027859"/>
              <a:ext cx="944226" cy="369332"/>
            </a:xfrm>
            <a:prstGeom prst="rect">
              <a:avLst/>
            </a:prstGeom>
            <a:noFill/>
          </p:spPr>
          <p:txBody>
            <a:bodyPr wrap="none" rtlCol="0">
              <a:spAutoFit/>
            </a:bodyPr>
            <a:lstStyle/>
            <a:p>
              <a:r>
                <a:rPr lang="en-US" dirty="0" smtClean="0"/>
                <a:t>405,873 </a:t>
              </a:r>
              <a:endParaRPr lang="en-US" dirty="0"/>
            </a:p>
          </p:txBody>
        </p:sp>
      </p:grpSp>
      <p:grpSp>
        <p:nvGrpSpPr>
          <p:cNvPr id="25" name="Group 24"/>
          <p:cNvGrpSpPr/>
          <p:nvPr/>
        </p:nvGrpSpPr>
        <p:grpSpPr>
          <a:xfrm>
            <a:off x="3818709" y="3474881"/>
            <a:ext cx="3617428" cy="369332"/>
            <a:chOff x="3783374" y="644596"/>
            <a:chExt cx="3617428" cy="369332"/>
          </a:xfrm>
        </p:grpSpPr>
        <p:sp>
          <p:nvSpPr>
            <p:cNvPr id="7" name="TextBox 6"/>
            <p:cNvSpPr txBox="1"/>
            <p:nvPr/>
          </p:nvSpPr>
          <p:spPr>
            <a:xfrm>
              <a:off x="5163103" y="644596"/>
              <a:ext cx="2237699" cy="369332"/>
            </a:xfrm>
            <a:prstGeom prst="rect">
              <a:avLst/>
            </a:prstGeom>
            <a:noFill/>
          </p:spPr>
          <p:txBody>
            <a:bodyPr wrap="none" rtlCol="0">
              <a:spAutoFit/>
            </a:bodyPr>
            <a:lstStyle/>
            <a:p>
              <a:r>
                <a:rPr lang="en-US" dirty="0"/>
                <a:t>dehydration response </a:t>
              </a:r>
            </a:p>
          </p:txBody>
        </p:sp>
        <p:sp>
          <p:nvSpPr>
            <p:cNvPr id="18" name="TextBox 17"/>
            <p:cNvSpPr txBox="1"/>
            <p:nvPr/>
          </p:nvSpPr>
          <p:spPr>
            <a:xfrm>
              <a:off x="3783374" y="644596"/>
              <a:ext cx="1189486" cy="369332"/>
            </a:xfrm>
            <a:prstGeom prst="rect">
              <a:avLst/>
            </a:prstGeom>
            <a:noFill/>
          </p:spPr>
          <p:txBody>
            <a:bodyPr wrap="none" rtlCol="0">
              <a:spAutoFit/>
            </a:bodyPr>
            <a:lstStyle/>
            <a:p>
              <a:r>
                <a:rPr lang="en-US" dirty="0"/>
                <a:t>-</a:t>
              </a:r>
              <a:r>
                <a:rPr lang="en-US" dirty="0" smtClean="0"/>
                <a:t>1,757,704 </a:t>
              </a:r>
              <a:endParaRPr lang="en-US" dirty="0"/>
            </a:p>
          </p:txBody>
        </p:sp>
      </p:grpSp>
      <p:grpSp>
        <p:nvGrpSpPr>
          <p:cNvPr id="4" name="Group 3"/>
          <p:cNvGrpSpPr/>
          <p:nvPr/>
        </p:nvGrpSpPr>
        <p:grpSpPr>
          <a:xfrm>
            <a:off x="4065896" y="1964766"/>
            <a:ext cx="2854894" cy="369614"/>
            <a:chOff x="3929166" y="1445148"/>
            <a:chExt cx="2854894" cy="369614"/>
          </a:xfrm>
        </p:grpSpPr>
        <p:sp>
          <p:nvSpPr>
            <p:cNvPr id="6" name="TextBox 5"/>
            <p:cNvSpPr txBox="1"/>
            <p:nvPr/>
          </p:nvSpPr>
          <p:spPr>
            <a:xfrm>
              <a:off x="5163103" y="1445148"/>
              <a:ext cx="1620957" cy="369332"/>
            </a:xfrm>
            <a:prstGeom prst="rect">
              <a:avLst/>
            </a:prstGeom>
            <a:noFill/>
          </p:spPr>
          <p:txBody>
            <a:bodyPr wrap="none" rtlCol="0">
              <a:spAutoFit/>
            </a:bodyPr>
            <a:lstStyle/>
            <a:p>
              <a:r>
                <a:rPr lang="en-US" dirty="0"/>
                <a:t>Mg transporter </a:t>
              </a:r>
            </a:p>
          </p:txBody>
        </p:sp>
        <p:sp>
          <p:nvSpPr>
            <p:cNvPr id="20" name="TextBox 19"/>
            <p:cNvSpPr txBox="1"/>
            <p:nvPr/>
          </p:nvSpPr>
          <p:spPr>
            <a:xfrm>
              <a:off x="3929166" y="1445430"/>
              <a:ext cx="897902" cy="369332"/>
            </a:xfrm>
            <a:prstGeom prst="rect">
              <a:avLst/>
            </a:prstGeom>
            <a:noFill/>
          </p:spPr>
          <p:txBody>
            <a:bodyPr wrap="none" rtlCol="0">
              <a:spAutoFit/>
            </a:bodyPr>
            <a:lstStyle/>
            <a:p>
              <a:r>
                <a:rPr lang="en-US" dirty="0"/>
                <a:t>-</a:t>
              </a:r>
              <a:r>
                <a:rPr lang="en-US" dirty="0" smtClean="0"/>
                <a:t>17,114 </a:t>
              </a:r>
              <a:endParaRPr lang="en-US" dirty="0"/>
            </a:p>
          </p:txBody>
        </p:sp>
      </p:grpSp>
      <p:grpSp>
        <p:nvGrpSpPr>
          <p:cNvPr id="19" name="Group 18"/>
          <p:cNvGrpSpPr/>
          <p:nvPr/>
        </p:nvGrpSpPr>
        <p:grpSpPr>
          <a:xfrm>
            <a:off x="2795263" y="2703712"/>
            <a:ext cx="2152410" cy="374074"/>
            <a:chOff x="2733155" y="895601"/>
            <a:chExt cx="2152410" cy="374074"/>
          </a:xfrm>
        </p:grpSpPr>
        <p:sp>
          <p:nvSpPr>
            <p:cNvPr id="21" name="TextBox 20"/>
            <p:cNvSpPr txBox="1"/>
            <p:nvPr/>
          </p:nvSpPr>
          <p:spPr>
            <a:xfrm>
              <a:off x="3870669" y="900343"/>
              <a:ext cx="1014896" cy="369332"/>
            </a:xfrm>
            <a:prstGeom prst="rect">
              <a:avLst/>
            </a:prstGeom>
            <a:noFill/>
          </p:spPr>
          <p:txBody>
            <a:bodyPr wrap="none" rtlCol="0">
              <a:spAutoFit/>
            </a:bodyPr>
            <a:lstStyle/>
            <a:p>
              <a:r>
                <a:rPr lang="en-US" dirty="0"/>
                <a:t>-</a:t>
              </a:r>
              <a:r>
                <a:rPr lang="en-US" dirty="0" smtClean="0"/>
                <a:t>968,209 </a:t>
              </a:r>
              <a:endParaRPr lang="en-US" dirty="0"/>
            </a:p>
          </p:txBody>
        </p:sp>
        <p:sp>
          <p:nvSpPr>
            <p:cNvPr id="22" name="TextBox 21"/>
            <p:cNvSpPr txBox="1"/>
            <p:nvPr/>
          </p:nvSpPr>
          <p:spPr>
            <a:xfrm>
              <a:off x="2733155" y="895601"/>
              <a:ext cx="688936" cy="369332"/>
            </a:xfrm>
            <a:prstGeom prst="rect">
              <a:avLst/>
            </a:prstGeom>
            <a:noFill/>
          </p:spPr>
          <p:txBody>
            <a:bodyPr wrap="none" rtlCol="0">
              <a:spAutoFit/>
            </a:bodyPr>
            <a:lstStyle/>
            <a:p>
              <a:r>
                <a:rPr lang="en-US" dirty="0" smtClean="0"/>
                <a:t>KUP1</a:t>
              </a:r>
              <a:endParaRPr lang="en-US" dirty="0"/>
            </a:p>
          </p:txBody>
        </p:sp>
      </p:grpSp>
      <p:grpSp>
        <p:nvGrpSpPr>
          <p:cNvPr id="26" name="Group 25"/>
          <p:cNvGrpSpPr/>
          <p:nvPr/>
        </p:nvGrpSpPr>
        <p:grpSpPr>
          <a:xfrm>
            <a:off x="2782401" y="574680"/>
            <a:ext cx="2148941" cy="369332"/>
            <a:chOff x="2788584" y="2776845"/>
            <a:chExt cx="2148941" cy="369332"/>
          </a:xfrm>
        </p:grpSpPr>
        <p:sp>
          <p:nvSpPr>
            <p:cNvPr id="23" name="TextBox 22"/>
            <p:cNvSpPr txBox="1"/>
            <p:nvPr/>
          </p:nvSpPr>
          <p:spPr>
            <a:xfrm>
              <a:off x="2788584" y="2776845"/>
              <a:ext cx="633507" cy="369332"/>
            </a:xfrm>
            <a:prstGeom prst="rect">
              <a:avLst/>
            </a:prstGeom>
            <a:noFill/>
          </p:spPr>
          <p:txBody>
            <a:bodyPr wrap="none" rtlCol="0">
              <a:spAutoFit/>
            </a:bodyPr>
            <a:lstStyle/>
            <a:p>
              <a:r>
                <a:rPr lang="en-US" dirty="0" err="1"/>
                <a:t>GluR</a:t>
              </a:r>
              <a:r>
                <a:rPr lang="en-US" dirty="0"/>
                <a:t> </a:t>
              </a:r>
            </a:p>
          </p:txBody>
        </p:sp>
        <p:sp>
          <p:nvSpPr>
            <p:cNvPr id="24" name="TextBox 23"/>
            <p:cNvSpPr txBox="1"/>
            <p:nvPr/>
          </p:nvSpPr>
          <p:spPr>
            <a:xfrm>
              <a:off x="3818709" y="2776845"/>
              <a:ext cx="1118816" cy="369332"/>
            </a:xfrm>
            <a:prstGeom prst="rect">
              <a:avLst/>
            </a:prstGeom>
            <a:noFill/>
          </p:spPr>
          <p:txBody>
            <a:bodyPr wrap="none" rtlCol="0">
              <a:spAutoFit/>
            </a:bodyPr>
            <a:lstStyle/>
            <a:p>
              <a:r>
                <a:rPr lang="en-US" dirty="0" smtClean="0"/>
                <a:t>1,412,231 </a:t>
              </a:r>
              <a:endParaRPr lang="en-US" dirty="0"/>
            </a:p>
          </p:txBody>
        </p:sp>
      </p:grpSp>
    </p:spTree>
    <p:extLst>
      <p:ext uri="{BB962C8B-B14F-4D97-AF65-F5344CB8AC3E}">
        <p14:creationId xmlns:p14="http://schemas.microsoft.com/office/powerpoint/2010/main" val="19761084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683199"/>
            <a:ext cx="8475424" cy="5078314"/>
          </a:xfrm>
          <a:prstGeom prst="rect">
            <a:avLst/>
          </a:prstGeom>
          <a:noFill/>
        </p:spPr>
        <p:txBody>
          <a:bodyPr wrap="square" rtlCol="0">
            <a:spAutoFit/>
          </a:bodyPr>
          <a:lstStyle/>
          <a:p>
            <a:r>
              <a:rPr lang="en-US" b="1" dirty="0" smtClean="0"/>
              <a:t>Biological Process</a:t>
            </a:r>
          </a:p>
          <a:p>
            <a:r>
              <a:rPr lang="en-US" dirty="0" smtClean="0"/>
              <a:t>response </a:t>
            </a:r>
            <a:r>
              <a:rPr lang="en-US" dirty="0"/>
              <a:t>to water </a:t>
            </a:r>
            <a:r>
              <a:rPr lang="en-US" dirty="0" smtClean="0"/>
              <a:t>deprivation</a:t>
            </a:r>
          </a:p>
          <a:p>
            <a:endParaRPr lang="en-US" dirty="0"/>
          </a:p>
          <a:p>
            <a:r>
              <a:rPr lang="en-US" b="1" dirty="0" smtClean="0"/>
              <a:t>Cellular Component</a:t>
            </a:r>
          </a:p>
          <a:p>
            <a:r>
              <a:rPr lang="en-US" dirty="0"/>
              <a:t>nucleus, protein serine/threonine phosphatase </a:t>
            </a:r>
            <a:r>
              <a:rPr lang="en-US" dirty="0" smtClean="0"/>
              <a:t>complex</a:t>
            </a:r>
          </a:p>
          <a:p>
            <a:endParaRPr lang="en-US" dirty="0" smtClean="0"/>
          </a:p>
          <a:p>
            <a:r>
              <a:rPr lang="en-US" b="1" dirty="0" smtClean="0"/>
              <a:t>Molecular Function</a:t>
            </a:r>
          </a:p>
          <a:p>
            <a:r>
              <a:rPr lang="en-US" dirty="0" smtClean="0"/>
              <a:t>calcium </a:t>
            </a:r>
            <a:r>
              <a:rPr lang="en-US" dirty="0"/>
              <a:t>ion binding, protein kinase binding, protein serine/threonine phosphatase activity</a:t>
            </a:r>
            <a:endParaRPr lang="en-US" dirty="0" smtClean="0"/>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flower, guard cell, hypocotyl, inflorescence meristem, leaf apex, leaf lamina base, pedicel, petal, petiole, plant embryo, pollen, pollen tube cell, root, root tip, seed, sepal, shoot apex, shoot system, stamen, stem, vascular leaf</a:t>
            </a:r>
          </a:p>
        </p:txBody>
      </p:sp>
      <p:sp>
        <p:nvSpPr>
          <p:cNvPr id="3" name="TextBox 2"/>
          <p:cNvSpPr txBox="1"/>
          <p:nvPr/>
        </p:nvSpPr>
        <p:spPr>
          <a:xfrm>
            <a:off x="221898" y="5913170"/>
            <a:ext cx="8659085" cy="646331"/>
          </a:xfrm>
          <a:prstGeom prst="rect">
            <a:avLst/>
          </a:prstGeom>
          <a:noFill/>
        </p:spPr>
        <p:txBody>
          <a:bodyPr wrap="square" rtlCol="0">
            <a:spAutoFit/>
          </a:bodyPr>
          <a:lstStyle/>
          <a:p>
            <a:r>
              <a:rPr lang="en-US" dirty="0"/>
              <a:t>Involved in </a:t>
            </a:r>
            <a:r>
              <a:rPr lang="en-US" dirty="0" err="1"/>
              <a:t>abscisic</a:t>
            </a:r>
            <a:r>
              <a:rPr lang="en-US" dirty="0"/>
              <a:t> acid (ABA) signal transduction. Negative regulator of ABA promotion of </a:t>
            </a:r>
            <a:r>
              <a:rPr lang="en-US" dirty="0" err="1"/>
              <a:t>stomatal</a:t>
            </a:r>
            <a:r>
              <a:rPr lang="en-US" dirty="0"/>
              <a:t> closure.	</a:t>
            </a:r>
          </a:p>
        </p:txBody>
      </p:sp>
      <p:sp>
        <p:nvSpPr>
          <p:cNvPr id="4" name="TextBox 3"/>
          <p:cNvSpPr txBox="1"/>
          <p:nvPr/>
        </p:nvSpPr>
        <p:spPr>
          <a:xfrm>
            <a:off x="2651540" y="159979"/>
            <a:ext cx="2675908" cy="523220"/>
          </a:xfrm>
          <a:prstGeom prst="rect">
            <a:avLst/>
          </a:prstGeom>
          <a:noFill/>
        </p:spPr>
        <p:txBody>
          <a:bodyPr wrap="none" rtlCol="0">
            <a:spAutoFit/>
          </a:bodyPr>
          <a:lstStyle/>
          <a:p>
            <a:r>
              <a:rPr lang="en-US" sz="2800" b="1" dirty="0" smtClean="0"/>
              <a:t>ABI1: </a:t>
            </a:r>
            <a:r>
              <a:rPr lang="en-US" sz="2800" b="1" dirty="0" err="1" smtClean="0"/>
              <a:t>Chrom</a:t>
            </a:r>
            <a:r>
              <a:rPr lang="en-US" sz="2800" b="1" dirty="0" smtClean="0"/>
              <a:t> 6, 9</a:t>
            </a:r>
            <a:endParaRPr lang="en-US" sz="2800" b="1" dirty="0"/>
          </a:p>
        </p:txBody>
      </p:sp>
    </p:spTree>
    <p:extLst>
      <p:ext uri="{BB962C8B-B14F-4D97-AF65-F5344CB8AC3E}">
        <p14:creationId xmlns:p14="http://schemas.microsoft.com/office/powerpoint/2010/main" val="26622798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smtClean="0"/>
              <a:t>K+ ion transport</a:t>
            </a:r>
          </a:p>
          <a:p>
            <a:endParaRPr lang="en-US" dirty="0"/>
          </a:p>
          <a:p>
            <a:r>
              <a:rPr lang="en-US" b="1" dirty="0" smtClean="0"/>
              <a:t>Cellular Component</a:t>
            </a:r>
          </a:p>
          <a:p>
            <a:r>
              <a:rPr lang="en-US" dirty="0" smtClean="0"/>
              <a:t>plasma membrane </a:t>
            </a:r>
          </a:p>
          <a:p>
            <a:endParaRPr lang="en-US" dirty="0" smtClean="0"/>
          </a:p>
          <a:p>
            <a:r>
              <a:rPr lang="en-US" b="1" dirty="0" smtClean="0"/>
              <a:t>Molecular Function</a:t>
            </a:r>
          </a:p>
          <a:p>
            <a:r>
              <a:rPr lang="en-US" dirty="0"/>
              <a:t>potassium ion </a:t>
            </a:r>
            <a:r>
              <a:rPr lang="en-US" dirty="0" err="1"/>
              <a:t>transmembrane</a:t>
            </a:r>
            <a:r>
              <a:rPr lang="en-US" dirty="0"/>
              <a:t> transporter </a:t>
            </a:r>
            <a:r>
              <a:rPr lang="en-US" dirty="0" smtClean="0"/>
              <a:t>activity</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flower, guard cell, hypocotyl, inflorescence meristem, leaf apex, leaf lamina base, pedicel, petal, petiole, plant embryo, plant sperm cell, pollen, root, seed, sepal, shoot apex, shoot system, stamen, stem, vascular leaf</a:t>
            </a:r>
            <a:endParaRPr lang="en-US" dirty="0" smtClean="0"/>
          </a:p>
        </p:txBody>
      </p:sp>
      <p:sp>
        <p:nvSpPr>
          <p:cNvPr id="3" name="TextBox 2"/>
          <p:cNvSpPr txBox="1"/>
          <p:nvPr/>
        </p:nvSpPr>
        <p:spPr>
          <a:xfrm>
            <a:off x="694013" y="5700072"/>
            <a:ext cx="6954903" cy="369332"/>
          </a:xfrm>
          <a:prstGeom prst="rect">
            <a:avLst/>
          </a:prstGeom>
          <a:noFill/>
        </p:spPr>
        <p:txBody>
          <a:bodyPr wrap="square" rtlCol="0">
            <a:spAutoFit/>
          </a:bodyPr>
          <a:lstStyle/>
          <a:p>
            <a:r>
              <a:rPr lang="en-US" dirty="0"/>
              <a:t>Encodes a high affinity potassium transporter.	</a:t>
            </a:r>
          </a:p>
        </p:txBody>
      </p:sp>
      <p:sp>
        <p:nvSpPr>
          <p:cNvPr id="4" name="TextBox 3"/>
          <p:cNvSpPr txBox="1"/>
          <p:nvPr/>
        </p:nvSpPr>
        <p:spPr>
          <a:xfrm>
            <a:off x="3352919" y="218548"/>
            <a:ext cx="2427467" cy="523220"/>
          </a:xfrm>
          <a:prstGeom prst="rect">
            <a:avLst/>
          </a:prstGeom>
          <a:noFill/>
        </p:spPr>
        <p:txBody>
          <a:bodyPr wrap="none" rtlCol="0">
            <a:spAutoFit/>
          </a:bodyPr>
          <a:lstStyle/>
          <a:p>
            <a:r>
              <a:rPr lang="en-US" sz="2800" b="1" dirty="0" smtClean="0"/>
              <a:t>KUP1: </a:t>
            </a:r>
            <a:r>
              <a:rPr lang="en-US" sz="2800" b="1" dirty="0" err="1" smtClean="0"/>
              <a:t>Chrom</a:t>
            </a:r>
            <a:r>
              <a:rPr lang="en-US" sz="2800" b="1" dirty="0" smtClean="0"/>
              <a:t> 6</a:t>
            </a:r>
            <a:endParaRPr lang="en-US" sz="2800" b="1" dirty="0"/>
          </a:p>
        </p:txBody>
      </p:sp>
    </p:spTree>
    <p:extLst>
      <p:ext uri="{BB962C8B-B14F-4D97-AF65-F5344CB8AC3E}">
        <p14:creationId xmlns:p14="http://schemas.microsoft.com/office/powerpoint/2010/main" val="792894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524316"/>
          </a:xfrm>
          <a:prstGeom prst="rect">
            <a:avLst/>
          </a:prstGeom>
          <a:noFill/>
        </p:spPr>
        <p:txBody>
          <a:bodyPr wrap="square" rtlCol="0">
            <a:spAutoFit/>
          </a:bodyPr>
          <a:lstStyle/>
          <a:p>
            <a:r>
              <a:rPr lang="en-US" b="1" dirty="0" smtClean="0"/>
              <a:t>Biological Process</a:t>
            </a:r>
          </a:p>
          <a:p>
            <a:r>
              <a:rPr lang="en-US" dirty="0" smtClean="0"/>
              <a:t>cellular </a:t>
            </a:r>
            <a:r>
              <a:rPr lang="en-US" dirty="0" err="1"/>
              <a:t>cation</a:t>
            </a:r>
            <a:r>
              <a:rPr lang="en-US" dirty="0"/>
              <a:t> homeostasis</a:t>
            </a:r>
            <a:endParaRPr lang="en-US" dirty="0" smtClean="0"/>
          </a:p>
          <a:p>
            <a:endParaRPr lang="en-US" dirty="0"/>
          </a:p>
          <a:p>
            <a:r>
              <a:rPr lang="en-US" b="1" dirty="0" smtClean="0"/>
              <a:t>Cellular Component</a:t>
            </a:r>
          </a:p>
          <a:p>
            <a:r>
              <a:rPr lang="en-US" dirty="0"/>
              <a:t>extracellular region, membrane</a:t>
            </a:r>
            <a:endParaRPr lang="en-US" dirty="0" smtClean="0"/>
          </a:p>
          <a:p>
            <a:endParaRPr lang="en-US" dirty="0" smtClean="0"/>
          </a:p>
          <a:p>
            <a:r>
              <a:rPr lang="en-US" b="1" dirty="0" smtClean="0"/>
              <a:t>Molecular Function</a:t>
            </a:r>
          </a:p>
          <a:p>
            <a:r>
              <a:rPr lang="en-US" dirty="0"/>
              <a:t>extracellular-glutamate-gated ion channel activity, intracellular ligand-gated ion channel activity, </a:t>
            </a:r>
            <a:r>
              <a:rPr lang="en-US" dirty="0" err="1"/>
              <a:t>ionotropic</a:t>
            </a:r>
            <a:r>
              <a:rPr lang="en-US" dirty="0"/>
              <a:t> glutamate receptor activity, transporter </a:t>
            </a:r>
            <a:r>
              <a:rPr lang="en-US" dirty="0" smtClean="0"/>
              <a:t>activity</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collective leaf structure, flower, guard cell, hypocotyl, inflorescence meristem, leaf apex, pedicel, plant embryo, root, seed, sepal, shoot apex, shoot system, stem</a:t>
            </a:r>
            <a:endParaRPr lang="en-US" dirty="0" smtClean="0"/>
          </a:p>
        </p:txBody>
      </p:sp>
      <p:sp>
        <p:nvSpPr>
          <p:cNvPr id="3" name="TextBox 2"/>
          <p:cNvSpPr txBox="1"/>
          <p:nvPr/>
        </p:nvSpPr>
        <p:spPr>
          <a:xfrm>
            <a:off x="513929" y="5660661"/>
            <a:ext cx="7912105" cy="369332"/>
          </a:xfrm>
          <a:prstGeom prst="rect">
            <a:avLst/>
          </a:prstGeom>
          <a:noFill/>
        </p:spPr>
        <p:txBody>
          <a:bodyPr wrap="square" rtlCol="0">
            <a:spAutoFit/>
          </a:bodyPr>
          <a:lstStyle/>
          <a:p>
            <a:r>
              <a:rPr lang="en-US" dirty="0"/>
              <a:t>Encodes a glutamate receptor. Involved in calcium-programmed </a:t>
            </a:r>
            <a:r>
              <a:rPr lang="en-US" dirty="0" err="1"/>
              <a:t>stomatal</a:t>
            </a:r>
            <a:r>
              <a:rPr lang="en-US" dirty="0"/>
              <a:t> closure.</a:t>
            </a:r>
          </a:p>
        </p:txBody>
      </p:sp>
      <p:sp>
        <p:nvSpPr>
          <p:cNvPr id="4" name="TextBox 3"/>
          <p:cNvSpPr txBox="1"/>
          <p:nvPr/>
        </p:nvSpPr>
        <p:spPr>
          <a:xfrm>
            <a:off x="3239182" y="199308"/>
            <a:ext cx="2440792" cy="523220"/>
          </a:xfrm>
          <a:prstGeom prst="rect">
            <a:avLst/>
          </a:prstGeom>
          <a:noFill/>
        </p:spPr>
        <p:txBody>
          <a:bodyPr wrap="none" rtlCol="0">
            <a:spAutoFit/>
          </a:bodyPr>
          <a:lstStyle/>
          <a:p>
            <a:r>
              <a:rPr lang="en-US" sz="2800" b="1" dirty="0" smtClean="0"/>
              <a:t>GLUR: </a:t>
            </a:r>
            <a:r>
              <a:rPr lang="en-US" sz="2800" b="1" dirty="0" err="1" smtClean="0"/>
              <a:t>Chrom</a:t>
            </a:r>
            <a:r>
              <a:rPr lang="en-US" sz="2800" b="1" dirty="0" smtClean="0"/>
              <a:t> 6</a:t>
            </a:r>
            <a:endParaRPr lang="en-US" sz="2800" b="1" dirty="0"/>
          </a:p>
        </p:txBody>
      </p:sp>
    </p:spTree>
    <p:extLst>
      <p:ext uri="{BB962C8B-B14F-4D97-AF65-F5344CB8AC3E}">
        <p14:creationId xmlns:p14="http://schemas.microsoft.com/office/powerpoint/2010/main" val="772967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a:t>Early-responsive to dehydration stress protein (ERD4</a:t>
            </a:r>
            <a:r>
              <a:rPr lang="en-US" dirty="0" smtClean="0"/>
              <a:t>)  </a:t>
            </a:r>
          </a:p>
          <a:p>
            <a:endParaRPr lang="en-US" dirty="0"/>
          </a:p>
          <a:p>
            <a:r>
              <a:rPr lang="en-US" b="1" dirty="0" smtClean="0"/>
              <a:t>Cellular Component</a:t>
            </a:r>
          </a:p>
          <a:p>
            <a:r>
              <a:rPr lang="en-US" dirty="0"/>
              <a:t>membrane, plasma </a:t>
            </a:r>
            <a:r>
              <a:rPr lang="en-US" dirty="0" smtClean="0"/>
              <a:t>membrane</a:t>
            </a:r>
          </a:p>
          <a:p>
            <a:endParaRPr lang="en-US" dirty="0" smtClean="0"/>
          </a:p>
          <a:p>
            <a:r>
              <a:rPr lang="en-US" b="1" dirty="0" smtClean="0"/>
              <a:t>Molecular Function</a:t>
            </a:r>
          </a:p>
          <a:p>
            <a:r>
              <a:rPr lang="en-US" dirty="0" smtClean="0"/>
              <a:t>unknown</a:t>
            </a:r>
          </a:p>
          <a:p>
            <a:endParaRPr lang="en-US" dirty="0"/>
          </a:p>
          <a:p>
            <a:r>
              <a:rPr lang="en-US" b="1" dirty="0" smtClean="0"/>
              <a:t>Growth and Development</a:t>
            </a:r>
          </a:p>
          <a:p>
            <a:r>
              <a:rPr lang="en-US" dirty="0"/>
              <a:t>petal differentiation and expansion 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leaf lamina base, pedicel, petal, petiole, plant embryo, plant sperm cell, pollen, root, seed, sepal, shoot apex, shoot system, </a:t>
            </a:r>
            <a:r>
              <a:rPr lang="en-US" b="1" dirty="0"/>
              <a:t>stamen</a:t>
            </a:r>
            <a:r>
              <a:rPr lang="en-US" dirty="0"/>
              <a:t>, stem, vascular leaf</a:t>
            </a:r>
            <a:endParaRPr lang="en-US" dirty="0" smtClean="0"/>
          </a:p>
        </p:txBody>
      </p:sp>
      <p:sp>
        <p:nvSpPr>
          <p:cNvPr id="4" name="TextBox 3"/>
          <p:cNvSpPr txBox="1"/>
          <p:nvPr/>
        </p:nvSpPr>
        <p:spPr>
          <a:xfrm>
            <a:off x="1" y="130278"/>
            <a:ext cx="9143999" cy="523220"/>
          </a:xfrm>
          <a:prstGeom prst="rect">
            <a:avLst/>
          </a:prstGeom>
          <a:noFill/>
        </p:spPr>
        <p:txBody>
          <a:bodyPr wrap="square" rtlCol="0">
            <a:spAutoFit/>
          </a:bodyPr>
          <a:lstStyle/>
          <a:p>
            <a:pPr algn="ctr"/>
            <a:r>
              <a:rPr lang="en-US" sz="2800" b="1" dirty="0" smtClean="0">
                <a:solidFill>
                  <a:srgbClr val="000000"/>
                </a:solidFill>
              </a:rPr>
              <a:t>dehydration responder: </a:t>
            </a:r>
            <a:r>
              <a:rPr lang="en-US" sz="2800" b="1" dirty="0" err="1" smtClean="0">
                <a:solidFill>
                  <a:srgbClr val="000000"/>
                </a:solidFill>
              </a:rPr>
              <a:t>Chrom</a:t>
            </a:r>
            <a:r>
              <a:rPr lang="en-US" sz="2800" b="1" dirty="0" smtClean="0">
                <a:solidFill>
                  <a:srgbClr val="000000"/>
                </a:solidFill>
              </a:rPr>
              <a:t> 6  (AT1G69450)</a:t>
            </a:r>
            <a:endParaRPr lang="en-US" sz="2800" b="1" dirty="0">
              <a:solidFill>
                <a:srgbClr val="000000"/>
              </a:solidFill>
            </a:endParaRPr>
          </a:p>
        </p:txBody>
      </p:sp>
    </p:spTree>
    <p:extLst>
      <p:ext uri="{BB962C8B-B14F-4D97-AF65-F5344CB8AC3E}">
        <p14:creationId xmlns:p14="http://schemas.microsoft.com/office/powerpoint/2010/main" val="694793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848" y="1085521"/>
            <a:ext cx="8691485" cy="1077218"/>
          </a:xfrm>
          <a:prstGeom prst="rect">
            <a:avLst/>
          </a:prstGeom>
          <a:noFill/>
        </p:spPr>
        <p:txBody>
          <a:bodyPr wrap="square" rtlCol="0">
            <a:spAutoFit/>
          </a:bodyPr>
          <a:lstStyle/>
          <a:p>
            <a:pPr marL="457200" indent="-457200">
              <a:buFont typeface="Arial"/>
              <a:buChar char="•"/>
            </a:pPr>
            <a:r>
              <a:rPr lang="en-US" sz="3200" dirty="0" smtClean="0">
                <a:latin typeface="Times"/>
                <a:cs typeface="Times"/>
              </a:rPr>
              <a:t>not </a:t>
            </a:r>
            <a:r>
              <a:rPr lang="en-US" sz="3200" dirty="0">
                <a:latin typeface="Times"/>
                <a:cs typeface="Times"/>
              </a:rPr>
              <a:t>required for the growth of most </a:t>
            </a:r>
            <a:r>
              <a:rPr lang="en-US" sz="3200" dirty="0" smtClean="0">
                <a:latin typeface="Times"/>
                <a:cs typeface="Times"/>
              </a:rPr>
              <a:t>land plants</a:t>
            </a:r>
            <a:endParaRPr lang="en-US" sz="3200" dirty="0">
              <a:latin typeface="Times"/>
              <a:cs typeface="Times"/>
            </a:endParaRPr>
          </a:p>
          <a:p>
            <a:pPr marL="457200" indent="-457200">
              <a:buFont typeface="Arial"/>
              <a:buChar char="•"/>
            </a:pPr>
            <a:r>
              <a:rPr lang="en-US" sz="3200" dirty="0" smtClean="0">
                <a:latin typeface="Times"/>
                <a:cs typeface="Times"/>
              </a:rPr>
              <a:t>strong inhibitory </a:t>
            </a:r>
            <a:r>
              <a:rPr lang="en-US" sz="3200" dirty="0">
                <a:latin typeface="Times"/>
                <a:cs typeface="Times"/>
              </a:rPr>
              <a:t>effect on </a:t>
            </a:r>
            <a:r>
              <a:rPr lang="en-US" sz="3200" dirty="0" smtClean="0">
                <a:latin typeface="Times"/>
                <a:cs typeface="Times"/>
              </a:rPr>
              <a:t>many enzymes</a:t>
            </a:r>
          </a:p>
        </p:txBody>
      </p:sp>
      <p:sp>
        <p:nvSpPr>
          <p:cNvPr id="4" name="Rectangle 3"/>
          <p:cNvSpPr/>
          <p:nvPr/>
        </p:nvSpPr>
        <p:spPr>
          <a:xfrm>
            <a:off x="0" y="11577"/>
            <a:ext cx="9144000" cy="954107"/>
          </a:xfrm>
          <a:prstGeom prst="rect">
            <a:avLst/>
          </a:prstGeom>
        </p:spPr>
        <p:txBody>
          <a:bodyPr wrap="square">
            <a:spAutoFit/>
          </a:bodyPr>
          <a:lstStyle/>
          <a:p>
            <a:pPr algn="ctr">
              <a:lnSpc>
                <a:spcPct val="120000"/>
              </a:lnSpc>
            </a:pPr>
            <a:r>
              <a:rPr lang="en-US" sz="4800" dirty="0">
                <a:latin typeface="Times"/>
                <a:cs typeface="Times"/>
              </a:rPr>
              <a:t>What does Na</a:t>
            </a:r>
            <a:r>
              <a:rPr lang="en-US" sz="4800" baseline="30000" dirty="0">
                <a:latin typeface="Times"/>
                <a:cs typeface="Times"/>
              </a:rPr>
              <a:t>+</a:t>
            </a:r>
            <a:r>
              <a:rPr lang="en-US" sz="4800" dirty="0">
                <a:latin typeface="Times"/>
                <a:cs typeface="Times"/>
              </a:rPr>
              <a:t> do in a plant?</a:t>
            </a:r>
          </a:p>
        </p:txBody>
      </p:sp>
      <p:sp>
        <p:nvSpPr>
          <p:cNvPr id="6" name="TextBox 5"/>
          <p:cNvSpPr txBox="1"/>
          <p:nvPr/>
        </p:nvSpPr>
        <p:spPr>
          <a:xfrm>
            <a:off x="220438" y="2510064"/>
            <a:ext cx="8691536" cy="2246769"/>
          </a:xfrm>
          <a:prstGeom prst="rect">
            <a:avLst/>
          </a:prstGeom>
          <a:noFill/>
        </p:spPr>
        <p:txBody>
          <a:bodyPr wrap="square" rtlCol="0">
            <a:spAutoFit/>
          </a:bodyPr>
          <a:lstStyle/>
          <a:p>
            <a:pPr marL="342900" indent="-342900">
              <a:buFont typeface="Arial"/>
              <a:buChar char="•"/>
            </a:pPr>
            <a:r>
              <a:rPr lang="en-US" sz="2400" dirty="0" smtClean="0">
                <a:latin typeface="Times"/>
                <a:cs typeface="Times"/>
              </a:rPr>
              <a:t>High </a:t>
            </a:r>
            <a:r>
              <a:rPr lang="en-US" sz="2400" dirty="0">
                <a:latin typeface="Times"/>
                <a:cs typeface="Times"/>
              </a:rPr>
              <a:t>Na</a:t>
            </a:r>
            <a:r>
              <a:rPr lang="en-US" sz="2400" baseline="30000" dirty="0">
                <a:latin typeface="Times"/>
                <a:cs typeface="Times"/>
              </a:rPr>
              <a:t>+</a:t>
            </a:r>
            <a:r>
              <a:rPr lang="en-US" sz="2400" dirty="0" smtClean="0">
                <a:latin typeface="Times"/>
                <a:cs typeface="Times"/>
              </a:rPr>
              <a:t> </a:t>
            </a:r>
            <a:r>
              <a:rPr lang="en-US" sz="2400" dirty="0">
                <a:latin typeface="Times"/>
                <a:cs typeface="Times"/>
              </a:rPr>
              <a:t>at </a:t>
            </a:r>
            <a:r>
              <a:rPr lang="en-US" sz="2400" dirty="0" smtClean="0">
                <a:latin typeface="Times"/>
                <a:cs typeface="Times"/>
              </a:rPr>
              <a:t>root </a:t>
            </a:r>
            <a:r>
              <a:rPr lang="en-US" sz="2400" dirty="0">
                <a:latin typeface="Times"/>
                <a:cs typeface="Times"/>
              </a:rPr>
              <a:t>surface </a:t>
            </a:r>
            <a:r>
              <a:rPr lang="en-US" sz="2400" dirty="0" smtClean="0">
                <a:latin typeface="Times"/>
                <a:cs typeface="Times"/>
              </a:rPr>
              <a:t>disrupts potassium </a:t>
            </a:r>
            <a:r>
              <a:rPr lang="en-US" sz="2400" dirty="0">
                <a:latin typeface="Times"/>
                <a:cs typeface="Times"/>
              </a:rPr>
              <a:t>nutrition </a:t>
            </a:r>
            <a:endParaRPr lang="en-US" sz="2400" dirty="0" smtClean="0">
              <a:latin typeface="Times"/>
              <a:cs typeface="Times"/>
            </a:endParaRPr>
          </a:p>
          <a:p>
            <a:pPr marL="342900" indent="-342900">
              <a:buFont typeface="Arial"/>
              <a:buChar char="•"/>
            </a:pPr>
            <a:r>
              <a:rPr lang="en-US" sz="2400" dirty="0" smtClean="0">
                <a:latin typeface="Times"/>
                <a:cs typeface="Times"/>
              </a:rPr>
              <a:t>K</a:t>
            </a:r>
            <a:r>
              <a:rPr lang="en-US" sz="2400" baseline="30000" dirty="0" smtClean="0">
                <a:latin typeface="Times"/>
                <a:cs typeface="Times"/>
              </a:rPr>
              <a:t>+</a:t>
            </a:r>
            <a:r>
              <a:rPr lang="en-US" sz="2400" dirty="0" smtClean="0">
                <a:latin typeface="Times"/>
                <a:cs typeface="Times"/>
              </a:rPr>
              <a:t> influences cell </a:t>
            </a:r>
            <a:r>
              <a:rPr lang="en-US" sz="2400" dirty="0">
                <a:latin typeface="Times"/>
                <a:cs typeface="Times"/>
              </a:rPr>
              <a:t>turgor, membrane potential, </a:t>
            </a:r>
            <a:r>
              <a:rPr lang="en-US" sz="2400" dirty="0" smtClean="0">
                <a:latin typeface="Times"/>
                <a:cs typeface="Times"/>
              </a:rPr>
              <a:t>&amp; enzyme activity </a:t>
            </a:r>
            <a:r>
              <a:rPr lang="en-US" sz="1000" dirty="0" smtClean="0">
                <a:latin typeface="Times"/>
                <a:cs typeface="Times"/>
              </a:rPr>
              <a:t>(</a:t>
            </a:r>
            <a:r>
              <a:rPr lang="en-US" sz="1000" dirty="0" err="1" smtClean="0">
                <a:latin typeface="Times"/>
                <a:cs typeface="Times"/>
              </a:rPr>
              <a:t>Lazof</a:t>
            </a:r>
            <a:r>
              <a:rPr lang="en-US" sz="1000" dirty="0" smtClean="0">
                <a:latin typeface="Times"/>
                <a:cs typeface="Times"/>
              </a:rPr>
              <a:t> </a:t>
            </a:r>
            <a:r>
              <a:rPr lang="en-US" sz="1000" dirty="0">
                <a:latin typeface="Times"/>
                <a:cs typeface="Times"/>
              </a:rPr>
              <a:t>and Bernstein, 1999</a:t>
            </a:r>
            <a:r>
              <a:rPr lang="en-US" sz="1000" dirty="0" smtClean="0">
                <a:latin typeface="Times"/>
                <a:cs typeface="Times"/>
              </a:rPr>
              <a:t>)</a:t>
            </a:r>
            <a:endParaRPr lang="en-US" sz="1000" dirty="0">
              <a:latin typeface="Times"/>
              <a:cs typeface="Times"/>
            </a:endParaRPr>
          </a:p>
          <a:p>
            <a:pPr marL="342900" indent="-342900">
              <a:buFont typeface="Arial"/>
              <a:buChar char="•"/>
            </a:pPr>
            <a:r>
              <a:rPr lang="en-US" sz="2400" dirty="0" smtClean="0">
                <a:latin typeface="Times"/>
                <a:cs typeface="Times"/>
              </a:rPr>
              <a:t>K</a:t>
            </a:r>
            <a:r>
              <a:rPr lang="en-US" sz="2400" baseline="30000" dirty="0">
                <a:latin typeface="Times"/>
                <a:cs typeface="Times"/>
              </a:rPr>
              <a:t>+</a:t>
            </a:r>
            <a:r>
              <a:rPr lang="en-US" sz="2400" dirty="0" smtClean="0">
                <a:latin typeface="Times"/>
                <a:cs typeface="Times"/>
              </a:rPr>
              <a:t> </a:t>
            </a:r>
            <a:r>
              <a:rPr lang="en-US" sz="2400" dirty="0">
                <a:latin typeface="Times"/>
                <a:cs typeface="Times"/>
              </a:rPr>
              <a:t>uptake via </a:t>
            </a:r>
            <a:r>
              <a:rPr lang="en-US" sz="2400" dirty="0" smtClean="0">
                <a:latin typeface="Times"/>
                <a:cs typeface="Times"/>
              </a:rPr>
              <a:t>KUP1 inhibited by Na</a:t>
            </a:r>
            <a:r>
              <a:rPr lang="en-US" sz="2400" baseline="30000" dirty="0">
                <a:latin typeface="Times"/>
                <a:cs typeface="Times"/>
              </a:rPr>
              <a:t>+</a:t>
            </a:r>
            <a:r>
              <a:rPr lang="en-US" sz="2400" dirty="0" smtClean="0">
                <a:latin typeface="Times"/>
                <a:cs typeface="Times"/>
              </a:rPr>
              <a:t> </a:t>
            </a:r>
            <a:r>
              <a:rPr lang="en-US" sz="1000" dirty="0" smtClean="0">
                <a:latin typeface="Times"/>
                <a:cs typeface="Times"/>
              </a:rPr>
              <a:t>(Kim et </a:t>
            </a:r>
            <a:r>
              <a:rPr lang="en-US" sz="1000" dirty="0">
                <a:latin typeface="Times"/>
                <a:cs typeface="Times"/>
              </a:rPr>
              <a:t>al., 1998; Fu and Luan, </a:t>
            </a:r>
            <a:r>
              <a:rPr lang="en-US" sz="1000" dirty="0" smtClean="0">
                <a:latin typeface="Times"/>
                <a:cs typeface="Times"/>
              </a:rPr>
              <a:t>1998; Fu </a:t>
            </a:r>
            <a:r>
              <a:rPr lang="en-US" sz="1000" dirty="0">
                <a:latin typeface="Times"/>
                <a:cs typeface="Times"/>
              </a:rPr>
              <a:t>and Luan, 1998</a:t>
            </a:r>
            <a:r>
              <a:rPr lang="en-US" sz="1000" dirty="0" smtClean="0">
                <a:latin typeface="Times"/>
                <a:cs typeface="Times"/>
              </a:rPr>
              <a:t>)</a:t>
            </a:r>
            <a:r>
              <a:rPr lang="en-US" sz="2400" dirty="0" smtClean="0">
                <a:latin typeface="Times"/>
                <a:cs typeface="Times"/>
              </a:rPr>
              <a:t> </a:t>
            </a:r>
          </a:p>
          <a:p>
            <a:pPr marL="342900" indent="-342900">
              <a:buFont typeface="Arial"/>
              <a:buChar char="•"/>
            </a:pPr>
            <a:r>
              <a:rPr lang="en-US" sz="2400" dirty="0">
                <a:latin typeface="Times"/>
                <a:cs typeface="Times"/>
              </a:rPr>
              <a:t>23-230 ppm sodium in soil is acceptable </a:t>
            </a:r>
            <a:r>
              <a:rPr lang="en-US" sz="1000" dirty="0">
                <a:latin typeface="Times"/>
                <a:cs typeface="Times"/>
              </a:rPr>
              <a:t>(</a:t>
            </a:r>
            <a:r>
              <a:rPr lang="en-US" sz="1000" dirty="0" err="1">
                <a:latin typeface="Times"/>
                <a:cs typeface="Times"/>
              </a:rPr>
              <a:t>www.dpi.nsw.gov.au</a:t>
            </a:r>
            <a:r>
              <a:rPr lang="en-US" sz="1000" dirty="0">
                <a:latin typeface="Times"/>
                <a:cs typeface="Times"/>
              </a:rPr>
              <a:t>/agriculture/resources/soils/testing/interpret)</a:t>
            </a:r>
          </a:p>
          <a:p>
            <a:endParaRPr lang="en-US" sz="2400" dirty="0">
              <a:latin typeface="Times"/>
              <a:cs typeface="Times"/>
            </a:endParaRPr>
          </a:p>
        </p:txBody>
      </p:sp>
    </p:spTree>
    <p:extLst>
      <p:ext uri="{BB962C8B-B14F-4D97-AF65-F5344CB8AC3E}">
        <p14:creationId xmlns:p14="http://schemas.microsoft.com/office/powerpoint/2010/main" val="37512221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970318"/>
          </a:xfrm>
          <a:prstGeom prst="rect">
            <a:avLst/>
          </a:prstGeom>
          <a:noFill/>
        </p:spPr>
        <p:txBody>
          <a:bodyPr wrap="square" rtlCol="0">
            <a:spAutoFit/>
          </a:bodyPr>
          <a:lstStyle/>
          <a:p>
            <a:r>
              <a:rPr lang="en-US" b="1" dirty="0" smtClean="0"/>
              <a:t>Biological Process</a:t>
            </a:r>
          </a:p>
          <a:p>
            <a:r>
              <a:rPr lang="en-US" dirty="0"/>
              <a:t>pollen tube growth, sexual reproduction</a:t>
            </a:r>
            <a:endParaRPr lang="en-US" dirty="0" smtClean="0"/>
          </a:p>
          <a:p>
            <a:endParaRPr lang="en-US" dirty="0"/>
          </a:p>
          <a:p>
            <a:r>
              <a:rPr lang="en-US" b="1" dirty="0" smtClean="0"/>
              <a:t>Cellular Component</a:t>
            </a:r>
          </a:p>
          <a:p>
            <a:r>
              <a:rPr lang="en-US" dirty="0"/>
              <a:t>Golgi apparatus, Golgi membrane, endomembrane </a:t>
            </a:r>
            <a:r>
              <a:rPr lang="en-US" dirty="0" smtClean="0"/>
              <a:t>system</a:t>
            </a:r>
          </a:p>
          <a:p>
            <a:endParaRPr lang="en-US" dirty="0" smtClean="0"/>
          </a:p>
          <a:p>
            <a:r>
              <a:rPr lang="en-US" b="1" dirty="0" smtClean="0"/>
              <a:t>Molecular Function</a:t>
            </a:r>
          </a:p>
          <a:p>
            <a:r>
              <a:rPr lang="en-US" dirty="0" smtClean="0"/>
              <a:t>unknown</a:t>
            </a:r>
          </a:p>
          <a:p>
            <a:endParaRPr lang="en-US" dirty="0"/>
          </a:p>
          <a:p>
            <a:r>
              <a:rPr lang="en-US" b="1" dirty="0" smtClean="0"/>
              <a:t>Growth and Development</a:t>
            </a:r>
          </a:p>
          <a:p>
            <a:r>
              <a:rPr lang="en-US" dirty="0" smtClean="0"/>
              <a:t>not documented</a:t>
            </a:r>
          </a:p>
          <a:p>
            <a:endParaRPr lang="en-US" dirty="0" smtClean="0"/>
          </a:p>
          <a:p>
            <a:r>
              <a:rPr lang="en-US" b="1" dirty="0" smtClean="0"/>
              <a:t>Plant Structure</a:t>
            </a:r>
          </a:p>
          <a:p>
            <a:r>
              <a:rPr lang="en-US" dirty="0"/>
              <a:t>flower, guard cell, pollen, root, vascular leaf</a:t>
            </a:r>
            <a:endParaRPr lang="en-US" dirty="0" smtClean="0"/>
          </a:p>
        </p:txBody>
      </p:sp>
      <p:sp>
        <p:nvSpPr>
          <p:cNvPr id="3" name="TextBox 2"/>
          <p:cNvSpPr txBox="1"/>
          <p:nvPr/>
        </p:nvSpPr>
        <p:spPr>
          <a:xfrm>
            <a:off x="514550" y="4836608"/>
            <a:ext cx="8182772" cy="1477328"/>
          </a:xfrm>
          <a:prstGeom prst="rect">
            <a:avLst/>
          </a:prstGeom>
          <a:noFill/>
        </p:spPr>
        <p:txBody>
          <a:bodyPr wrap="square" rtlCol="0">
            <a:spAutoFit/>
          </a:bodyPr>
          <a:lstStyle/>
          <a:p>
            <a:r>
              <a:rPr lang="en-US" dirty="0"/>
              <a:t>Encodes a homolog of the yeast Vps52p/SAC2. Involved in pollen tube germination and growth. Located in multiple endomembrane organelles including the </a:t>
            </a:r>
            <a:r>
              <a:rPr lang="en-US" dirty="0" err="1"/>
              <a:t>golgi</a:t>
            </a:r>
            <a:r>
              <a:rPr lang="en-US" dirty="0"/>
              <a:t>. The yeast protein has been shown to be located at the late Golgi and to function in a complex involved in retrograde trafficking of vesicles between the early </a:t>
            </a:r>
            <a:r>
              <a:rPr lang="en-US" dirty="0" err="1"/>
              <a:t>endosomal</a:t>
            </a:r>
            <a:r>
              <a:rPr lang="en-US" dirty="0"/>
              <a:t> compartment and the trans-Golgi network.</a:t>
            </a:r>
          </a:p>
        </p:txBody>
      </p:sp>
      <p:sp>
        <p:nvSpPr>
          <p:cNvPr id="4" name="TextBox 3"/>
          <p:cNvSpPr txBox="1"/>
          <p:nvPr/>
        </p:nvSpPr>
        <p:spPr>
          <a:xfrm>
            <a:off x="0" y="132969"/>
            <a:ext cx="9143999" cy="523220"/>
          </a:xfrm>
          <a:prstGeom prst="rect">
            <a:avLst/>
          </a:prstGeom>
          <a:noFill/>
        </p:spPr>
        <p:txBody>
          <a:bodyPr wrap="square" rtlCol="0">
            <a:spAutoFit/>
          </a:bodyPr>
          <a:lstStyle/>
          <a:p>
            <a:pPr algn="ctr"/>
            <a:r>
              <a:rPr lang="en-US" sz="2800" b="1" dirty="0" smtClean="0">
                <a:solidFill>
                  <a:srgbClr val="000000"/>
                </a:solidFill>
              </a:rPr>
              <a:t>vacuolar sorting protein: </a:t>
            </a:r>
            <a:r>
              <a:rPr lang="en-US" sz="2800" b="1" dirty="0" err="1" smtClean="0">
                <a:solidFill>
                  <a:srgbClr val="000000"/>
                </a:solidFill>
              </a:rPr>
              <a:t>Chrom</a:t>
            </a:r>
            <a:r>
              <a:rPr lang="en-US" sz="2800" b="1" dirty="0" smtClean="0">
                <a:solidFill>
                  <a:srgbClr val="000000"/>
                </a:solidFill>
              </a:rPr>
              <a:t> 6  (AT1G71270)</a:t>
            </a:r>
            <a:endParaRPr lang="en-US" sz="2800" b="1" dirty="0">
              <a:solidFill>
                <a:srgbClr val="000000"/>
              </a:solidFill>
            </a:endParaRPr>
          </a:p>
        </p:txBody>
      </p:sp>
    </p:spTree>
    <p:extLst>
      <p:ext uri="{BB962C8B-B14F-4D97-AF65-F5344CB8AC3E}">
        <p14:creationId xmlns:p14="http://schemas.microsoft.com/office/powerpoint/2010/main" val="32547644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smtClean="0"/>
              <a:t> unknown</a:t>
            </a:r>
          </a:p>
          <a:p>
            <a:endParaRPr lang="en-US" dirty="0"/>
          </a:p>
          <a:p>
            <a:r>
              <a:rPr lang="en-US" b="1" dirty="0" smtClean="0"/>
              <a:t>Cellular Component</a:t>
            </a:r>
          </a:p>
          <a:p>
            <a:r>
              <a:rPr lang="en-US" dirty="0" smtClean="0"/>
              <a:t>unknown</a:t>
            </a:r>
          </a:p>
          <a:p>
            <a:endParaRPr lang="en-US" dirty="0" smtClean="0"/>
          </a:p>
          <a:p>
            <a:r>
              <a:rPr lang="en-US" b="1" dirty="0" smtClean="0"/>
              <a:t>Molecular Function</a:t>
            </a:r>
          </a:p>
          <a:p>
            <a:r>
              <a:rPr lang="en-US" dirty="0" smtClean="0"/>
              <a:t>unknown</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plant sperm cell, root, seed, sepal, shoot apex, shoot system, stamen, stem, vascular leaf</a:t>
            </a:r>
            <a:endParaRPr lang="en-US" dirty="0" smtClean="0"/>
          </a:p>
        </p:txBody>
      </p:sp>
      <p:sp>
        <p:nvSpPr>
          <p:cNvPr id="3" name="TextBox 2"/>
          <p:cNvSpPr txBox="1"/>
          <p:nvPr/>
        </p:nvSpPr>
        <p:spPr>
          <a:xfrm>
            <a:off x="694013" y="5837664"/>
            <a:ext cx="6954903" cy="369332"/>
          </a:xfrm>
          <a:prstGeom prst="rect">
            <a:avLst/>
          </a:prstGeom>
          <a:noFill/>
        </p:spPr>
        <p:txBody>
          <a:bodyPr wrap="square" rtlCol="0">
            <a:spAutoFit/>
          </a:bodyPr>
          <a:lstStyle/>
          <a:p>
            <a:r>
              <a:rPr lang="en-US" dirty="0" smtClean="0"/>
              <a:t>annotation does not match with name provided by IGB</a:t>
            </a:r>
            <a:endParaRPr lang="en-US" dirty="0"/>
          </a:p>
        </p:txBody>
      </p:sp>
      <p:sp>
        <p:nvSpPr>
          <p:cNvPr id="5" name="TextBox 4"/>
          <p:cNvSpPr txBox="1"/>
          <p:nvPr/>
        </p:nvSpPr>
        <p:spPr>
          <a:xfrm>
            <a:off x="0" y="132969"/>
            <a:ext cx="9143999" cy="523220"/>
          </a:xfrm>
          <a:prstGeom prst="rect">
            <a:avLst/>
          </a:prstGeom>
          <a:noFill/>
        </p:spPr>
        <p:txBody>
          <a:bodyPr wrap="square" rtlCol="0">
            <a:spAutoFit/>
          </a:bodyPr>
          <a:lstStyle/>
          <a:p>
            <a:pPr algn="ctr"/>
            <a:r>
              <a:rPr lang="en-US" sz="2800" b="1" dirty="0" smtClean="0">
                <a:solidFill>
                  <a:srgbClr val="000000"/>
                </a:solidFill>
              </a:rPr>
              <a:t>Mg</a:t>
            </a:r>
            <a:r>
              <a:rPr lang="en-US" sz="2800" b="1" baseline="30000" dirty="0" smtClean="0">
                <a:solidFill>
                  <a:srgbClr val="000000"/>
                </a:solidFill>
              </a:rPr>
              <a:t>2+</a:t>
            </a:r>
            <a:r>
              <a:rPr lang="en-US" sz="2800" b="1" dirty="0" smtClean="0">
                <a:solidFill>
                  <a:srgbClr val="000000"/>
                </a:solidFill>
              </a:rPr>
              <a:t> transporting: </a:t>
            </a:r>
            <a:r>
              <a:rPr lang="en-US" sz="2800" b="1" dirty="0" err="1" smtClean="0">
                <a:solidFill>
                  <a:srgbClr val="000000"/>
                </a:solidFill>
              </a:rPr>
              <a:t>Chrom</a:t>
            </a:r>
            <a:r>
              <a:rPr lang="en-US" sz="2800" b="1" dirty="0" smtClean="0">
                <a:solidFill>
                  <a:srgbClr val="000000"/>
                </a:solidFill>
              </a:rPr>
              <a:t> 6   (AT1G71900)</a:t>
            </a:r>
            <a:endParaRPr lang="en-US" sz="2800" b="1" dirty="0">
              <a:solidFill>
                <a:srgbClr val="000000"/>
              </a:solidFill>
            </a:endParaRPr>
          </a:p>
        </p:txBody>
      </p:sp>
    </p:spTree>
    <p:extLst>
      <p:ext uri="{BB962C8B-B14F-4D97-AF65-F5344CB8AC3E}">
        <p14:creationId xmlns:p14="http://schemas.microsoft.com/office/powerpoint/2010/main" val="10545749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670" y="616023"/>
            <a:ext cx="350690" cy="5496826"/>
          </a:xfrm>
          <a:prstGeom prst="rect">
            <a:avLst/>
          </a:prstGeom>
          <a:solidFill>
            <a:srgbClr val="3366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579073" y="2919004"/>
            <a:ext cx="1652841" cy="369332"/>
          </a:xfrm>
          <a:prstGeom prst="rect">
            <a:avLst/>
          </a:prstGeom>
          <a:solidFill>
            <a:srgbClr val="FFFF00"/>
          </a:solidFill>
        </p:spPr>
        <p:txBody>
          <a:bodyPr wrap="none" rtlCol="0">
            <a:spAutoFit/>
          </a:bodyPr>
          <a:lstStyle/>
          <a:p>
            <a:r>
              <a:rPr lang="en-US" dirty="0" smtClean="0">
                <a:cs typeface="Geneva"/>
              </a:rPr>
              <a:t>QTL </a:t>
            </a:r>
            <a:r>
              <a:rPr lang="en-US" dirty="0" smtClean="0">
                <a:solidFill>
                  <a:srgbClr val="000000"/>
                </a:solidFill>
                <a:ea typeface="Geneva"/>
                <a:cs typeface="Geneva"/>
              </a:rPr>
              <a:t>24,127,988</a:t>
            </a:r>
            <a:endParaRPr lang="en-US" dirty="0">
              <a:cs typeface="Geneva"/>
            </a:endParaRPr>
          </a:p>
        </p:txBody>
      </p:sp>
      <p:grpSp>
        <p:nvGrpSpPr>
          <p:cNvPr id="7" name="Group 6"/>
          <p:cNvGrpSpPr/>
          <p:nvPr/>
        </p:nvGrpSpPr>
        <p:grpSpPr>
          <a:xfrm>
            <a:off x="4078520" y="1962577"/>
            <a:ext cx="3138605" cy="398047"/>
            <a:chOff x="3933380" y="3539624"/>
            <a:chExt cx="3138605" cy="398047"/>
          </a:xfrm>
        </p:grpSpPr>
        <p:sp>
          <p:nvSpPr>
            <p:cNvPr id="11" name="TextBox 10"/>
            <p:cNvSpPr txBox="1"/>
            <p:nvPr/>
          </p:nvSpPr>
          <p:spPr>
            <a:xfrm>
              <a:off x="5189100" y="3539624"/>
              <a:ext cx="1882885" cy="369332"/>
            </a:xfrm>
            <a:prstGeom prst="rect">
              <a:avLst/>
            </a:prstGeom>
            <a:noFill/>
          </p:spPr>
          <p:txBody>
            <a:bodyPr wrap="none" rtlCol="0">
              <a:spAutoFit/>
            </a:bodyPr>
            <a:lstStyle/>
            <a:p>
              <a:r>
                <a:rPr lang="en-US" dirty="0"/>
                <a:t>located in vacuole </a:t>
              </a:r>
            </a:p>
          </p:txBody>
        </p:sp>
        <p:sp>
          <p:nvSpPr>
            <p:cNvPr id="12" name="TextBox 11"/>
            <p:cNvSpPr txBox="1"/>
            <p:nvPr/>
          </p:nvSpPr>
          <p:spPr>
            <a:xfrm>
              <a:off x="3933380" y="3568339"/>
              <a:ext cx="944226" cy="369332"/>
            </a:xfrm>
            <a:prstGeom prst="rect">
              <a:avLst/>
            </a:prstGeom>
            <a:noFill/>
          </p:spPr>
          <p:txBody>
            <a:bodyPr wrap="none" rtlCol="0">
              <a:spAutoFit/>
            </a:bodyPr>
            <a:lstStyle/>
            <a:p>
              <a:r>
                <a:rPr lang="en-US" dirty="0" smtClean="0"/>
                <a:t>495,803 </a:t>
              </a:r>
              <a:endParaRPr lang="en-US" dirty="0"/>
            </a:p>
          </p:txBody>
        </p:sp>
      </p:grpSp>
      <p:grpSp>
        <p:nvGrpSpPr>
          <p:cNvPr id="4" name="Group 3"/>
          <p:cNvGrpSpPr/>
          <p:nvPr/>
        </p:nvGrpSpPr>
        <p:grpSpPr>
          <a:xfrm>
            <a:off x="3887160" y="1138342"/>
            <a:ext cx="2292426" cy="398047"/>
            <a:chOff x="3846085" y="4198435"/>
            <a:chExt cx="2292426" cy="398047"/>
          </a:xfrm>
        </p:grpSpPr>
        <p:sp>
          <p:nvSpPr>
            <p:cNvPr id="9" name="TextBox 8"/>
            <p:cNvSpPr txBox="1"/>
            <p:nvPr/>
          </p:nvSpPr>
          <p:spPr>
            <a:xfrm>
              <a:off x="5189100" y="4198435"/>
              <a:ext cx="949411" cy="369332"/>
            </a:xfrm>
            <a:prstGeom prst="rect">
              <a:avLst/>
            </a:prstGeom>
            <a:noFill/>
          </p:spPr>
          <p:txBody>
            <a:bodyPr wrap="none" rtlCol="0">
              <a:spAutoFit/>
            </a:bodyPr>
            <a:lstStyle/>
            <a:p>
              <a:r>
                <a:rPr lang="en-US" dirty="0"/>
                <a:t>catalase </a:t>
              </a:r>
            </a:p>
          </p:txBody>
        </p:sp>
        <p:sp>
          <p:nvSpPr>
            <p:cNvPr id="13" name="TextBox 12"/>
            <p:cNvSpPr txBox="1"/>
            <p:nvPr/>
          </p:nvSpPr>
          <p:spPr>
            <a:xfrm>
              <a:off x="3846085" y="4227150"/>
              <a:ext cx="1118816" cy="369332"/>
            </a:xfrm>
            <a:prstGeom prst="rect">
              <a:avLst/>
            </a:prstGeom>
            <a:noFill/>
          </p:spPr>
          <p:txBody>
            <a:bodyPr wrap="none" rtlCol="0">
              <a:spAutoFit/>
            </a:bodyPr>
            <a:lstStyle/>
            <a:p>
              <a:r>
                <a:rPr lang="en-US" dirty="0" smtClean="0"/>
                <a:t>1,160,501 </a:t>
              </a:r>
              <a:endParaRPr lang="en-US" dirty="0"/>
            </a:p>
          </p:txBody>
        </p:sp>
      </p:grpSp>
      <p:grpSp>
        <p:nvGrpSpPr>
          <p:cNvPr id="6" name="Group 5"/>
          <p:cNvGrpSpPr/>
          <p:nvPr/>
        </p:nvGrpSpPr>
        <p:grpSpPr>
          <a:xfrm>
            <a:off x="4068585" y="2270477"/>
            <a:ext cx="2940797" cy="379093"/>
            <a:chOff x="3933380" y="3316483"/>
            <a:chExt cx="2940797" cy="379093"/>
          </a:xfrm>
        </p:grpSpPr>
        <p:sp>
          <p:nvSpPr>
            <p:cNvPr id="8" name="TextBox 7"/>
            <p:cNvSpPr txBox="1"/>
            <p:nvPr/>
          </p:nvSpPr>
          <p:spPr>
            <a:xfrm>
              <a:off x="5189100" y="3316483"/>
              <a:ext cx="1685077" cy="369332"/>
            </a:xfrm>
            <a:prstGeom prst="rect">
              <a:avLst/>
            </a:prstGeom>
            <a:noFill/>
          </p:spPr>
          <p:txBody>
            <a:bodyPr wrap="none" rtlCol="0">
              <a:spAutoFit/>
            </a:bodyPr>
            <a:lstStyle/>
            <a:p>
              <a:r>
                <a:rPr lang="en-US" dirty="0" smtClean="0"/>
                <a:t>phosphatase </a:t>
              </a:r>
              <a:r>
                <a:rPr lang="en-US" dirty="0"/>
                <a:t>2C </a:t>
              </a:r>
            </a:p>
          </p:txBody>
        </p:sp>
        <p:sp>
          <p:nvSpPr>
            <p:cNvPr id="14" name="TextBox 13"/>
            <p:cNvSpPr txBox="1"/>
            <p:nvPr/>
          </p:nvSpPr>
          <p:spPr>
            <a:xfrm>
              <a:off x="3933380" y="3326244"/>
              <a:ext cx="944226" cy="369332"/>
            </a:xfrm>
            <a:prstGeom prst="rect">
              <a:avLst/>
            </a:prstGeom>
            <a:noFill/>
          </p:spPr>
          <p:txBody>
            <a:bodyPr wrap="none" rtlCol="0">
              <a:spAutoFit/>
            </a:bodyPr>
            <a:lstStyle/>
            <a:p>
              <a:r>
                <a:rPr lang="en-US" dirty="0" smtClean="0"/>
                <a:t>425,665 </a:t>
              </a:r>
              <a:endParaRPr lang="en-US" dirty="0"/>
            </a:p>
          </p:txBody>
        </p:sp>
      </p:grpSp>
      <p:sp>
        <p:nvSpPr>
          <p:cNvPr id="15" name="TextBox 14"/>
          <p:cNvSpPr txBox="1"/>
          <p:nvPr/>
        </p:nvSpPr>
        <p:spPr>
          <a:xfrm>
            <a:off x="2341094" y="98305"/>
            <a:ext cx="1159392" cy="461665"/>
          </a:xfrm>
          <a:prstGeom prst="rect">
            <a:avLst/>
          </a:prstGeom>
          <a:noFill/>
        </p:spPr>
        <p:txBody>
          <a:bodyPr wrap="none" rtlCol="0">
            <a:spAutoFit/>
          </a:bodyPr>
          <a:lstStyle/>
          <a:p>
            <a:r>
              <a:rPr lang="en-US" sz="2400" dirty="0" smtClean="0">
                <a:latin typeface="Times"/>
                <a:cs typeface="Times"/>
              </a:rPr>
              <a:t>BLAST</a:t>
            </a:r>
            <a:endParaRPr lang="en-US" sz="2400" dirty="0">
              <a:latin typeface="Times"/>
              <a:cs typeface="Times"/>
            </a:endParaRPr>
          </a:p>
        </p:txBody>
      </p:sp>
      <p:sp>
        <p:nvSpPr>
          <p:cNvPr id="16" name="TextBox 15"/>
          <p:cNvSpPr txBox="1"/>
          <p:nvPr/>
        </p:nvSpPr>
        <p:spPr>
          <a:xfrm>
            <a:off x="5326694" y="98305"/>
            <a:ext cx="714709" cy="461665"/>
          </a:xfrm>
          <a:prstGeom prst="rect">
            <a:avLst/>
          </a:prstGeom>
          <a:noFill/>
        </p:spPr>
        <p:txBody>
          <a:bodyPr wrap="none" rtlCol="0">
            <a:spAutoFit/>
          </a:bodyPr>
          <a:lstStyle/>
          <a:p>
            <a:r>
              <a:rPr lang="en-US" sz="2400" dirty="0" smtClean="0">
                <a:latin typeface="Times"/>
                <a:cs typeface="Times"/>
              </a:rPr>
              <a:t>IGB</a:t>
            </a:r>
            <a:endParaRPr lang="en-US" sz="2400" dirty="0">
              <a:latin typeface="Times"/>
              <a:cs typeface="Times"/>
            </a:endParaRPr>
          </a:p>
        </p:txBody>
      </p:sp>
      <p:sp>
        <p:nvSpPr>
          <p:cNvPr id="17" name="TextBox 16"/>
          <p:cNvSpPr txBox="1"/>
          <p:nvPr/>
        </p:nvSpPr>
        <p:spPr>
          <a:xfrm>
            <a:off x="3789657" y="98305"/>
            <a:ext cx="1270450" cy="461665"/>
          </a:xfrm>
          <a:prstGeom prst="rect">
            <a:avLst/>
          </a:prstGeom>
          <a:noFill/>
        </p:spPr>
        <p:txBody>
          <a:bodyPr wrap="none" rtlCol="0">
            <a:spAutoFit/>
          </a:bodyPr>
          <a:lstStyle/>
          <a:p>
            <a:r>
              <a:rPr lang="en-US" sz="2400" dirty="0" err="1">
                <a:latin typeface="Times"/>
                <a:cs typeface="Times"/>
              </a:rPr>
              <a:t>Chrom</a:t>
            </a:r>
            <a:r>
              <a:rPr lang="en-US" sz="2400" dirty="0">
                <a:latin typeface="Times"/>
                <a:cs typeface="Times"/>
              </a:rPr>
              <a:t> 8</a:t>
            </a:r>
            <a:r>
              <a:rPr lang="en-US" sz="2400" dirty="0" smtClean="0">
                <a:latin typeface="Times"/>
                <a:cs typeface="Times"/>
              </a:rPr>
              <a:t> </a:t>
            </a:r>
            <a:endParaRPr lang="en-US" sz="2400" dirty="0">
              <a:latin typeface="Times"/>
              <a:cs typeface="Times"/>
            </a:endParaRPr>
          </a:p>
        </p:txBody>
      </p:sp>
      <p:grpSp>
        <p:nvGrpSpPr>
          <p:cNvPr id="5" name="Group 4"/>
          <p:cNvGrpSpPr/>
          <p:nvPr/>
        </p:nvGrpSpPr>
        <p:grpSpPr>
          <a:xfrm>
            <a:off x="2545283" y="1598770"/>
            <a:ext cx="2460693" cy="369332"/>
            <a:chOff x="2416913" y="3908956"/>
            <a:chExt cx="2460693" cy="369332"/>
          </a:xfrm>
        </p:grpSpPr>
        <p:sp>
          <p:nvSpPr>
            <p:cNvPr id="18" name="TextBox 17"/>
            <p:cNvSpPr txBox="1"/>
            <p:nvPr/>
          </p:nvSpPr>
          <p:spPr>
            <a:xfrm>
              <a:off x="3933380" y="3908956"/>
              <a:ext cx="944226" cy="369332"/>
            </a:xfrm>
            <a:prstGeom prst="rect">
              <a:avLst/>
            </a:prstGeom>
            <a:noFill/>
          </p:spPr>
          <p:txBody>
            <a:bodyPr wrap="none" rtlCol="0">
              <a:spAutoFit/>
            </a:bodyPr>
            <a:lstStyle/>
            <a:p>
              <a:r>
                <a:rPr lang="en-US" dirty="0" smtClean="0"/>
                <a:t>790,383 </a:t>
              </a:r>
              <a:endParaRPr lang="en-US" dirty="0"/>
            </a:p>
          </p:txBody>
        </p:sp>
        <p:sp>
          <p:nvSpPr>
            <p:cNvPr id="19" name="TextBox 18"/>
            <p:cNvSpPr txBox="1"/>
            <p:nvPr/>
          </p:nvSpPr>
          <p:spPr>
            <a:xfrm>
              <a:off x="2416913" y="3908956"/>
              <a:ext cx="851578" cy="369332"/>
            </a:xfrm>
            <a:prstGeom prst="rect">
              <a:avLst/>
            </a:prstGeom>
            <a:noFill/>
          </p:spPr>
          <p:txBody>
            <a:bodyPr wrap="none" rtlCol="0">
              <a:spAutoFit/>
            </a:bodyPr>
            <a:lstStyle/>
            <a:p>
              <a:r>
                <a:rPr lang="en-US" dirty="0"/>
                <a:t>MEKK1 </a:t>
              </a:r>
            </a:p>
          </p:txBody>
        </p:sp>
      </p:grpSp>
    </p:spTree>
    <p:extLst>
      <p:ext uri="{BB962C8B-B14F-4D97-AF65-F5344CB8AC3E}">
        <p14:creationId xmlns:p14="http://schemas.microsoft.com/office/powerpoint/2010/main" val="19155774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smtClean="0"/>
              <a:t>response </a:t>
            </a:r>
            <a:r>
              <a:rPr lang="en-US" dirty="0"/>
              <a:t>to osmotic stress, response to salt </a:t>
            </a:r>
            <a:r>
              <a:rPr lang="en-US" dirty="0" smtClean="0"/>
              <a:t>stress</a:t>
            </a:r>
          </a:p>
          <a:p>
            <a:endParaRPr lang="en-US" dirty="0"/>
          </a:p>
          <a:p>
            <a:r>
              <a:rPr lang="en-US" b="1" dirty="0" smtClean="0"/>
              <a:t>Cellular Component</a:t>
            </a:r>
          </a:p>
          <a:p>
            <a:r>
              <a:rPr lang="en-US" dirty="0" smtClean="0"/>
              <a:t>nucleus</a:t>
            </a:r>
          </a:p>
          <a:p>
            <a:endParaRPr lang="en-US" dirty="0" smtClean="0"/>
          </a:p>
          <a:p>
            <a:r>
              <a:rPr lang="en-US" b="1" dirty="0" smtClean="0"/>
              <a:t>Molecular Function</a:t>
            </a:r>
          </a:p>
          <a:p>
            <a:r>
              <a:rPr lang="en-US" dirty="0"/>
              <a:t>DNA binding, kinase binding, protein </a:t>
            </a:r>
            <a:r>
              <a:rPr lang="en-US" dirty="0" smtClean="0"/>
              <a:t>binding</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cultured plant cell,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pollen, pollen tube cell, root, seed, sepal, shoot apex, shoot system, stamen, stem, vascular leaf</a:t>
            </a:r>
          </a:p>
        </p:txBody>
      </p:sp>
      <p:sp>
        <p:nvSpPr>
          <p:cNvPr id="3" name="TextBox 2"/>
          <p:cNvSpPr txBox="1"/>
          <p:nvPr/>
        </p:nvSpPr>
        <p:spPr>
          <a:xfrm>
            <a:off x="788794" y="5619374"/>
            <a:ext cx="7997408" cy="369332"/>
          </a:xfrm>
          <a:prstGeom prst="rect">
            <a:avLst/>
          </a:prstGeom>
          <a:noFill/>
        </p:spPr>
        <p:txBody>
          <a:bodyPr wrap="square" rtlCol="0">
            <a:spAutoFit/>
          </a:bodyPr>
          <a:lstStyle/>
          <a:p>
            <a:r>
              <a:rPr lang="en-US" dirty="0"/>
              <a:t>Mediates cold, salt, cadmium and wounding stress </a:t>
            </a:r>
            <a:r>
              <a:rPr lang="en-US" dirty="0" smtClean="0"/>
              <a:t>signaling</a:t>
            </a:r>
            <a:r>
              <a:rPr lang="en-US" dirty="0"/>
              <a:t>. Phosphorylates MEK1.</a:t>
            </a:r>
          </a:p>
        </p:txBody>
      </p:sp>
      <p:sp>
        <p:nvSpPr>
          <p:cNvPr id="4" name="TextBox 3"/>
          <p:cNvSpPr txBox="1"/>
          <p:nvPr/>
        </p:nvSpPr>
        <p:spPr>
          <a:xfrm>
            <a:off x="0" y="123776"/>
            <a:ext cx="9143999" cy="523220"/>
          </a:xfrm>
          <a:prstGeom prst="rect">
            <a:avLst/>
          </a:prstGeom>
          <a:noFill/>
        </p:spPr>
        <p:txBody>
          <a:bodyPr wrap="square" rtlCol="0">
            <a:spAutoFit/>
          </a:bodyPr>
          <a:lstStyle/>
          <a:p>
            <a:pPr algn="ctr"/>
            <a:r>
              <a:rPr lang="en-US" sz="2800" b="1" dirty="0" smtClean="0"/>
              <a:t>MEKK1 </a:t>
            </a:r>
            <a:r>
              <a:rPr lang="en-US" sz="2800" b="1" dirty="0" err="1" smtClean="0"/>
              <a:t>Chrom</a:t>
            </a:r>
            <a:r>
              <a:rPr lang="en-US" sz="2800" b="1" dirty="0" smtClean="0"/>
              <a:t> 8, 9</a:t>
            </a:r>
            <a:endParaRPr lang="en-US" sz="2800" b="1" dirty="0"/>
          </a:p>
        </p:txBody>
      </p:sp>
    </p:spTree>
    <p:extLst>
      <p:ext uri="{BB962C8B-B14F-4D97-AF65-F5344CB8AC3E}">
        <p14:creationId xmlns:p14="http://schemas.microsoft.com/office/powerpoint/2010/main" val="272362332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142" y="646996"/>
            <a:ext cx="8475424" cy="4801315"/>
          </a:xfrm>
          <a:prstGeom prst="rect">
            <a:avLst/>
          </a:prstGeom>
          <a:noFill/>
        </p:spPr>
        <p:txBody>
          <a:bodyPr wrap="square" rtlCol="0">
            <a:spAutoFit/>
          </a:bodyPr>
          <a:lstStyle/>
          <a:p>
            <a:r>
              <a:rPr lang="en-US" b="1" dirty="0" smtClean="0"/>
              <a:t>Biological Process</a:t>
            </a:r>
          </a:p>
          <a:p>
            <a:r>
              <a:rPr lang="en-US" dirty="0"/>
              <a:t>regulation of meristem growth</a:t>
            </a:r>
            <a:endParaRPr lang="en-US" dirty="0" smtClean="0"/>
          </a:p>
          <a:p>
            <a:endParaRPr lang="en-US" dirty="0"/>
          </a:p>
          <a:p>
            <a:r>
              <a:rPr lang="en-US" b="1" dirty="0" smtClean="0"/>
              <a:t>Cellular Component</a:t>
            </a:r>
          </a:p>
          <a:p>
            <a:r>
              <a:rPr lang="en-US" dirty="0"/>
              <a:t>cytoplasm, </a:t>
            </a:r>
            <a:r>
              <a:rPr lang="en-US" dirty="0" smtClean="0"/>
              <a:t>vacuole</a:t>
            </a:r>
          </a:p>
          <a:p>
            <a:endParaRPr lang="en-US" dirty="0" smtClean="0"/>
          </a:p>
          <a:p>
            <a:r>
              <a:rPr lang="en-US" b="1" dirty="0" smtClean="0"/>
              <a:t>Molecular Function</a:t>
            </a:r>
          </a:p>
          <a:p>
            <a:r>
              <a:rPr lang="en-US" dirty="0" smtClean="0"/>
              <a:t>unknown</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cultured plant cell,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pollen, root, seed, sepal, shoot apex, shoot system, stamen, stem, vascular leaf</a:t>
            </a:r>
          </a:p>
        </p:txBody>
      </p:sp>
      <p:sp>
        <p:nvSpPr>
          <p:cNvPr id="3" name="TextBox 2"/>
          <p:cNvSpPr txBox="1"/>
          <p:nvPr/>
        </p:nvSpPr>
        <p:spPr>
          <a:xfrm>
            <a:off x="694013" y="5864026"/>
            <a:ext cx="6954903" cy="369332"/>
          </a:xfrm>
          <a:prstGeom prst="rect">
            <a:avLst/>
          </a:prstGeom>
          <a:noFill/>
        </p:spPr>
        <p:txBody>
          <a:bodyPr wrap="square" rtlCol="0">
            <a:spAutoFit/>
          </a:bodyPr>
          <a:lstStyle/>
          <a:p>
            <a:r>
              <a:rPr lang="en-US" dirty="0" smtClean="0"/>
              <a:t>no clear function</a:t>
            </a:r>
            <a:endParaRPr lang="en-US" dirty="0"/>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solidFill>
                  <a:srgbClr val="000000"/>
                </a:solidFill>
              </a:rPr>
              <a:t>located in vacuole </a:t>
            </a:r>
            <a:r>
              <a:rPr lang="en-US" sz="2800" b="1" dirty="0" err="1" smtClean="0">
                <a:solidFill>
                  <a:srgbClr val="000000"/>
                </a:solidFill>
              </a:rPr>
              <a:t>Chrom</a:t>
            </a:r>
            <a:r>
              <a:rPr lang="en-US" sz="2800" b="1" dirty="0" smtClean="0">
                <a:solidFill>
                  <a:srgbClr val="000000"/>
                </a:solidFill>
              </a:rPr>
              <a:t> 8  (AT1G22060)</a:t>
            </a:r>
            <a:endParaRPr lang="en-US" sz="2800" b="1" dirty="0">
              <a:solidFill>
                <a:srgbClr val="000000"/>
              </a:solidFill>
            </a:endParaRPr>
          </a:p>
        </p:txBody>
      </p:sp>
    </p:spTree>
    <p:extLst>
      <p:ext uri="{BB962C8B-B14F-4D97-AF65-F5344CB8AC3E}">
        <p14:creationId xmlns:p14="http://schemas.microsoft.com/office/powerpoint/2010/main" val="25136039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smtClean="0"/>
              <a:t>cellular response to a lot of things but salt or </a:t>
            </a:r>
            <a:r>
              <a:rPr lang="en-US" dirty="0"/>
              <a:t>dehydration not listed</a:t>
            </a:r>
            <a:endParaRPr lang="en-US" dirty="0" smtClean="0"/>
          </a:p>
          <a:p>
            <a:endParaRPr lang="en-US" dirty="0"/>
          </a:p>
          <a:p>
            <a:r>
              <a:rPr lang="en-US" b="1" dirty="0" smtClean="0"/>
              <a:t>Cellular Component</a:t>
            </a:r>
          </a:p>
          <a:p>
            <a:r>
              <a:rPr lang="en-US" dirty="0" err="1"/>
              <a:t>apoplast</a:t>
            </a:r>
            <a:r>
              <a:rPr lang="en-US" dirty="0"/>
              <a:t>, cell wall, chloroplast, chloroplast envelope, chloroplast </a:t>
            </a:r>
            <a:r>
              <a:rPr lang="en-US" dirty="0" err="1"/>
              <a:t>stroma</a:t>
            </a:r>
            <a:r>
              <a:rPr lang="en-US" dirty="0"/>
              <a:t>, cytosolic ribosome, membrane, mitochondrion, nucleus, peroxisome, plasma membrane, </a:t>
            </a:r>
            <a:r>
              <a:rPr lang="en-US" dirty="0" err="1"/>
              <a:t>plasmodesma</a:t>
            </a:r>
            <a:r>
              <a:rPr lang="en-US" dirty="0"/>
              <a:t>, </a:t>
            </a:r>
            <a:r>
              <a:rPr lang="en-US" dirty="0" smtClean="0"/>
              <a:t>vacuole</a:t>
            </a:r>
          </a:p>
          <a:p>
            <a:endParaRPr lang="en-US" dirty="0" smtClean="0"/>
          </a:p>
          <a:p>
            <a:r>
              <a:rPr lang="en-US" b="1" dirty="0" smtClean="0"/>
              <a:t>Molecular Function</a:t>
            </a:r>
          </a:p>
          <a:p>
            <a:r>
              <a:rPr lang="en-US" dirty="0"/>
              <a:t>catalase activity, </a:t>
            </a:r>
            <a:r>
              <a:rPr lang="en-US" dirty="0" err="1"/>
              <a:t>heme</a:t>
            </a:r>
            <a:r>
              <a:rPr lang="en-US" dirty="0"/>
              <a:t> </a:t>
            </a:r>
            <a:r>
              <a:rPr lang="en-US" dirty="0" smtClean="0"/>
              <a:t>binding, cobalt ion binding </a:t>
            </a:r>
          </a:p>
          <a:p>
            <a:endParaRPr lang="en-US" dirty="0"/>
          </a:p>
          <a:p>
            <a:r>
              <a:rPr lang="en-US" b="1" dirty="0" smtClean="0"/>
              <a:t>Growth and Development</a:t>
            </a:r>
          </a:p>
          <a:p>
            <a:r>
              <a:rPr lang="en-US" dirty="0"/>
              <a:t>petal differentiation and expansion stage, seedling development stage, sporophyte senescent </a:t>
            </a:r>
            <a:r>
              <a:rPr lang="en-US" dirty="0" smtClean="0"/>
              <a:t>stage</a:t>
            </a:r>
          </a:p>
          <a:p>
            <a:endParaRPr lang="en-US" dirty="0" smtClean="0"/>
          </a:p>
          <a:p>
            <a:r>
              <a:rPr lang="en-US" b="1" dirty="0" smtClean="0"/>
              <a:t>Plant Structure</a:t>
            </a:r>
          </a:p>
          <a:p>
            <a:r>
              <a:rPr lang="en-US" dirty="0"/>
              <a:t>flower, guard </a:t>
            </a:r>
            <a:r>
              <a:rPr lang="en-US" dirty="0" smtClean="0"/>
              <a:t>cell, </a:t>
            </a:r>
            <a:r>
              <a:rPr lang="en-US" dirty="0"/>
              <a:t>inflorescence, inflorescence </a:t>
            </a:r>
            <a:r>
              <a:rPr lang="en-US" dirty="0" smtClean="0"/>
              <a:t>meristem</a:t>
            </a:r>
            <a:endParaRPr lang="en-US" dirty="0"/>
          </a:p>
        </p:txBody>
      </p:sp>
      <p:sp>
        <p:nvSpPr>
          <p:cNvPr id="3" name="TextBox 2"/>
          <p:cNvSpPr txBox="1"/>
          <p:nvPr/>
        </p:nvSpPr>
        <p:spPr>
          <a:xfrm>
            <a:off x="694013" y="5828812"/>
            <a:ext cx="8003309" cy="646331"/>
          </a:xfrm>
          <a:prstGeom prst="rect">
            <a:avLst/>
          </a:prstGeom>
          <a:noFill/>
        </p:spPr>
        <p:txBody>
          <a:bodyPr wrap="square" rtlCol="0">
            <a:spAutoFit/>
          </a:bodyPr>
          <a:lstStyle/>
          <a:p>
            <a:r>
              <a:rPr lang="en-US" dirty="0"/>
              <a:t>Catalase, catalyzes the breakdown of hydrogen peroxide (H2O2) into water and oxygen.</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t>catalase </a:t>
            </a:r>
            <a:r>
              <a:rPr lang="en-US" sz="2800" b="1" dirty="0" err="1" smtClean="0"/>
              <a:t>Chrom</a:t>
            </a:r>
            <a:r>
              <a:rPr lang="en-US" sz="2800" b="1" dirty="0" smtClean="0"/>
              <a:t> 8</a:t>
            </a:r>
            <a:endParaRPr lang="en-US" sz="2800" b="1" dirty="0"/>
          </a:p>
        </p:txBody>
      </p:sp>
    </p:spTree>
    <p:extLst>
      <p:ext uri="{BB962C8B-B14F-4D97-AF65-F5344CB8AC3E}">
        <p14:creationId xmlns:p14="http://schemas.microsoft.com/office/powerpoint/2010/main" val="283693464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7755" y="616023"/>
            <a:ext cx="350690" cy="5496826"/>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73853" y="4369029"/>
            <a:ext cx="1652841" cy="369332"/>
          </a:xfrm>
          <a:prstGeom prst="rect">
            <a:avLst/>
          </a:prstGeom>
          <a:solidFill>
            <a:srgbClr val="FFFF00"/>
          </a:solidFill>
        </p:spPr>
        <p:txBody>
          <a:bodyPr wrap="none" rtlCol="0">
            <a:spAutoFit/>
          </a:bodyPr>
          <a:lstStyle/>
          <a:p>
            <a:r>
              <a:rPr lang="en-US" dirty="0" smtClean="0"/>
              <a:t>QTL 41,992,687   </a:t>
            </a:r>
            <a:endParaRPr lang="en-US" dirty="0"/>
          </a:p>
        </p:txBody>
      </p:sp>
      <p:sp>
        <p:nvSpPr>
          <p:cNvPr id="8" name="TextBox 7"/>
          <p:cNvSpPr txBox="1"/>
          <p:nvPr/>
        </p:nvSpPr>
        <p:spPr>
          <a:xfrm>
            <a:off x="2341094" y="98305"/>
            <a:ext cx="1159392" cy="461665"/>
          </a:xfrm>
          <a:prstGeom prst="rect">
            <a:avLst/>
          </a:prstGeom>
          <a:noFill/>
        </p:spPr>
        <p:txBody>
          <a:bodyPr wrap="none" rtlCol="0">
            <a:spAutoFit/>
          </a:bodyPr>
          <a:lstStyle/>
          <a:p>
            <a:r>
              <a:rPr lang="en-US" sz="2400" dirty="0" smtClean="0">
                <a:latin typeface="Times"/>
                <a:cs typeface="Times"/>
              </a:rPr>
              <a:t>BLAST</a:t>
            </a:r>
            <a:endParaRPr lang="en-US" sz="2400" dirty="0">
              <a:latin typeface="Times"/>
              <a:cs typeface="Times"/>
            </a:endParaRPr>
          </a:p>
        </p:txBody>
      </p:sp>
      <p:sp>
        <p:nvSpPr>
          <p:cNvPr id="9" name="TextBox 8"/>
          <p:cNvSpPr txBox="1"/>
          <p:nvPr/>
        </p:nvSpPr>
        <p:spPr>
          <a:xfrm>
            <a:off x="5326694" y="98305"/>
            <a:ext cx="714709" cy="461665"/>
          </a:xfrm>
          <a:prstGeom prst="rect">
            <a:avLst/>
          </a:prstGeom>
          <a:noFill/>
        </p:spPr>
        <p:txBody>
          <a:bodyPr wrap="none" rtlCol="0">
            <a:spAutoFit/>
          </a:bodyPr>
          <a:lstStyle/>
          <a:p>
            <a:r>
              <a:rPr lang="en-US" sz="2400" dirty="0" smtClean="0">
                <a:latin typeface="Times"/>
                <a:cs typeface="Times"/>
              </a:rPr>
              <a:t>IGB</a:t>
            </a:r>
            <a:endParaRPr lang="en-US" sz="2400" dirty="0">
              <a:latin typeface="Times"/>
              <a:cs typeface="Times"/>
            </a:endParaRPr>
          </a:p>
        </p:txBody>
      </p:sp>
      <p:sp>
        <p:nvSpPr>
          <p:cNvPr id="10" name="TextBox 9"/>
          <p:cNvSpPr txBox="1"/>
          <p:nvPr/>
        </p:nvSpPr>
        <p:spPr>
          <a:xfrm>
            <a:off x="3789657" y="98305"/>
            <a:ext cx="1270450" cy="461665"/>
          </a:xfrm>
          <a:prstGeom prst="rect">
            <a:avLst/>
          </a:prstGeom>
          <a:noFill/>
        </p:spPr>
        <p:txBody>
          <a:bodyPr wrap="none" rtlCol="0">
            <a:spAutoFit/>
          </a:bodyPr>
          <a:lstStyle/>
          <a:p>
            <a:r>
              <a:rPr lang="en-US" sz="2400" dirty="0" err="1">
                <a:latin typeface="Times"/>
                <a:cs typeface="Times"/>
              </a:rPr>
              <a:t>Chrom</a:t>
            </a:r>
            <a:r>
              <a:rPr lang="en-US" sz="2400" dirty="0">
                <a:latin typeface="Times"/>
                <a:cs typeface="Times"/>
              </a:rPr>
              <a:t> 9</a:t>
            </a:r>
            <a:r>
              <a:rPr lang="en-US" sz="2400" dirty="0" smtClean="0">
                <a:latin typeface="Times"/>
                <a:cs typeface="Times"/>
              </a:rPr>
              <a:t> </a:t>
            </a:r>
            <a:endParaRPr lang="en-US" sz="2400" dirty="0">
              <a:latin typeface="Times"/>
              <a:cs typeface="Times"/>
            </a:endParaRPr>
          </a:p>
        </p:txBody>
      </p:sp>
      <p:grpSp>
        <p:nvGrpSpPr>
          <p:cNvPr id="4" name="Group 3"/>
          <p:cNvGrpSpPr/>
          <p:nvPr/>
        </p:nvGrpSpPr>
        <p:grpSpPr>
          <a:xfrm>
            <a:off x="2724095" y="4738361"/>
            <a:ext cx="4474275" cy="369332"/>
            <a:chOff x="2616268" y="3999697"/>
            <a:chExt cx="4474275" cy="369332"/>
          </a:xfrm>
        </p:grpSpPr>
        <p:sp>
          <p:nvSpPr>
            <p:cNvPr id="11" name="TextBox 10"/>
            <p:cNvSpPr txBox="1"/>
            <p:nvPr/>
          </p:nvSpPr>
          <p:spPr>
            <a:xfrm>
              <a:off x="3952369" y="3999697"/>
              <a:ext cx="897902" cy="369332"/>
            </a:xfrm>
            <a:prstGeom prst="rect">
              <a:avLst/>
            </a:prstGeom>
            <a:solidFill>
              <a:schemeClr val="bg1"/>
            </a:solidFill>
          </p:spPr>
          <p:txBody>
            <a:bodyPr wrap="none" rtlCol="0">
              <a:spAutoFit/>
            </a:bodyPr>
            <a:lstStyle/>
            <a:p>
              <a:r>
                <a:rPr lang="en-US" dirty="0">
                  <a:solidFill>
                    <a:srgbClr val="FF0000"/>
                  </a:solidFill>
                </a:rPr>
                <a:t>-</a:t>
              </a:r>
              <a:r>
                <a:rPr lang="en-US" dirty="0" smtClean="0">
                  <a:solidFill>
                    <a:srgbClr val="FF0000"/>
                  </a:solidFill>
                </a:rPr>
                <a:t>81,304 </a:t>
              </a:r>
              <a:endParaRPr lang="en-US" dirty="0">
                <a:solidFill>
                  <a:srgbClr val="FF0000"/>
                </a:solidFill>
              </a:endParaRPr>
            </a:p>
          </p:txBody>
        </p:sp>
        <p:sp>
          <p:nvSpPr>
            <p:cNvPr id="12" name="TextBox 11"/>
            <p:cNvSpPr txBox="1"/>
            <p:nvPr/>
          </p:nvSpPr>
          <p:spPr>
            <a:xfrm>
              <a:off x="5405466" y="3999697"/>
              <a:ext cx="1685077" cy="369332"/>
            </a:xfrm>
            <a:prstGeom prst="rect">
              <a:avLst/>
            </a:prstGeom>
            <a:noFill/>
          </p:spPr>
          <p:txBody>
            <a:bodyPr wrap="none" rtlCol="0">
              <a:spAutoFit/>
            </a:bodyPr>
            <a:lstStyle/>
            <a:p>
              <a:r>
                <a:rPr lang="en-US" dirty="0" smtClean="0">
                  <a:solidFill>
                    <a:srgbClr val="FF0000"/>
                  </a:solidFill>
                </a:rPr>
                <a:t>phosphatase </a:t>
              </a:r>
              <a:r>
                <a:rPr lang="en-US" dirty="0">
                  <a:solidFill>
                    <a:srgbClr val="FF0000"/>
                  </a:solidFill>
                </a:rPr>
                <a:t>2C </a:t>
              </a:r>
            </a:p>
          </p:txBody>
        </p:sp>
        <p:sp>
          <p:nvSpPr>
            <p:cNvPr id="13" name="TextBox 12"/>
            <p:cNvSpPr txBox="1"/>
            <p:nvPr/>
          </p:nvSpPr>
          <p:spPr>
            <a:xfrm>
              <a:off x="2616268" y="3999697"/>
              <a:ext cx="825091" cy="369332"/>
            </a:xfrm>
            <a:prstGeom prst="rect">
              <a:avLst/>
            </a:prstGeom>
            <a:noFill/>
          </p:spPr>
          <p:txBody>
            <a:bodyPr wrap="none" rtlCol="0">
              <a:spAutoFit/>
            </a:bodyPr>
            <a:lstStyle/>
            <a:p>
              <a:r>
                <a:rPr lang="en-US" dirty="0" smtClean="0">
                  <a:solidFill>
                    <a:srgbClr val="FF0000"/>
                  </a:solidFill>
                </a:rPr>
                <a:t>ABI1/2</a:t>
              </a:r>
              <a:endParaRPr lang="en-US" dirty="0">
                <a:solidFill>
                  <a:srgbClr val="FF0000"/>
                </a:solidFill>
              </a:endParaRPr>
            </a:p>
          </p:txBody>
        </p:sp>
      </p:grpSp>
      <p:grpSp>
        <p:nvGrpSpPr>
          <p:cNvPr id="5" name="Group 4"/>
          <p:cNvGrpSpPr/>
          <p:nvPr/>
        </p:nvGrpSpPr>
        <p:grpSpPr>
          <a:xfrm>
            <a:off x="3988390" y="5093892"/>
            <a:ext cx="3198361" cy="369332"/>
            <a:chOff x="3952369" y="3630365"/>
            <a:chExt cx="3198361" cy="369332"/>
          </a:xfrm>
        </p:grpSpPr>
        <p:sp>
          <p:nvSpPr>
            <p:cNvPr id="14" name="TextBox 13"/>
            <p:cNvSpPr txBox="1"/>
            <p:nvPr/>
          </p:nvSpPr>
          <p:spPr>
            <a:xfrm>
              <a:off x="3952369" y="3630365"/>
              <a:ext cx="1014896" cy="369332"/>
            </a:xfrm>
            <a:prstGeom prst="rect">
              <a:avLst/>
            </a:prstGeom>
            <a:noFill/>
          </p:spPr>
          <p:txBody>
            <a:bodyPr wrap="none" rtlCol="0">
              <a:spAutoFit/>
            </a:bodyPr>
            <a:lstStyle/>
            <a:p>
              <a:r>
                <a:rPr lang="en-US" dirty="0"/>
                <a:t>-</a:t>
              </a:r>
              <a:r>
                <a:rPr lang="en-US" dirty="0" smtClean="0"/>
                <a:t>103,033 </a:t>
              </a:r>
              <a:endParaRPr lang="en-US" dirty="0"/>
            </a:p>
          </p:txBody>
        </p:sp>
        <p:sp>
          <p:nvSpPr>
            <p:cNvPr id="15" name="TextBox 14"/>
            <p:cNvSpPr txBox="1"/>
            <p:nvPr/>
          </p:nvSpPr>
          <p:spPr>
            <a:xfrm>
              <a:off x="5405466" y="3630365"/>
              <a:ext cx="1745264" cy="369332"/>
            </a:xfrm>
            <a:prstGeom prst="rect">
              <a:avLst/>
            </a:prstGeom>
            <a:noFill/>
          </p:spPr>
          <p:txBody>
            <a:bodyPr wrap="none" rtlCol="0">
              <a:spAutoFit/>
            </a:bodyPr>
            <a:lstStyle/>
            <a:p>
              <a:r>
                <a:rPr lang="en-US" dirty="0" smtClean="0"/>
                <a:t>S/T phosphatase</a:t>
              </a:r>
              <a:endParaRPr lang="en-US" dirty="0"/>
            </a:p>
          </p:txBody>
        </p:sp>
      </p:grpSp>
      <p:grpSp>
        <p:nvGrpSpPr>
          <p:cNvPr id="6" name="Group 5"/>
          <p:cNvGrpSpPr/>
          <p:nvPr/>
        </p:nvGrpSpPr>
        <p:grpSpPr>
          <a:xfrm>
            <a:off x="3979460" y="5547889"/>
            <a:ext cx="3458774" cy="378809"/>
            <a:chOff x="3952369" y="3261033"/>
            <a:chExt cx="3458774" cy="378809"/>
          </a:xfrm>
        </p:grpSpPr>
        <p:sp>
          <p:nvSpPr>
            <p:cNvPr id="16" name="TextBox 15"/>
            <p:cNvSpPr txBox="1"/>
            <p:nvPr/>
          </p:nvSpPr>
          <p:spPr>
            <a:xfrm>
              <a:off x="3952369" y="3261033"/>
              <a:ext cx="1014896" cy="369332"/>
            </a:xfrm>
            <a:prstGeom prst="rect">
              <a:avLst/>
            </a:prstGeom>
            <a:noFill/>
          </p:spPr>
          <p:txBody>
            <a:bodyPr wrap="none" rtlCol="0">
              <a:spAutoFit/>
            </a:bodyPr>
            <a:lstStyle/>
            <a:p>
              <a:r>
                <a:rPr lang="en-US" dirty="0"/>
                <a:t>-</a:t>
              </a:r>
              <a:r>
                <a:rPr lang="en-US" dirty="0" smtClean="0"/>
                <a:t>628,436 </a:t>
              </a:r>
              <a:endParaRPr lang="en-US" dirty="0"/>
            </a:p>
          </p:txBody>
        </p:sp>
        <p:sp>
          <p:nvSpPr>
            <p:cNvPr id="17" name="TextBox 16"/>
            <p:cNvSpPr txBox="1"/>
            <p:nvPr/>
          </p:nvSpPr>
          <p:spPr>
            <a:xfrm>
              <a:off x="5405466" y="3270510"/>
              <a:ext cx="2005677" cy="369332"/>
            </a:xfrm>
            <a:prstGeom prst="rect">
              <a:avLst/>
            </a:prstGeom>
            <a:noFill/>
          </p:spPr>
          <p:txBody>
            <a:bodyPr wrap="none" rtlCol="0">
              <a:spAutoFit/>
            </a:bodyPr>
            <a:lstStyle/>
            <a:p>
              <a:r>
                <a:rPr lang="en-US" dirty="0"/>
                <a:t>K+ efflux </a:t>
              </a:r>
              <a:r>
                <a:rPr lang="en-US" dirty="0" err="1" smtClean="0"/>
                <a:t>antiporter</a:t>
              </a:r>
              <a:r>
                <a:rPr lang="en-US" dirty="0" smtClean="0"/>
                <a:t> </a:t>
              </a:r>
              <a:endParaRPr lang="en-US" dirty="0"/>
            </a:p>
          </p:txBody>
        </p:sp>
      </p:grpSp>
      <p:grpSp>
        <p:nvGrpSpPr>
          <p:cNvPr id="28" name="Group 27"/>
          <p:cNvGrpSpPr/>
          <p:nvPr/>
        </p:nvGrpSpPr>
        <p:grpSpPr>
          <a:xfrm>
            <a:off x="3952369" y="3396464"/>
            <a:ext cx="3232851" cy="369332"/>
            <a:chOff x="3960284" y="4937662"/>
            <a:chExt cx="3232851" cy="369332"/>
          </a:xfrm>
        </p:grpSpPr>
        <p:sp>
          <p:nvSpPr>
            <p:cNvPr id="18" name="TextBox 17"/>
            <p:cNvSpPr txBox="1"/>
            <p:nvPr/>
          </p:nvSpPr>
          <p:spPr>
            <a:xfrm>
              <a:off x="3960284" y="4937662"/>
              <a:ext cx="944226" cy="369332"/>
            </a:xfrm>
            <a:prstGeom prst="rect">
              <a:avLst/>
            </a:prstGeom>
            <a:noFill/>
          </p:spPr>
          <p:txBody>
            <a:bodyPr wrap="none" rtlCol="0">
              <a:spAutoFit/>
            </a:bodyPr>
            <a:lstStyle/>
            <a:p>
              <a:r>
                <a:rPr lang="en-US" dirty="0" smtClean="0"/>
                <a:t>590,474 </a:t>
              </a:r>
              <a:endParaRPr lang="en-US" dirty="0"/>
            </a:p>
          </p:txBody>
        </p:sp>
        <p:sp>
          <p:nvSpPr>
            <p:cNvPr id="19" name="TextBox 18"/>
            <p:cNvSpPr txBox="1"/>
            <p:nvPr/>
          </p:nvSpPr>
          <p:spPr>
            <a:xfrm>
              <a:off x="5405466" y="4937662"/>
              <a:ext cx="1787669" cy="369332"/>
            </a:xfrm>
            <a:prstGeom prst="rect">
              <a:avLst/>
            </a:prstGeom>
            <a:noFill/>
          </p:spPr>
          <p:txBody>
            <a:bodyPr wrap="none" rtlCol="0">
              <a:spAutoFit/>
            </a:bodyPr>
            <a:lstStyle/>
            <a:p>
              <a:r>
                <a:rPr lang="en-US" dirty="0" err="1"/>
                <a:t>cation</a:t>
              </a:r>
              <a:r>
                <a:rPr lang="en-US" dirty="0"/>
                <a:t> exchanger </a:t>
              </a:r>
            </a:p>
          </p:txBody>
        </p:sp>
      </p:grpSp>
      <p:grpSp>
        <p:nvGrpSpPr>
          <p:cNvPr id="7" name="Group 6"/>
          <p:cNvGrpSpPr/>
          <p:nvPr/>
        </p:nvGrpSpPr>
        <p:grpSpPr>
          <a:xfrm>
            <a:off x="2703806" y="3765796"/>
            <a:ext cx="2192525" cy="383410"/>
            <a:chOff x="2715341" y="4648749"/>
            <a:chExt cx="2192525" cy="383410"/>
          </a:xfrm>
        </p:grpSpPr>
        <p:sp>
          <p:nvSpPr>
            <p:cNvPr id="20" name="TextBox 19"/>
            <p:cNvSpPr txBox="1"/>
            <p:nvPr/>
          </p:nvSpPr>
          <p:spPr>
            <a:xfrm>
              <a:off x="3963640" y="4648749"/>
              <a:ext cx="944226" cy="369332"/>
            </a:xfrm>
            <a:prstGeom prst="rect">
              <a:avLst/>
            </a:prstGeom>
            <a:noFill/>
          </p:spPr>
          <p:txBody>
            <a:bodyPr wrap="none" rtlCol="0">
              <a:spAutoFit/>
            </a:bodyPr>
            <a:lstStyle/>
            <a:p>
              <a:r>
                <a:rPr lang="en-US" dirty="0" smtClean="0"/>
                <a:t>410,571 </a:t>
              </a:r>
              <a:endParaRPr lang="en-US" dirty="0"/>
            </a:p>
          </p:txBody>
        </p:sp>
        <p:sp>
          <p:nvSpPr>
            <p:cNvPr id="21" name="TextBox 20"/>
            <p:cNvSpPr txBox="1"/>
            <p:nvPr/>
          </p:nvSpPr>
          <p:spPr>
            <a:xfrm>
              <a:off x="2715341" y="4662827"/>
              <a:ext cx="851578" cy="369332"/>
            </a:xfrm>
            <a:prstGeom prst="rect">
              <a:avLst/>
            </a:prstGeom>
            <a:noFill/>
          </p:spPr>
          <p:txBody>
            <a:bodyPr wrap="none" rtlCol="0">
              <a:spAutoFit/>
            </a:bodyPr>
            <a:lstStyle/>
            <a:p>
              <a:r>
                <a:rPr lang="en-US" dirty="0" smtClean="0"/>
                <a:t>MEKK1</a:t>
              </a:r>
              <a:endParaRPr lang="en-US" dirty="0"/>
            </a:p>
          </p:txBody>
        </p:sp>
      </p:grpSp>
      <p:grpSp>
        <p:nvGrpSpPr>
          <p:cNvPr id="29" name="Group 28"/>
          <p:cNvGrpSpPr/>
          <p:nvPr/>
        </p:nvGrpSpPr>
        <p:grpSpPr>
          <a:xfrm>
            <a:off x="2924226" y="2945968"/>
            <a:ext cx="1996295" cy="369332"/>
            <a:chOff x="2900300" y="5306994"/>
            <a:chExt cx="1996295" cy="369332"/>
          </a:xfrm>
        </p:grpSpPr>
        <p:sp>
          <p:nvSpPr>
            <p:cNvPr id="22" name="TextBox 21"/>
            <p:cNvSpPr txBox="1"/>
            <p:nvPr/>
          </p:nvSpPr>
          <p:spPr>
            <a:xfrm>
              <a:off x="3952369" y="5306994"/>
              <a:ext cx="944226" cy="369332"/>
            </a:xfrm>
            <a:prstGeom prst="rect">
              <a:avLst/>
            </a:prstGeom>
            <a:noFill/>
          </p:spPr>
          <p:txBody>
            <a:bodyPr wrap="none" rtlCol="0">
              <a:spAutoFit/>
            </a:bodyPr>
            <a:lstStyle/>
            <a:p>
              <a:r>
                <a:rPr lang="en-US" dirty="0" smtClean="0"/>
                <a:t>633,547 </a:t>
              </a:r>
              <a:endParaRPr lang="en-US" dirty="0"/>
            </a:p>
          </p:txBody>
        </p:sp>
        <p:sp>
          <p:nvSpPr>
            <p:cNvPr id="23" name="TextBox 22"/>
            <p:cNvSpPr txBox="1"/>
            <p:nvPr/>
          </p:nvSpPr>
          <p:spPr>
            <a:xfrm>
              <a:off x="2900300" y="5306994"/>
              <a:ext cx="666619" cy="369332"/>
            </a:xfrm>
            <a:prstGeom prst="rect">
              <a:avLst/>
            </a:prstGeom>
            <a:noFill/>
          </p:spPr>
          <p:txBody>
            <a:bodyPr wrap="none" rtlCol="0">
              <a:spAutoFit/>
            </a:bodyPr>
            <a:lstStyle/>
            <a:p>
              <a:r>
                <a:rPr lang="en-US" dirty="0" smtClean="0"/>
                <a:t>SOS2</a:t>
              </a:r>
              <a:endParaRPr lang="en-US" dirty="0"/>
            </a:p>
          </p:txBody>
        </p:sp>
      </p:grpSp>
      <p:grpSp>
        <p:nvGrpSpPr>
          <p:cNvPr id="31" name="Group 30"/>
          <p:cNvGrpSpPr/>
          <p:nvPr/>
        </p:nvGrpSpPr>
        <p:grpSpPr>
          <a:xfrm>
            <a:off x="2857383" y="2124694"/>
            <a:ext cx="2066965" cy="369332"/>
            <a:chOff x="2900300" y="5819047"/>
            <a:chExt cx="2066965" cy="369332"/>
          </a:xfrm>
        </p:grpSpPr>
        <p:sp>
          <p:nvSpPr>
            <p:cNvPr id="24" name="TextBox 23"/>
            <p:cNvSpPr txBox="1"/>
            <p:nvPr/>
          </p:nvSpPr>
          <p:spPr>
            <a:xfrm>
              <a:off x="3848449" y="5819047"/>
              <a:ext cx="1118816" cy="369332"/>
            </a:xfrm>
            <a:prstGeom prst="rect">
              <a:avLst/>
            </a:prstGeom>
            <a:noFill/>
          </p:spPr>
          <p:txBody>
            <a:bodyPr wrap="none" rtlCol="0">
              <a:spAutoFit/>
            </a:bodyPr>
            <a:lstStyle/>
            <a:p>
              <a:r>
                <a:rPr lang="en-US" dirty="0" smtClean="0"/>
                <a:t>1,169,561 </a:t>
              </a:r>
              <a:endParaRPr lang="en-US" dirty="0"/>
            </a:p>
          </p:txBody>
        </p:sp>
        <p:sp>
          <p:nvSpPr>
            <p:cNvPr id="25" name="TextBox 24"/>
            <p:cNvSpPr txBox="1"/>
            <p:nvPr/>
          </p:nvSpPr>
          <p:spPr>
            <a:xfrm>
              <a:off x="2900300" y="5819047"/>
              <a:ext cx="666619" cy="369332"/>
            </a:xfrm>
            <a:prstGeom prst="rect">
              <a:avLst/>
            </a:prstGeom>
            <a:noFill/>
          </p:spPr>
          <p:txBody>
            <a:bodyPr wrap="none" rtlCol="0">
              <a:spAutoFit/>
            </a:bodyPr>
            <a:lstStyle/>
            <a:p>
              <a:r>
                <a:rPr lang="en-US" dirty="0" smtClean="0"/>
                <a:t>SOS2</a:t>
              </a:r>
              <a:endParaRPr lang="en-US" dirty="0"/>
            </a:p>
          </p:txBody>
        </p:sp>
      </p:grpSp>
      <p:grpSp>
        <p:nvGrpSpPr>
          <p:cNvPr id="30" name="Group 29"/>
          <p:cNvGrpSpPr/>
          <p:nvPr/>
        </p:nvGrpSpPr>
        <p:grpSpPr>
          <a:xfrm>
            <a:off x="2534757" y="2378935"/>
            <a:ext cx="2372187" cy="369332"/>
            <a:chOff x="2595078" y="5577248"/>
            <a:chExt cx="2372187" cy="369332"/>
          </a:xfrm>
        </p:grpSpPr>
        <p:sp>
          <p:nvSpPr>
            <p:cNvPr id="26" name="TextBox 25"/>
            <p:cNvSpPr txBox="1"/>
            <p:nvPr/>
          </p:nvSpPr>
          <p:spPr>
            <a:xfrm>
              <a:off x="3848449" y="5577248"/>
              <a:ext cx="1118816" cy="369332"/>
            </a:xfrm>
            <a:prstGeom prst="rect">
              <a:avLst/>
            </a:prstGeom>
            <a:noFill/>
          </p:spPr>
          <p:txBody>
            <a:bodyPr wrap="none" rtlCol="0">
              <a:spAutoFit/>
            </a:bodyPr>
            <a:lstStyle/>
            <a:p>
              <a:r>
                <a:rPr lang="en-US" dirty="0" smtClean="0"/>
                <a:t>1,121,285 </a:t>
              </a:r>
              <a:endParaRPr lang="en-US" dirty="0"/>
            </a:p>
          </p:txBody>
        </p:sp>
        <p:sp>
          <p:nvSpPr>
            <p:cNvPr id="27" name="TextBox 26"/>
            <p:cNvSpPr txBox="1"/>
            <p:nvPr/>
          </p:nvSpPr>
          <p:spPr>
            <a:xfrm>
              <a:off x="2595078" y="5577248"/>
              <a:ext cx="971841" cy="369332"/>
            </a:xfrm>
            <a:prstGeom prst="rect">
              <a:avLst/>
            </a:prstGeom>
            <a:noFill/>
          </p:spPr>
          <p:txBody>
            <a:bodyPr wrap="none" rtlCol="0">
              <a:spAutoFit/>
            </a:bodyPr>
            <a:lstStyle/>
            <a:p>
              <a:r>
                <a:rPr lang="en-US" dirty="0" smtClean="0"/>
                <a:t>STO/STZ</a:t>
              </a:r>
              <a:endParaRPr lang="en-US" dirty="0"/>
            </a:p>
          </p:txBody>
        </p:sp>
      </p:grpSp>
      <p:sp>
        <p:nvSpPr>
          <p:cNvPr id="32" name="TextBox 31"/>
          <p:cNvSpPr txBox="1"/>
          <p:nvPr/>
        </p:nvSpPr>
        <p:spPr>
          <a:xfrm>
            <a:off x="6862500" y="765731"/>
            <a:ext cx="1709197" cy="646331"/>
          </a:xfrm>
          <a:prstGeom prst="rect">
            <a:avLst/>
          </a:prstGeom>
          <a:noFill/>
        </p:spPr>
        <p:txBody>
          <a:bodyPr wrap="none" rtlCol="0">
            <a:spAutoFit/>
          </a:bodyPr>
          <a:lstStyle/>
          <a:p>
            <a:pPr algn="ctr"/>
            <a:r>
              <a:rPr lang="en-US" dirty="0" smtClean="0"/>
              <a:t>shared QTL with</a:t>
            </a:r>
          </a:p>
          <a:p>
            <a:pPr algn="ctr"/>
            <a:r>
              <a:rPr lang="en-US" dirty="0" smtClean="0"/>
              <a:t>Boron and Zn</a:t>
            </a:r>
            <a:endParaRPr lang="en-US" dirty="0"/>
          </a:p>
        </p:txBody>
      </p:sp>
    </p:spTree>
    <p:extLst>
      <p:ext uri="{BB962C8B-B14F-4D97-AF65-F5344CB8AC3E}">
        <p14:creationId xmlns:p14="http://schemas.microsoft.com/office/powerpoint/2010/main" val="23588511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a:t>response to salt stress, response to temperature stimulus, water </a:t>
            </a:r>
            <a:r>
              <a:rPr lang="en-US" dirty="0" smtClean="0"/>
              <a:t>transport</a:t>
            </a:r>
          </a:p>
          <a:p>
            <a:endParaRPr lang="en-US" dirty="0"/>
          </a:p>
          <a:p>
            <a:r>
              <a:rPr lang="en-US" b="1" dirty="0" smtClean="0"/>
              <a:t>Cellular Component</a:t>
            </a:r>
          </a:p>
          <a:p>
            <a:r>
              <a:rPr lang="en-US" dirty="0" smtClean="0"/>
              <a:t>intracellular, nucleus</a:t>
            </a:r>
          </a:p>
          <a:p>
            <a:endParaRPr lang="en-US" dirty="0" smtClean="0"/>
          </a:p>
          <a:p>
            <a:r>
              <a:rPr lang="en-US" b="1" dirty="0" smtClean="0"/>
              <a:t>Molecular Function</a:t>
            </a:r>
          </a:p>
          <a:p>
            <a:r>
              <a:rPr lang="en-US" dirty="0"/>
              <a:t>protein binding, </a:t>
            </a:r>
            <a:r>
              <a:rPr lang="en-US" dirty="0" smtClean="0"/>
              <a:t>DNA </a:t>
            </a:r>
            <a:r>
              <a:rPr lang="en-US" dirty="0"/>
              <a:t>binding transcription factor activity, zinc ion </a:t>
            </a:r>
            <a:r>
              <a:rPr lang="en-US" dirty="0" smtClean="0"/>
              <a:t>binding</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plant sperm cell, pollen, root, seed, sepal, shoot apex, shoot system, stamen, stem, vascular leaf</a:t>
            </a:r>
          </a:p>
        </p:txBody>
      </p:sp>
      <p:sp>
        <p:nvSpPr>
          <p:cNvPr id="3" name="TextBox 2"/>
          <p:cNvSpPr txBox="1"/>
          <p:nvPr/>
        </p:nvSpPr>
        <p:spPr>
          <a:xfrm>
            <a:off x="322256" y="5477215"/>
            <a:ext cx="8375065" cy="1200329"/>
          </a:xfrm>
          <a:prstGeom prst="rect">
            <a:avLst/>
          </a:prstGeom>
          <a:noFill/>
        </p:spPr>
        <p:txBody>
          <a:bodyPr wrap="square" rtlCol="0">
            <a:spAutoFit/>
          </a:bodyPr>
          <a:lstStyle/>
          <a:p>
            <a:r>
              <a:rPr lang="en-US" dirty="0"/>
              <a:t>Encodes salt tolerance protein (STO) which confers salt tolerance to yeast cells. Fully complements </a:t>
            </a:r>
            <a:r>
              <a:rPr lang="en-US" dirty="0" err="1"/>
              <a:t>calcineurin</a:t>
            </a:r>
            <a:r>
              <a:rPr lang="en-US" dirty="0"/>
              <a:t> deficient yeast but does not encode a </a:t>
            </a:r>
            <a:r>
              <a:rPr lang="en-US" dirty="0" err="1"/>
              <a:t>phosphoprotein</a:t>
            </a:r>
            <a:r>
              <a:rPr lang="en-US" dirty="0"/>
              <a:t> phosphatase. Sequence has similarities to CONSTANS. STO co-localizes with COP1 and plays a role in light signaling.</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t>STO/STZ </a:t>
            </a:r>
            <a:r>
              <a:rPr lang="en-US" sz="2800" b="1" dirty="0" err="1" smtClean="0"/>
              <a:t>Chrom</a:t>
            </a:r>
            <a:r>
              <a:rPr lang="en-US" sz="2800" b="1" dirty="0" smtClean="0"/>
              <a:t> 9</a:t>
            </a:r>
            <a:endParaRPr lang="en-US" sz="2800" b="1" dirty="0"/>
          </a:p>
        </p:txBody>
      </p:sp>
    </p:spTree>
    <p:extLst>
      <p:ext uri="{BB962C8B-B14F-4D97-AF65-F5344CB8AC3E}">
        <p14:creationId xmlns:p14="http://schemas.microsoft.com/office/powerpoint/2010/main" val="26961556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524316"/>
          </a:xfrm>
          <a:prstGeom prst="rect">
            <a:avLst/>
          </a:prstGeom>
          <a:noFill/>
        </p:spPr>
        <p:txBody>
          <a:bodyPr wrap="square" rtlCol="0">
            <a:spAutoFit/>
          </a:bodyPr>
          <a:lstStyle/>
          <a:p>
            <a:r>
              <a:rPr lang="en-US" b="1" dirty="0" smtClean="0"/>
              <a:t>Biological Process</a:t>
            </a:r>
          </a:p>
          <a:p>
            <a:r>
              <a:rPr lang="en-US" dirty="0"/>
              <a:t>response to salt </a:t>
            </a:r>
            <a:r>
              <a:rPr lang="en-US" dirty="0" smtClean="0"/>
              <a:t>stress</a:t>
            </a:r>
          </a:p>
          <a:p>
            <a:endParaRPr lang="en-US" dirty="0"/>
          </a:p>
          <a:p>
            <a:r>
              <a:rPr lang="en-US" b="1" dirty="0" smtClean="0"/>
              <a:t>Cellular Component</a:t>
            </a:r>
          </a:p>
          <a:p>
            <a:r>
              <a:rPr lang="en-US" dirty="0"/>
              <a:t>plant-type vacuole membrane, plasma </a:t>
            </a:r>
            <a:r>
              <a:rPr lang="en-US" dirty="0" smtClean="0"/>
              <a:t>membrane</a:t>
            </a:r>
          </a:p>
          <a:p>
            <a:endParaRPr lang="en-US" dirty="0" smtClean="0"/>
          </a:p>
          <a:p>
            <a:r>
              <a:rPr lang="en-US" b="1" dirty="0" smtClean="0"/>
              <a:t>Molecular Function</a:t>
            </a:r>
          </a:p>
          <a:p>
            <a:r>
              <a:rPr lang="en-US" dirty="0"/>
              <a:t>identical protein binding, kinase activity, protein binding, protein kinase </a:t>
            </a:r>
            <a:r>
              <a:rPr lang="en-US" dirty="0" smtClean="0"/>
              <a:t>activity</a:t>
            </a:r>
          </a:p>
          <a:p>
            <a:endParaRPr lang="en-US" dirty="0"/>
          </a:p>
          <a:p>
            <a:r>
              <a:rPr lang="en-US" b="1" dirty="0" smtClean="0"/>
              <a:t>Growth and Development</a:t>
            </a:r>
          </a:p>
          <a:p>
            <a:r>
              <a:rPr lang="en-US" dirty="0" smtClean="0"/>
              <a:t>petal </a:t>
            </a:r>
            <a:r>
              <a:rPr lang="en-US" dirty="0"/>
              <a:t>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a:t>
            </a:r>
            <a:r>
              <a:rPr lang="en-US" b="1" dirty="0"/>
              <a:t>petal</a:t>
            </a:r>
            <a:r>
              <a:rPr lang="en-US" dirty="0"/>
              <a:t>, plant embryo, plant sperm cell, pollen, pollen tube cell, root, seed, sepal, shoot apex, shoot system, stamen, stem, vascular leaf</a:t>
            </a:r>
          </a:p>
        </p:txBody>
      </p:sp>
      <p:sp>
        <p:nvSpPr>
          <p:cNvPr id="3" name="TextBox 2"/>
          <p:cNvSpPr txBox="1"/>
          <p:nvPr/>
        </p:nvSpPr>
        <p:spPr>
          <a:xfrm>
            <a:off x="694013" y="5505646"/>
            <a:ext cx="6954903" cy="646331"/>
          </a:xfrm>
          <a:prstGeom prst="rect">
            <a:avLst/>
          </a:prstGeom>
          <a:noFill/>
        </p:spPr>
        <p:txBody>
          <a:bodyPr wrap="square" rtlCol="0">
            <a:spAutoFit/>
          </a:bodyPr>
          <a:lstStyle/>
          <a:p>
            <a:r>
              <a:rPr lang="en-US" dirty="0"/>
              <a:t>encodes a member of the CBL-interacting protein kinase family, is a regulatory component controlling plant potassium nutrition</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t>SOS2 </a:t>
            </a:r>
            <a:r>
              <a:rPr lang="en-US" sz="2800" b="1" dirty="0" err="1" smtClean="0"/>
              <a:t>Chrom</a:t>
            </a:r>
            <a:r>
              <a:rPr lang="en-US" sz="2800" b="1" dirty="0" smtClean="0"/>
              <a:t> 9</a:t>
            </a:r>
            <a:endParaRPr lang="en-US" sz="2800" b="1" dirty="0"/>
          </a:p>
        </p:txBody>
      </p:sp>
    </p:spTree>
    <p:extLst>
      <p:ext uri="{BB962C8B-B14F-4D97-AF65-F5344CB8AC3E}">
        <p14:creationId xmlns:p14="http://schemas.microsoft.com/office/powerpoint/2010/main" val="8838389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801315"/>
          </a:xfrm>
          <a:prstGeom prst="rect">
            <a:avLst/>
          </a:prstGeom>
          <a:noFill/>
        </p:spPr>
        <p:txBody>
          <a:bodyPr wrap="square" rtlCol="0">
            <a:spAutoFit/>
          </a:bodyPr>
          <a:lstStyle/>
          <a:p>
            <a:r>
              <a:rPr lang="en-US" b="1" dirty="0" smtClean="0"/>
              <a:t>Biological Process</a:t>
            </a:r>
          </a:p>
          <a:p>
            <a:r>
              <a:rPr lang="en-US" dirty="0"/>
              <a:t>sodium ion </a:t>
            </a:r>
            <a:r>
              <a:rPr lang="en-US" dirty="0" smtClean="0"/>
              <a:t>transport</a:t>
            </a:r>
          </a:p>
          <a:p>
            <a:endParaRPr lang="en-US" dirty="0"/>
          </a:p>
          <a:p>
            <a:r>
              <a:rPr lang="en-US" b="1" dirty="0" smtClean="0"/>
              <a:t>Cellular Component</a:t>
            </a:r>
          </a:p>
          <a:p>
            <a:r>
              <a:rPr lang="en-US" dirty="0"/>
              <a:t>integral to </a:t>
            </a:r>
            <a:r>
              <a:rPr lang="en-US" dirty="0" smtClean="0"/>
              <a:t>membrane</a:t>
            </a:r>
          </a:p>
          <a:p>
            <a:endParaRPr lang="en-US" dirty="0" smtClean="0"/>
          </a:p>
          <a:p>
            <a:r>
              <a:rPr lang="en-US" b="1" dirty="0" smtClean="0"/>
              <a:t>Molecular Function</a:t>
            </a:r>
          </a:p>
          <a:p>
            <a:r>
              <a:rPr lang="en-US" dirty="0" err="1"/>
              <a:t>potassium:hydrogen</a:t>
            </a:r>
            <a:r>
              <a:rPr lang="en-US" dirty="0"/>
              <a:t> </a:t>
            </a:r>
            <a:r>
              <a:rPr lang="en-US" dirty="0" err="1"/>
              <a:t>antiporter</a:t>
            </a:r>
            <a:r>
              <a:rPr lang="en-US" dirty="0"/>
              <a:t> </a:t>
            </a:r>
            <a:endParaRPr lang="en-US" dirty="0" smtClean="0"/>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plant sperm cell, pollen, pollen tube cell, root, seed, sepal, shoot apex, shoot system, stamen, stem, vascular leaf</a:t>
            </a:r>
          </a:p>
        </p:txBody>
      </p:sp>
      <p:sp>
        <p:nvSpPr>
          <p:cNvPr id="3" name="TextBox 2"/>
          <p:cNvSpPr txBox="1"/>
          <p:nvPr/>
        </p:nvSpPr>
        <p:spPr>
          <a:xfrm>
            <a:off x="694013" y="5768635"/>
            <a:ext cx="6954903" cy="369332"/>
          </a:xfrm>
          <a:prstGeom prst="rect">
            <a:avLst/>
          </a:prstGeom>
          <a:noFill/>
        </p:spPr>
        <p:txBody>
          <a:bodyPr wrap="square" rtlCol="0">
            <a:spAutoFit/>
          </a:bodyPr>
          <a:lstStyle/>
          <a:p>
            <a:r>
              <a:rPr lang="en-US" dirty="0"/>
              <a:t>Putative potassium proton </a:t>
            </a:r>
            <a:r>
              <a:rPr lang="en-US" dirty="0" err="1"/>
              <a:t>antiporter</a:t>
            </a:r>
            <a:r>
              <a:rPr lang="en-US" dirty="0"/>
              <a:t> family</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solidFill>
                  <a:srgbClr val="000000"/>
                </a:solidFill>
              </a:rPr>
              <a:t>K+ efflux </a:t>
            </a:r>
            <a:r>
              <a:rPr lang="en-US" sz="2800" b="1" dirty="0" err="1" smtClean="0">
                <a:solidFill>
                  <a:srgbClr val="000000"/>
                </a:solidFill>
              </a:rPr>
              <a:t>antiporter</a:t>
            </a:r>
            <a:r>
              <a:rPr lang="en-US" sz="2800" b="1" dirty="0" smtClean="0">
                <a:solidFill>
                  <a:srgbClr val="000000"/>
                </a:solidFill>
              </a:rPr>
              <a:t> </a:t>
            </a:r>
            <a:r>
              <a:rPr lang="en-US" sz="2800" b="1" dirty="0" err="1" smtClean="0">
                <a:solidFill>
                  <a:srgbClr val="000000"/>
                </a:solidFill>
              </a:rPr>
              <a:t>Chrom</a:t>
            </a:r>
            <a:r>
              <a:rPr lang="en-US" sz="2800" b="1" dirty="0" smtClean="0">
                <a:solidFill>
                  <a:srgbClr val="000000"/>
                </a:solidFill>
              </a:rPr>
              <a:t> 9  (AT5G51710)</a:t>
            </a:r>
            <a:endParaRPr lang="en-US" sz="2800" b="1" dirty="0">
              <a:solidFill>
                <a:srgbClr val="000000"/>
              </a:solidFill>
            </a:endParaRPr>
          </a:p>
        </p:txBody>
      </p:sp>
    </p:spTree>
    <p:extLst>
      <p:ext uri="{BB962C8B-B14F-4D97-AF65-F5344CB8AC3E}">
        <p14:creationId xmlns:p14="http://schemas.microsoft.com/office/powerpoint/2010/main" val="40052255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7070" y="9970"/>
            <a:ext cx="7526820" cy="954107"/>
          </a:xfrm>
          <a:prstGeom prst="rect">
            <a:avLst/>
          </a:prstGeom>
        </p:spPr>
        <p:txBody>
          <a:bodyPr wrap="none">
            <a:spAutoFit/>
          </a:bodyPr>
          <a:lstStyle/>
          <a:p>
            <a:pPr>
              <a:lnSpc>
                <a:spcPct val="120000"/>
              </a:lnSpc>
            </a:pPr>
            <a:r>
              <a:rPr lang="en-US" sz="4800" dirty="0">
                <a:latin typeface="Times"/>
                <a:cs typeface="Times"/>
              </a:rPr>
              <a:t>How does Na</a:t>
            </a:r>
            <a:r>
              <a:rPr lang="en-US" sz="4800" baseline="30000" dirty="0">
                <a:latin typeface="Times"/>
                <a:cs typeface="Times"/>
              </a:rPr>
              <a:t>+</a:t>
            </a:r>
            <a:r>
              <a:rPr lang="en-US" sz="4800" dirty="0">
                <a:latin typeface="Times"/>
                <a:cs typeface="Times"/>
              </a:rPr>
              <a:t> get into a cell?</a:t>
            </a:r>
          </a:p>
        </p:txBody>
      </p:sp>
      <p:sp>
        <p:nvSpPr>
          <p:cNvPr id="6" name="TextBox 5"/>
          <p:cNvSpPr txBox="1"/>
          <p:nvPr/>
        </p:nvSpPr>
        <p:spPr>
          <a:xfrm>
            <a:off x="222249" y="1323819"/>
            <a:ext cx="8921751" cy="2308324"/>
          </a:xfrm>
          <a:prstGeom prst="rect">
            <a:avLst/>
          </a:prstGeom>
          <a:noFill/>
        </p:spPr>
        <p:txBody>
          <a:bodyPr wrap="square" rtlCol="0">
            <a:spAutoFit/>
          </a:bodyPr>
          <a:lstStyle/>
          <a:p>
            <a:pPr marL="342900" indent="-342900">
              <a:buFont typeface="Arial"/>
              <a:buChar char="•"/>
            </a:pPr>
            <a:r>
              <a:rPr lang="en-US" sz="2400" dirty="0" smtClean="0">
                <a:latin typeface="Times"/>
                <a:cs typeface="Times"/>
              </a:rPr>
              <a:t>Na</a:t>
            </a:r>
            <a:r>
              <a:rPr lang="en-US" sz="2400" baseline="30000" dirty="0">
                <a:latin typeface="Times"/>
                <a:cs typeface="Times"/>
              </a:rPr>
              <a:t>+</a:t>
            </a:r>
            <a:r>
              <a:rPr lang="en-US" sz="2400" dirty="0">
                <a:latin typeface="Times"/>
                <a:cs typeface="Times"/>
              </a:rPr>
              <a:t> enters root cells through </a:t>
            </a:r>
            <a:r>
              <a:rPr lang="en-US" sz="2400" dirty="0" err="1">
                <a:latin typeface="Times"/>
                <a:cs typeface="Times"/>
              </a:rPr>
              <a:t>cation</a:t>
            </a:r>
            <a:r>
              <a:rPr lang="en-US" sz="2400" dirty="0">
                <a:latin typeface="Times"/>
                <a:cs typeface="Times"/>
              </a:rPr>
              <a:t> </a:t>
            </a:r>
            <a:r>
              <a:rPr lang="en-US" sz="2400" dirty="0" smtClean="0">
                <a:latin typeface="Times"/>
                <a:cs typeface="Times"/>
              </a:rPr>
              <a:t>channels</a:t>
            </a:r>
          </a:p>
          <a:p>
            <a:pPr marL="342900" indent="-342900">
              <a:buFont typeface="Arial"/>
              <a:buChar char="•"/>
            </a:pPr>
            <a:r>
              <a:rPr lang="en-US" sz="2400" dirty="0">
                <a:latin typeface="Times"/>
                <a:cs typeface="Times"/>
              </a:rPr>
              <a:t>Na+ in Arabidopsis root is </a:t>
            </a:r>
            <a:r>
              <a:rPr lang="en-US" sz="2400" dirty="0" smtClean="0">
                <a:latin typeface="Times"/>
                <a:cs typeface="Times"/>
              </a:rPr>
              <a:t>SAS1</a:t>
            </a:r>
            <a:endParaRPr lang="en-US" sz="2400" dirty="0">
              <a:latin typeface="Times"/>
              <a:cs typeface="Times"/>
            </a:endParaRPr>
          </a:p>
          <a:p>
            <a:pPr marL="342900" indent="-342900">
              <a:buFont typeface="Arial"/>
              <a:buChar char="•"/>
            </a:pPr>
            <a:r>
              <a:rPr lang="en-US" sz="2400" dirty="0">
                <a:latin typeface="Times"/>
                <a:cs typeface="Times"/>
              </a:rPr>
              <a:t>voltage-independent </a:t>
            </a:r>
            <a:r>
              <a:rPr lang="en-US" sz="2400" dirty="0" err="1">
                <a:latin typeface="Times"/>
                <a:cs typeface="Times"/>
              </a:rPr>
              <a:t>cation</a:t>
            </a:r>
            <a:r>
              <a:rPr lang="en-US" sz="2400" dirty="0">
                <a:latin typeface="Times"/>
                <a:cs typeface="Times"/>
              </a:rPr>
              <a:t> channels (major entry route)</a:t>
            </a:r>
          </a:p>
          <a:p>
            <a:pPr marL="342900" indent="-342900">
              <a:buFont typeface="Arial"/>
              <a:buChar char="•"/>
            </a:pPr>
            <a:r>
              <a:rPr lang="en-US" sz="2400" dirty="0">
                <a:latin typeface="Times"/>
                <a:cs typeface="Times"/>
              </a:rPr>
              <a:t>voltage-dependent </a:t>
            </a:r>
            <a:r>
              <a:rPr lang="en-US" sz="2400" dirty="0" err="1">
                <a:latin typeface="Times"/>
                <a:cs typeface="Times"/>
              </a:rPr>
              <a:t>cation</a:t>
            </a:r>
            <a:r>
              <a:rPr lang="en-US" sz="2400" dirty="0">
                <a:latin typeface="Times"/>
                <a:cs typeface="Times"/>
              </a:rPr>
              <a:t> channels </a:t>
            </a:r>
          </a:p>
          <a:p>
            <a:pPr marL="342900" indent="-342900">
              <a:buFont typeface="Arial"/>
              <a:buChar char="•"/>
            </a:pPr>
            <a:r>
              <a:rPr lang="en-US" sz="2400" dirty="0" smtClean="0">
                <a:latin typeface="Times"/>
                <a:cs typeface="Times"/>
              </a:rPr>
              <a:t>plasma </a:t>
            </a:r>
            <a:r>
              <a:rPr lang="en-US" sz="2400" dirty="0">
                <a:latin typeface="Times"/>
                <a:cs typeface="Times"/>
              </a:rPr>
              <a:t>membrane </a:t>
            </a:r>
            <a:r>
              <a:rPr lang="en-US" sz="2400" dirty="0" smtClean="0">
                <a:latin typeface="Times"/>
                <a:cs typeface="Times"/>
              </a:rPr>
              <a:t>potential (</a:t>
            </a:r>
            <a:r>
              <a:rPr lang="en-US" sz="2400" dirty="0">
                <a:latin typeface="Times"/>
                <a:cs typeface="Times"/>
              </a:rPr>
              <a:t>MP) </a:t>
            </a:r>
            <a:r>
              <a:rPr lang="en-US" sz="2400" dirty="0" smtClean="0">
                <a:latin typeface="Times"/>
                <a:cs typeface="Times"/>
              </a:rPr>
              <a:t>root cells </a:t>
            </a:r>
            <a:r>
              <a:rPr lang="en-US" sz="2400" dirty="0">
                <a:latin typeface="Times"/>
                <a:cs typeface="Times"/>
              </a:rPr>
              <a:t>~ -130 </a:t>
            </a:r>
            <a:r>
              <a:rPr lang="en-US" sz="2400" dirty="0" smtClean="0">
                <a:latin typeface="Times"/>
                <a:cs typeface="Times"/>
              </a:rPr>
              <a:t>mV</a:t>
            </a:r>
          </a:p>
          <a:p>
            <a:pPr marL="342900" indent="-342900">
              <a:buFont typeface="Arial"/>
              <a:buChar char="•"/>
            </a:pPr>
            <a:r>
              <a:rPr lang="en-US" sz="2400" dirty="0" smtClean="0">
                <a:latin typeface="Times"/>
                <a:cs typeface="Times"/>
              </a:rPr>
              <a:t>Function of AtHKT1 in plants is unclear</a:t>
            </a:r>
            <a:endParaRPr lang="en-US" sz="2400" dirty="0">
              <a:latin typeface="Times"/>
              <a:cs typeface="Times"/>
            </a:endParaRPr>
          </a:p>
        </p:txBody>
      </p:sp>
    </p:spTree>
    <p:extLst>
      <p:ext uri="{BB962C8B-B14F-4D97-AF65-F5344CB8AC3E}">
        <p14:creationId xmlns:p14="http://schemas.microsoft.com/office/powerpoint/2010/main" val="206339745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5078314"/>
          </a:xfrm>
          <a:prstGeom prst="rect">
            <a:avLst/>
          </a:prstGeom>
          <a:noFill/>
        </p:spPr>
        <p:txBody>
          <a:bodyPr wrap="square" rtlCol="0">
            <a:spAutoFit/>
          </a:bodyPr>
          <a:lstStyle/>
          <a:p>
            <a:r>
              <a:rPr lang="en-US" b="1" dirty="0" smtClean="0"/>
              <a:t>Biological Process</a:t>
            </a:r>
          </a:p>
          <a:p>
            <a:r>
              <a:rPr lang="en-US" dirty="0"/>
              <a:t>hydrogen peroxide biosynthetic process, protein </a:t>
            </a:r>
            <a:r>
              <a:rPr lang="en-US" dirty="0" err="1"/>
              <a:t>dephosphorylation</a:t>
            </a:r>
            <a:r>
              <a:rPr lang="en-US" dirty="0"/>
              <a:t>, protein </a:t>
            </a:r>
            <a:r>
              <a:rPr lang="en-US" dirty="0" err="1"/>
              <a:t>desumoylation</a:t>
            </a:r>
            <a:r>
              <a:rPr lang="en-US" dirty="0"/>
              <a:t>, vegetative to reproductive phase transition of </a:t>
            </a:r>
            <a:r>
              <a:rPr lang="en-US" dirty="0" smtClean="0"/>
              <a:t>meristem</a:t>
            </a:r>
          </a:p>
          <a:p>
            <a:endParaRPr lang="en-US" dirty="0"/>
          </a:p>
          <a:p>
            <a:r>
              <a:rPr lang="en-US" b="1" dirty="0" smtClean="0"/>
              <a:t>Cellular Component</a:t>
            </a:r>
          </a:p>
          <a:p>
            <a:r>
              <a:rPr lang="en-US" dirty="0"/>
              <a:t>protein phosphatase type 1 </a:t>
            </a:r>
            <a:r>
              <a:rPr lang="en-US" dirty="0" smtClean="0"/>
              <a:t>complex</a:t>
            </a:r>
          </a:p>
          <a:p>
            <a:endParaRPr lang="en-US" dirty="0" smtClean="0"/>
          </a:p>
          <a:p>
            <a:r>
              <a:rPr lang="en-US" b="1" dirty="0" smtClean="0"/>
              <a:t>Molecular Function</a:t>
            </a:r>
          </a:p>
          <a:p>
            <a:r>
              <a:rPr lang="en-US" dirty="0"/>
              <a:t>protein serine/threonine phosphatase </a:t>
            </a:r>
            <a:r>
              <a:rPr lang="en-US" dirty="0" smtClean="0"/>
              <a:t>activity</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carpel, </a:t>
            </a:r>
            <a:r>
              <a:rPr lang="en-US" dirty="0" err="1"/>
              <a:t>cauline</a:t>
            </a:r>
            <a:r>
              <a:rPr lang="en-US" dirty="0"/>
              <a:t> leaf, collective leaf structure, cotyledon, </a:t>
            </a:r>
            <a:r>
              <a:rPr lang="en-US" b="1" dirty="0"/>
              <a:t>flower</a:t>
            </a:r>
            <a:r>
              <a:rPr lang="en-US" dirty="0"/>
              <a:t>, guard cell, hypocotyl, </a:t>
            </a:r>
            <a:r>
              <a:rPr lang="en-US" b="1" dirty="0"/>
              <a:t>inflorescence meristem</a:t>
            </a:r>
            <a:r>
              <a:rPr lang="en-US" dirty="0"/>
              <a:t>, leaf apex, leaf lamina base, pedicel, </a:t>
            </a:r>
            <a:r>
              <a:rPr lang="en-US" b="1" dirty="0"/>
              <a:t>petal</a:t>
            </a:r>
            <a:r>
              <a:rPr lang="en-US" dirty="0"/>
              <a:t>, petiole, plant embryo, pollen, pollen tube cell, root, seed, sepal, shoot apex, shoot system, stamen, stem, vascular leaf</a:t>
            </a:r>
          </a:p>
        </p:txBody>
      </p:sp>
      <p:sp>
        <p:nvSpPr>
          <p:cNvPr id="3" name="TextBox 2"/>
          <p:cNvSpPr txBox="1"/>
          <p:nvPr/>
        </p:nvSpPr>
        <p:spPr>
          <a:xfrm>
            <a:off x="694013" y="5833068"/>
            <a:ext cx="8003309" cy="646331"/>
          </a:xfrm>
          <a:prstGeom prst="rect">
            <a:avLst/>
          </a:prstGeom>
          <a:noFill/>
        </p:spPr>
        <p:txBody>
          <a:bodyPr wrap="square" rtlCol="0">
            <a:spAutoFit/>
          </a:bodyPr>
          <a:lstStyle/>
          <a:p>
            <a:r>
              <a:rPr lang="en-US" dirty="0"/>
              <a:t>Encodes the catalytic subunit of a Type 1 </a:t>
            </a:r>
            <a:r>
              <a:rPr lang="en-US" dirty="0" err="1"/>
              <a:t>phosphoprotein</a:t>
            </a:r>
            <a:r>
              <a:rPr lang="en-US" dirty="0"/>
              <a:t> </a:t>
            </a:r>
            <a:r>
              <a:rPr lang="en-US" dirty="0" err="1"/>
              <a:t>Ser</a:t>
            </a:r>
            <a:r>
              <a:rPr lang="en-US" dirty="0"/>
              <a:t>/</a:t>
            </a:r>
            <a:r>
              <a:rPr lang="en-US" dirty="0" err="1"/>
              <a:t>Thr</a:t>
            </a:r>
            <a:r>
              <a:rPr lang="en-US" dirty="0"/>
              <a:t> phosphatase, expressed in roots, shoots and flowers.</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smtClean="0">
                <a:solidFill>
                  <a:srgbClr val="000000"/>
                </a:solidFill>
              </a:rPr>
              <a:t>S/T phosphatase </a:t>
            </a:r>
            <a:r>
              <a:rPr lang="en-US" sz="2800" b="1" dirty="0" err="1" smtClean="0">
                <a:solidFill>
                  <a:srgbClr val="000000"/>
                </a:solidFill>
              </a:rPr>
              <a:t>Chrom</a:t>
            </a:r>
            <a:r>
              <a:rPr lang="en-US" sz="2800" b="1" dirty="0" smtClean="0">
                <a:solidFill>
                  <a:srgbClr val="000000"/>
                </a:solidFill>
              </a:rPr>
              <a:t> 9  (AT5G59160)</a:t>
            </a:r>
            <a:endParaRPr lang="en-US" sz="2800" b="1" dirty="0">
              <a:solidFill>
                <a:srgbClr val="000000"/>
              </a:solidFill>
            </a:endParaRPr>
          </a:p>
        </p:txBody>
      </p:sp>
    </p:spTree>
    <p:extLst>
      <p:ext uri="{BB962C8B-B14F-4D97-AF65-F5344CB8AC3E}">
        <p14:creationId xmlns:p14="http://schemas.microsoft.com/office/powerpoint/2010/main" val="38813961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970318"/>
          </a:xfrm>
          <a:prstGeom prst="rect">
            <a:avLst/>
          </a:prstGeom>
          <a:noFill/>
        </p:spPr>
        <p:txBody>
          <a:bodyPr wrap="square" rtlCol="0">
            <a:spAutoFit/>
          </a:bodyPr>
          <a:lstStyle/>
          <a:p>
            <a:r>
              <a:rPr lang="en-US" b="1" dirty="0" smtClean="0"/>
              <a:t>Biological Process</a:t>
            </a:r>
          </a:p>
          <a:p>
            <a:r>
              <a:rPr lang="en-US" dirty="0"/>
              <a:t>sodium ion </a:t>
            </a:r>
            <a:r>
              <a:rPr lang="en-US" dirty="0" err="1"/>
              <a:t>transmembrane</a:t>
            </a:r>
            <a:r>
              <a:rPr lang="en-US" dirty="0"/>
              <a:t> transport, sodium ion transport,</a:t>
            </a:r>
          </a:p>
          <a:p>
            <a:endParaRPr lang="en-US" dirty="0"/>
          </a:p>
          <a:p>
            <a:r>
              <a:rPr lang="en-US" b="1" dirty="0" smtClean="0"/>
              <a:t>Cellular Component</a:t>
            </a:r>
          </a:p>
          <a:p>
            <a:r>
              <a:rPr lang="en-US" dirty="0"/>
              <a:t>integral to </a:t>
            </a:r>
            <a:r>
              <a:rPr lang="en-US" dirty="0" smtClean="0"/>
              <a:t>membrane</a:t>
            </a:r>
          </a:p>
          <a:p>
            <a:endParaRPr lang="en-US" dirty="0" smtClean="0"/>
          </a:p>
          <a:p>
            <a:r>
              <a:rPr lang="en-US" b="1" dirty="0" smtClean="0"/>
              <a:t>Molecular Function</a:t>
            </a:r>
          </a:p>
          <a:p>
            <a:r>
              <a:rPr lang="en-US" dirty="0" err="1"/>
              <a:t>sodium:hydrogen</a:t>
            </a:r>
            <a:r>
              <a:rPr lang="en-US" dirty="0"/>
              <a:t> </a:t>
            </a:r>
            <a:r>
              <a:rPr lang="en-US" dirty="0" err="1"/>
              <a:t>antiporter</a:t>
            </a:r>
            <a:r>
              <a:rPr lang="en-US" dirty="0"/>
              <a:t> </a:t>
            </a:r>
            <a:r>
              <a:rPr lang="en-US" dirty="0" smtClean="0"/>
              <a:t>activity</a:t>
            </a:r>
          </a:p>
          <a:p>
            <a:endParaRPr lang="en-US" dirty="0"/>
          </a:p>
          <a:p>
            <a:r>
              <a:rPr lang="en-US" b="1" dirty="0" smtClean="0"/>
              <a:t>Growth and Development</a:t>
            </a:r>
          </a:p>
          <a:p>
            <a:r>
              <a:rPr lang="en-US" dirty="0"/>
              <a:t>petal differentiation and expansion </a:t>
            </a:r>
            <a:r>
              <a:rPr lang="en-US" dirty="0" smtClean="0"/>
              <a:t>stage</a:t>
            </a:r>
          </a:p>
          <a:p>
            <a:endParaRPr lang="en-US" dirty="0" smtClean="0"/>
          </a:p>
          <a:p>
            <a:r>
              <a:rPr lang="en-US" b="1" dirty="0" smtClean="0"/>
              <a:t>Plant Structure</a:t>
            </a:r>
          </a:p>
          <a:p>
            <a:r>
              <a:rPr lang="en-US" dirty="0"/>
              <a:t>collective leaf structure, flower, petal, pollen</a:t>
            </a:r>
          </a:p>
        </p:txBody>
      </p:sp>
      <p:sp>
        <p:nvSpPr>
          <p:cNvPr id="3" name="TextBox 2"/>
          <p:cNvSpPr txBox="1"/>
          <p:nvPr/>
        </p:nvSpPr>
        <p:spPr>
          <a:xfrm>
            <a:off x="694013" y="5235403"/>
            <a:ext cx="6954903" cy="369332"/>
          </a:xfrm>
          <a:prstGeom prst="rect">
            <a:avLst/>
          </a:prstGeom>
          <a:noFill/>
        </p:spPr>
        <p:txBody>
          <a:bodyPr wrap="square" rtlCol="0">
            <a:spAutoFit/>
          </a:bodyPr>
          <a:lstStyle/>
          <a:p>
            <a:r>
              <a:rPr lang="en-US" dirty="0"/>
              <a:t>member of Putative Na+/H+ </a:t>
            </a:r>
            <a:r>
              <a:rPr lang="en-US" dirty="0" err="1"/>
              <a:t>antiporter</a:t>
            </a:r>
            <a:r>
              <a:rPr lang="en-US" dirty="0"/>
              <a:t> family</a:t>
            </a:r>
          </a:p>
        </p:txBody>
      </p:sp>
      <p:sp>
        <p:nvSpPr>
          <p:cNvPr id="5" name="TextBox 4"/>
          <p:cNvSpPr txBox="1"/>
          <p:nvPr/>
        </p:nvSpPr>
        <p:spPr>
          <a:xfrm>
            <a:off x="0" y="123776"/>
            <a:ext cx="9143999" cy="523220"/>
          </a:xfrm>
          <a:prstGeom prst="rect">
            <a:avLst/>
          </a:prstGeom>
          <a:noFill/>
        </p:spPr>
        <p:txBody>
          <a:bodyPr wrap="square" rtlCol="0">
            <a:spAutoFit/>
          </a:bodyPr>
          <a:lstStyle/>
          <a:p>
            <a:pPr algn="ctr"/>
            <a:r>
              <a:rPr lang="en-US" sz="2800" b="1" dirty="0" err="1" smtClean="0">
                <a:solidFill>
                  <a:srgbClr val="000000"/>
                </a:solidFill>
              </a:rPr>
              <a:t>cation</a:t>
            </a:r>
            <a:r>
              <a:rPr lang="en-US" sz="2800" b="1" dirty="0" smtClean="0">
                <a:solidFill>
                  <a:srgbClr val="000000"/>
                </a:solidFill>
              </a:rPr>
              <a:t> exchanger </a:t>
            </a:r>
            <a:r>
              <a:rPr lang="en-US" sz="2800" b="1" dirty="0" err="1" smtClean="0">
                <a:solidFill>
                  <a:srgbClr val="000000"/>
                </a:solidFill>
              </a:rPr>
              <a:t>Chrom</a:t>
            </a:r>
            <a:r>
              <a:rPr lang="en-US" sz="2800" b="1" dirty="0" smtClean="0">
                <a:solidFill>
                  <a:srgbClr val="000000"/>
                </a:solidFill>
              </a:rPr>
              <a:t> 9  (AT5G37060)</a:t>
            </a:r>
            <a:endParaRPr lang="en-US" sz="2800" b="1" dirty="0">
              <a:solidFill>
                <a:srgbClr val="000000"/>
              </a:solidFill>
            </a:endParaRPr>
          </a:p>
        </p:txBody>
      </p:sp>
    </p:spTree>
    <p:extLst>
      <p:ext uri="{BB962C8B-B14F-4D97-AF65-F5344CB8AC3E}">
        <p14:creationId xmlns:p14="http://schemas.microsoft.com/office/powerpoint/2010/main" val="351922185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462933"/>
            <a:ext cx="9143999" cy="523220"/>
          </a:xfrm>
          <a:prstGeom prst="rect">
            <a:avLst/>
          </a:prstGeom>
          <a:noFill/>
        </p:spPr>
        <p:txBody>
          <a:bodyPr wrap="square" rtlCol="0">
            <a:spAutoFit/>
          </a:bodyPr>
          <a:lstStyle/>
          <a:p>
            <a:pPr algn="ctr"/>
            <a:r>
              <a:rPr lang="en-US" sz="2800" b="1" dirty="0" smtClean="0">
                <a:solidFill>
                  <a:srgbClr val="000000"/>
                </a:solidFill>
              </a:rPr>
              <a:t>Show how to use IGB to get amino acid sequence</a:t>
            </a:r>
            <a:endParaRPr lang="en-US" sz="2800" b="1" dirty="0">
              <a:solidFill>
                <a:srgbClr val="000000"/>
              </a:solidFill>
            </a:endParaRPr>
          </a:p>
        </p:txBody>
      </p:sp>
    </p:spTree>
    <p:extLst>
      <p:ext uri="{BB962C8B-B14F-4D97-AF65-F5344CB8AC3E}">
        <p14:creationId xmlns:p14="http://schemas.microsoft.com/office/powerpoint/2010/main" val="64099894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10485"/>
            <a:ext cx="8422640" cy="923330"/>
          </a:xfrm>
          <a:prstGeom prst="rect">
            <a:avLst/>
          </a:prstGeom>
        </p:spPr>
        <p:txBody>
          <a:bodyPr wrap="square">
            <a:spAutoFit/>
          </a:bodyPr>
          <a:lstStyle/>
          <a:p>
            <a:r>
              <a:rPr lang="en-US" dirty="0">
                <a:latin typeface="Times"/>
                <a:cs typeface="Times"/>
              </a:rPr>
              <a:t>Liming </a:t>
            </a:r>
            <a:r>
              <a:rPr lang="en-US" dirty="0" err="1">
                <a:latin typeface="Times"/>
                <a:cs typeface="Times"/>
              </a:rPr>
              <a:t>Xiong</a:t>
            </a:r>
            <a:r>
              <a:rPr lang="en-US" dirty="0">
                <a:latin typeface="Times"/>
                <a:cs typeface="Times"/>
              </a:rPr>
              <a:t> and </a:t>
            </a:r>
            <a:r>
              <a:rPr lang="en-US" dirty="0" err="1">
                <a:latin typeface="Times"/>
                <a:cs typeface="Times"/>
              </a:rPr>
              <a:t>Jian</a:t>
            </a:r>
            <a:r>
              <a:rPr lang="en-US" dirty="0">
                <a:latin typeface="Times"/>
                <a:cs typeface="Times"/>
              </a:rPr>
              <a:t>-Kang </a:t>
            </a:r>
            <a:r>
              <a:rPr lang="en-US" dirty="0" smtClean="0">
                <a:latin typeface="Times"/>
                <a:cs typeface="Times"/>
              </a:rPr>
              <a:t>Zhu. 2012. </a:t>
            </a:r>
            <a:r>
              <a:rPr lang="en-US" dirty="0" smtClean="0">
                <a:latin typeface="Times"/>
                <a:cs typeface="Times"/>
                <a:hlinkClick r:id="rId2"/>
              </a:rPr>
              <a:t>Salt Tolerance</a:t>
            </a:r>
            <a:r>
              <a:rPr lang="en-US" dirty="0" smtClean="0">
                <a:latin typeface="Times"/>
                <a:cs typeface="Times"/>
              </a:rPr>
              <a:t>. The </a:t>
            </a:r>
            <a:r>
              <a:rPr lang="en-US" dirty="0">
                <a:latin typeface="Times"/>
                <a:cs typeface="Times"/>
              </a:rPr>
              <a:t>Arabidopsis Book, Number 1 2002</a:t>
            </a:r>
            <a:r>
              <a:rPr lang="en-US" dirty="0" smtClean="0">
                <a:latin typeface="Times"/>
                <a:cs typeface="Times"/>
              </a:rPr>
              <a:t>. The </a:t>
            </a:r>
            <a:r>
              <a:rPr lang="en-US" dirty="0">
                <a:latin typeface="Times"/>
                <a:cs typeface="Times"/>
              </a:rPr>
              <a:t>American Society of Plant </a:t>
            </a:r>
            <a:r>
              <a:rPr lang="en-US" dirty="0" smtClean="0">
                <a:latin typeface="Times"/>
                <a:cs typeface="Times"/>
              </a:rPr>
              <a:t>Biologists. </a:t>
            </a:r>
            <a:r>
              <a:rPr lang="ro-RO" dirty="0" smtClean="0">
                <a:latin typeface="Times"/>
                <a:cs typeface="Times"/>
              </a:rPr>
              <a:t>DOI</a:t>
            </a:r>
            <a:r>
              <a:rPr lang="ro-RO" dirty="0">
                <a:latin typeface="Times"/>
                <a:cs typeface="Times"/>
              </a:rPr>
              <a:t>: http://dx.doi.org/10.1199/tab.</a:t>
            </a:r>
            <a:r>
              <a:rPr lang="ro-RO" dirty="0" smtClean="0">
                <a:latin typeface="Times"/>
                <a:cs typeface="Times"/>
              </a:rPr>
              <a:t>0048</a:t>
            </a:r>
            <a:endParaRPr lang="ro-RO" dirty="0">
              <a:latin typeface="Times"/>
              <a:cs typeface="Times"/>
            </a:endParaRPr>
          </a:p>
        </p:txBody>
      </p:sp>
      <p:sp>
        <p:nvSpPr>
          <p:cNvPr id="3" name="TextBox 2"/>
          <p:cNvSpPr txBox="1"/>
          <p:nvPr/>
        </p:nvSpPr>
        <p:spPr>
          <a:xfrm>
            <a:off x="0" y="34713"/>
            <a:ext cx="9144000" cy="646331"/>
          </a:xfrm>
          <a:prstGeom prst="rect">
            <a:avLst/>
          </a:prstGeom>
          <a:noFill/>
        </p:spPr>
        <p:txBody>
          <a:bodyPr wrap="square" rtlCol="0">
            <a:spAutoFit/>
          </a:bodyPr>
          <a:lstStyle/>
          <a:p>
            <a:pPr algn="ctr"/>
            <a:r>
              <a:rPr lang="en-US" sz="3600" dirty="0" smtClean="0">
                <a:latin typeface="Times"/>
                <a:cs typeface="Times"/>
              </a:rPr>
              <a:t>References</a:t>
            </a:r>
            <a:endParaRPr lang="en-US" sz="3600" dirty="0">
              <a:latin typeface="Times"/>
              <a:cs typeface="Times"/>
            </a:endParaRPr>
          </a:p>
        </p:txBody>
      </p:sp>
      <p:sp>
        <p:nvSpPr>
          <p:cNvPr id="4" name="TextBox 3"/>
          <p:cNvSpPr txBox="1"/>
          <p:nvPr/>
        </p:nvSpPr>
        <p:spPr>
          <a:xfrm>
            <a:off x="152400" y="2237153"/>
            <a:ext cx="8575037" cy="646331"/>
          </a:xfrm>
          <a:prstGeom prst="rect">
            <a:avLst/>
          </a:prstGeom>
          <a:noFill/>
        </p:spPr>
        <p:txBody>
          <a:bodyPr wrap="square" rtlCol="0">
            <a:spAutoFit/>
          </a:bodyPr>
          <a:lstStyle/>
          <a:p>
            <a:r>
              <a:rPr lang="en-US" dirty="0">
                <a:latin typeface="Times"/>
                <a:cs typeface="Times"/>
                <a:hlinkClick r:id="rId3"/>
              </a:rPr>
              <a:t>Increased tolerance to salt stress in the phosphate-accumulating </a:t>
            </a:r>
            <a:r>
              <a:rPr lang="en-US" b="1" dirty="0">
                <a:latin typeface="Times"/>
                <a:cs typeface="Times"/>
                <a:hlinkClick r:id="rId3"/>
              </a:rPr>
              <a:t>Arabidopsis</a:t>
            </a:r>
            <a:r>
              <a:rPr lang="en-US" dirty="0">
                <a:latin typeface="Times"/>
                <a:cs typeface="Times"/>
                <a:hlinkClick r:id="rId3"/>
              </a:rPr>
              <a:t> mutants siz1 and pho2</a:t>
            </a:r>
            <a:r>
              <a:rPr lang="en-US" dirty="0" smtClean="0">
                <a:latin typeface="Times"/>
                <a:cs typeface="Times"/>
                <a:hlinkClick r:id="rId3"/>
              </a:rPr>
              <a:t>.</a:t>
            </a:r>
            <a:r>
              <a:rPr lang="en-US" dirty="0">
                <a:latin typeface="Times"/>
                <a:cs typeface="Times"/>
              </a:rPr>
              <a:t> </a:t>
            </a:r>
            <a:r>
              <a:rPr lang="en-US" dirty="0" smtClean="0">
                <a:latin typeface="Times"/>
                <a:cs typeface="Times"/>
              </a:rPr>
              <a:t>Miura </a:t>
            </a:r>
            <a:r>
              <a:rPr lang="en-US" dirty="0">
                <a:latin typeface="Times"/>
                <a:cs typeface="Times"/>
              </a:rPr>
              <a:t>K, Sato A, </a:t>
            </a:r>
            <a:r>
              <a:rPr lang="en-US" dirty="0" err="1">
                <a:latin typeface="Times"/>
                <a:cs typeface="Times"/>
              </a:rPr>
              <a:t>Ohta</a:t>
            </a:r>
            <a:r>
              <a:rPr lang="en-US" dirty="0">
                <a:latin typeface="Times"/>
                <a:cs typeface="Times"/>
              </a:rPr>
              <a:t> M, Furukawa J</a:t>
            </a:r>
            <a:r>
              <a:rPr lang="en-US" dirty="0" smtClean="0">
                <a:latin typeface="Times"/>
                <a:cs typeface="Times"/>
              </a:rPr>
              <a:t>.</a:t>
            </a:r>
            <a:endParaRPr lang="en-US" dirty="0">
              <a:latin typeface="Times"/>
              <a:cs typeface="Times"/>
            </a:endParaRPr>
          </a:p>
        </p:txBody>
      </p:sp>
      <p:sp>
        <p:nvSpPr>
          <p:cNvPr id="5" name="TextBox 4"/>
          <p:cNvSpPr txBox="1"/>
          <p:nvPr/>
        </p:nvSpPr>
        <p:spPr>
          <a:xfrm>
            <a:off x="152400" y="3052127"/>
            <a:ext cx="8991600" cy="1200329"/>
          </a:xfrm>
          <a:prstGeom prst="rect">
            <a:avLst/>
          </a:prstGeom>
          <a:noFill/>
        </p:spPr>
        <p:txBody>
          <a:bodyPr wrap="square" rtlCol="0">
            <a:spAutoFit/>
          </a:bodyPr>
          <a:lstStyle/>
          <a:p>
            <a:r>
              <a:rPr lang="en-US" dirty="0">
                <a:latin typeface="Times"/>
                <a:cs typeface="Times"/>
                <a:hlinkClick r:id="rId4"/>
              </a:rPr>
              <a:t>Overexpression of HARDY, an AP2/ERF gene from </a:t>
            </a:r>
            <a:r>
              <a:rPr lang="en-US" b="1" dirty="0">
                <a:latin typeface="Times"/>
                <a:cs typeface="Times"/>
                <a:hlinkClick r:id="rId4"/>
              </a:rPr>
              <a:t>Arabidopsis</a:t>
            </a:r>
            <a:r>
              <a:rPr lang="en-US" dirty="0">
                <a:latin typeface="Times"/>
                <a:cs typeface="Times"/>
                <a:hlinkClick r:id="rId4"/>
              </a:rPr>
              <a:t>, improves drought and salt tolerance by reducing transpiration and </a:t>
            </a:r>
            <a:r>
              <a:rPr lang="en-US" b="1" dirty="0">
                <a:latin typeface="Times"/>
                <a:cs typeface="Times"/>
                <a:hlinkClick r:id="rId4"/>
              </a:rPr>
              <a:t>sodium</a:t>
            </a:r>
            <a:r>
              <a:rPr lang="en-US" dirty="0">
                <a:latin typeface="Times"/>
                <a:cs typeface="Times"/>
                <a:hlinkClick r:id="rId4"/>
              </a:rPr>
              <a:t> </a:t>
            </a:r>
            <a:r>
              <a:rPr lang="en-US" b="1" dirty="0">
                <a:latin typeface="Times"/>
                <a:cs typeface="Times"/>
                <a:hlinkClick r:id="rId4"/>
              </a:rPr>
              <a:t>uptake</a:t>
            </a:r>
            <a:r>
              <a:rPr lang="en-US" dirty="0">
                <a:latin typeface="Times"/>
                <a:cs typeface="Times"/>
                <a:hlinkClick r:id="rId4"/>
              </a:rPr>
              <a:t> in transgenic Trifolium alexandrinum </a:t>
            </a:r>
            <a:r>
              <a:rPr lang="en-US" dirty="0" smtClean="0">
                <a:latin typeface="Times"/>
                <a:cs typeface="Times"/>
                <a:hlinkClick r:id="rId4"/>
              </a:rPr>
              <a:t>L.</a:t>
            </a:r>
            <a:r>
              <a:rPr lang="en-US" dirty="0">
                <a:latin typeface="Times"/>
                <a:cs typeface="Times"/>
              </a:rPr>
              <a:t> </a:t>
            </a:r>
            <a:r>
              <a:rPr lang="en-US" dirty="0" err="1" smtClean="0">
                <a:latin typeface="Times"/>
                <a:cs typeface="Times"/>
              </a:rPr>
              <a:t>Abogadallah</a:t>
            </a:r>
            <a:r>
              <a:rPr lang="en-US" dirty="0" smtClean="0">
                <a:latin typeface="Times"/>
                <a:cs typeface="Times"/>
              </a:rPr>
              <a:t> </a:t>
            </a:r>
            <a:r>
              <a:rPr lang="en-US" dirty="0">
                <a:latin typeface="Times"/>
                <a:cs typeface="Times"/>
              </a:rPr>
              <a:t>GM, Nada RM, Malinowski R, Quick </a:t>
            </a:r>
            <a:r>
              <a:rPr lang="en-US" dirty="0" smtClean="0">
                <a:latin typeface="Times"/>
                <a:cs typeface="Times"/>
              </a:rPr>
              <a:t>P. </a:t>
            </a:r>
            <a:r>
              <a:rPr lang="en-US" dirty="0" err="1" smtClean="0">
                <a:latin typeface="Times"/>
                <a:cs typeface="Times"/>
              </a:rPr>
              <a:t>Planta</a:t>
            </a:r>
            <a:r>
              <a:rPr lang="en-US" dirty="0">
                <a:latin typeface="Times"/>
                <a:cs typeface="Times"/>
              </a:rPr>
              <a:t>. 2011 Jun;233(6):1265-76. </a:t>
            </a:r>
            <a:r>
              <a:rPr lang="en-US" dirty="0" err="1">
                <a:latin typeface="Times"/>
                <a:cs typeface="Times"/>
              </a:rPr>
              <a:t>doi</a:t>
            </a:r>
            <a:r>
              <a:rPr lang="en-US" dirty="0">
                <a:latin typeface="Times"/>
                <a:cs typeface="Times"/>
              </a:rPr>
              <a:t>: 10.1007/s00425-011-1382-3. </a:t>
            </a:r>
            <a:r>
              <a:rPr lang="en-US" dirty="0" err="1">
                <a:latin typeface="Times"/>
                <a:cs typeface="Times"/>
              </a:rPr>
              <a:t>Epub</a:t>
            </a:r>
            <a:r>
              <a:rPr lang="en-US" dirty="0">
                <a:latin typeface="Times"/>
                <a:cs typeface="Times"/>
              </a:rPr>
              <a:t> 2011 Feb 22</a:t>
            </a:r>
            <a:r>
              <a:rPr lang="en-US" dirty="0" smtClean="0">
                <a:latin typeface="Times"/>
                <a:cs typeface="Times"/>
              </a:rPr>
              <a:t>.</a:t>
            </a:r>
          </a:p>
        </p:txBody>
      </p:sp>
    </p:spTree>
    <p:extLst>
      <p:ext uri="{BB962C8B-B14F-4D97-AF65-F5344CB8AC3E}">
        <p14:creationId xmlns:p14="http://schemas.microsoft.com/office/powerpoint/2010/main" val="129841517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136474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2229" y="986693"/>
            <a:ext cx="6898354" cy="2308324"/>
          </a:xfrm>
          <a:prstGeom prst="rect">
            <a:avLst/>
          </a:prstGeom>
          <a:noFill/>
        </p:spPr>
        <p:txBody>
          <a:bodyPr wrap="square" rtlCol="0">
            <a:spAutoFit/>
          </a:bodyPr>
          <a:lstStyle/>
          <a:p>
            <a:pPr marL="742950" indent="-742950">
              <a:buFont typeface="+mj-lt"/>
              <a:buAutoNum type="arabicPeriod"/>
            </a:pPr>
            <a:r>
              <a:rPr lang="en-US" sz="3600" dirty="0" smtClean="0">
                <a:latin typeface="Times"/>
                <a:cs typeface="Times"/>
              </a:rPr>
              <a:t>C09 Bn</a:t>
            </a:r>
            <a:r>
              <a:rPr lang="en-US" sz="3600" dirty="0">
                <a:latin typeface="Times"/>
                <a:cs typeface="Times"/>
              </a:rPr>
              <a:t>-C9-p41992687</a:t>
            </a:r>
          </a:p>
          <a:p>
            <a:pPr marL="742950" indent="-742950">
              <a:buFont typeface="+mj-lt"/>
              <a:buAutoNum type="arabicPeriod"/>
            </a:pPr>
            <a:r>
              <a:rPr lang="en-US" sz="3600" dirty="0" smtClean="0">
                <a:latin typeface="Times"/>
                <a:cs typeface="Times"/>
              </a:rPr>
              <a:t>C06 Bn</a:t>
            </a:r>
            <a:r>
              <a:rPr lang="en-US" sz="3600" dirty="0">
                <a:latin typeface="Times"/>
                <a:cs typeface="Times"/>
              </a:rPr>
              <a:t>-C6-p03981788</a:t>
            </a:r>
          </a:p>
          <a:p>
            <a:pPr marL="742950" indent="-742950">
              <a:buFont typeface="+mj-lt"/>
              <a:buAutoNum type="arabicPeriod"/>
            </a:pPr>
            <a:r>
              <a:rPr lang="en-US" sz="3600" dirty="0" smtClean="0">
                <a:latin typeface="Times"/>
                <a:cs typeface="Times"/>
              </a:rPr>
              <a:t>C02 Bn</a:t>
            </a:r>
            <a:r>
              <a:rPr lang="en-US" sz="3600" dirty="0">
                <a:latin typeface="Times"/>
                <a:cs typeface="Times"/>
              </a:rPr>
              <a:t>-C2-p49684079</a:t>
            </a:r>
          </a:p>
          <a:p>
            <a:pPr marL="742950" indent="-742950">
              <a:buFont typeface="+mj-lt"/>
              <a:buAutoNum type="arabicPeriod"/>
            </a:pPr>
            <a:r>
              <a:rPr lang="en-US" sz="3600" dirty="0" smtClean="0">
                <a:latin typeface="Times"/>
                <a:cs typeface="Times"/>
              </a:rPr>
              <a:t>C08 Bn</a:t>
            </a:r>
            <a:r>
              <a:rPr lang="en-US" sz="3600" dirty="0">
                <a:latin typeface="Times"/>
                <a:cs typeface="Times"/>
              </a:rPr>
              <a:t>-C8-</a:t>
            </a:r>
            <a:r>
              <a:rPr lang="en-US" sz="3600" dirty="0" smtClean="0">
                <a:latin typeface="Times"/>
                <a:cs typeface="Times"/>
              </a:rPr>
              <a:t>p24127988 </a:t>
            </a:r>
            <a:endParaRPr lang="en-US" sz="3600" dirty="0">
              <a:latin typeface="Times"/>
              <a:cs typeface="Times"/>
            </a:endParaRPr>
          </a:p>
        </p:txBody>
      </p:sp>
      <p:sp>
        <p:nvSpPr>
          <p:cNvPr id="5" name="Rectangle 4"/>
          <p:cNvSpPr/>
          <p:nvPr/>
        </p:nvSpPr>
        <p:spPr>
          <a:xfrm>
            <a:off x="0" y="9970"/>
            <a:ext cx="9144000" cy="954107"/>
          </a:xfrm>
          <a:prstGeom prst="rect">
            <a:avLst/>
          </a:prstGeom>
        </p:spPr>
        <p:txBody>
          <a:bodyPr wrap="square">
            <a:spAutoFit/>
          </a:bodyPr>
          <a:lstStyle/>
          <a:p>
            <a:pPr algn="ctr">
              <a:lnSpc>
                <a:spcPct val="120000"/>
              </a:lnSpc>
            </a:pPr>
            <a:r>
              <a:rPr lang="en-US" sz="4800" dirty="0" smtClean="0">
                <a:latin typeface="Times"/>
                <a:cs typeface="Times"/>
              </a:rPr>
              <a:t>My QTLs</a:t>
            </a:r>
            <a:endParaRPr lang="en-US" sz="4800" dirty="0">
              <a:latin typeface="Times"/>
              <a:cs typeface="Times"/>
            </a:endParaRPr>
          </a:p>
        </p:txBody>
      </p:sp>
      <p:sp>
        <p:nvSpPr>
          <p:cNvPr id="2" name="Rectangle 1"/>
          <p:cNvSpPr/>
          <p:nvPr/>
        </p:nvSpPr>
        <p:spPr>
          <a:xfrm>
            <a:off x="732229" y="3711665"/>
            <a:ext cx="4572000" cy="2308324"/>
          </a:xfrm>
          <a:prstGeom prst="rect">
            <a:avLst/>
          </a:prstGeom>
        </p:spPr>
        <p:txBody>
          <a:bodyPr>
            <a:spAutoFit/>
          </a:bodyPr>
          <a:lstStyle/>
          <a:p>
            <a:pPr marL="742950" indent="-742950">
              <a:buFont typeface="+mj-lt"/>
              <a:buAutoNum type="arabicPeriod"/>
            </a:pPr>
            <a:r>
              <a:rPr lang="en-US" sz="3600" dirty="0">
                <a:latin typeface="Times"/>
                <a:cs typeface="Times"/>
              </a:rPr>
              <a:t>A10	7-8 MBP</a:t>
            </a:r>
          </a:p>
          <a:p>
            <a:pPr marL="742950" indent="-742950">
              <a:buFont typeface="+mj-lt"/>
              <a:buAutoNum type="arabicPeriod"/>
            </a:pPr>
            <a:r>
              <a:rPr lang="en-US" sz="3600" dirty="0">
                <a:latin typeface="Times"/>
                <a:cs typeface="Times"/>
              </a:rPr>
              <a:t>A02	22-24 MBP</a:t>
            </a:r>
          </a:p>
          <a:p>
            <a:pPr marL="742950" indent="-742950">
              <a:buFont typeface="+mj-lt"/>
              <a:buAutoNum type="arabicPeriod"/>
            </a:pPr>
            <a:r>
              <a:rPr lang="en-US" sz="3600" dirty="0">
                <a:latin typeface="Times"/>
                <a:cs typeface="Times"/>
              </a:rPr>
              <a:t>A07	22-25 MBP</a:t>
            </a:r>
          </a:p>
          <a:p>
            <a:pPr marL="742950" indent="-742950">
              <a:buFont typeface="+mj-lt"/>
              <a:buAutoNum type="arabicPeriod"/>
            </a:pPr>
            <a:r>
              <a:rPr lang="en-US" sz="3600" dirty="0">
                <a:solidFill>
                  <a:srgbClr val="FF0000"/>
                </a:solidFill>
                <a:latin typeface="Times"/>
                <a:cs typeface="Times"/>
              </a:rPr>
              <a:t>A08	?</a:t>
            </a:r>
            <a:endParaRPr lang="en-US" sz="3600" dirty="0">
              <a:solidFill>
                <a:srgbClr val="FF0000"/>
              </a:solidFill>
            </a:endParaRPr>
          </a:p>
        </p:txBody>
      </p:sp>
    </p:spTree>
    <p:extLst>
      <p:ext uri="{BB962C8B-B14F-4D97-AF65-F5344CB8AC3E}">
        <p14:creationId xmlns:p14="http://schemas.microsoft.com/office/powerpoint/2010/main" val="3792227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4 at 8.58.4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903" y="881388"/>
            <a:ext cx="8013700" cy="5232400"/>
          </a:xfrm>
          <a:prstGeom prst="rect">
            <a:avLst/>
          </a:prstGeom>
        </p:spPr>
      </p:pic>
    </p:spTree>
    <p:extLst>
      <p:ext uri="{BB962C8B-B14F-4D97-AF65-F5344CB8AC3E}">
        <p14:creationId xmlns:p14="http://schemas.microsoft.com/office/powerpoint/2010/main" val="2449125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4 at 8.57.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65" y="1956336"/>
            <a:ext cx="8661400" cy="3441700"/>
          </a:xfrm>
          <a:prstGeom prst="rect">
            <a:avLst/>
          </a:prstGeom>
        </p:spPr>
      </p:pic>
    </p:spTree>
    <p:extLst>
      <p:ext uri="{BB962C8B-B14F-4D97-AF65-F5344CB8AC3E}">
        <p14:creationId xmlns:p14="http://schemas.microsoft.com/office/powerpoint/2010/main" val="1027157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4 at 8.57.2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641" y="1287318"/>
            <a:ext cx="8801100" cy="4419600"/>
          </a:xfrm>
          <a:prstGeom prst="rect">
            <a:avLst/>
          </a:prstGeom>
        </p:spPr>
      </p:pic>
    </p:spTree>
    <p:extLst>
      <p:ext uri="{BB962C8B-B14F-4D97-AF65-F5344CB8AC3E}">
        <p14:creationId xmlns:p14="http://schemas.microsoft.com/office/powerpoint/2010/main" val="4289603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4 at 8.56.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02" y="626823"/>
            <a:ext cx="8331200" cy="5778500"/>
          </a:xfrm>
          <a:prstGeom prst="rect">
            <a:avLst/>
          </a:prstGeom>
        </p:spPr>
      </p:pic>
    </p:spTree>
    <p:extLst>
      <p:ext uri="{BB962C8B-B14F-4D97-AF65-F5344CB8AC3E}">
        <p14:creationId xmlns:p14="http://schemas.microsoft.com/office/powerpoint/2010/main" val="25842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54107"/>
          </a:xfrm>
          <a:prstGeom prst="rect">
            <a:avLst/>
          </a:prstGeom>
        </p:spPr>
        <p:txBody>
          <a:bodyPr wrap="square">
            <a:spAutoFit/>
          </a:bodyPr>
          <a:lstStyle/>
          <a:p>
            <a:pPr algn="ctr">
              <a:lnSpc>
                <a:spcPct val="120000"/>
              </a:lnSpc>
            </a:pPr>
            <a:r>
              <a:rPr lang="en-US" sz="4800" dirty="0">
                <a:latin typeface="Times"/>
                <a:cs typeface="Times"/>
              </a:rPr>
              <a:t>How does Na</a:t>
            </a:r>
            <a:r>
              <a:rPr lang="en-US" sz="4800" baseline="30000" dirty="0">
                <a:latin typeface="Times"/>
                <a:cs typeface="Times"/>
              </a:rPr>
              <a:t>+</a:t>
            </a:r>
            <a:r>
              <a:rPr lang="en-US" sz="4800" dirty="0">
                <a:latin typeface="Times"/>
                <a:cs typeface="Times"/>
              </a:rPr>
              <a:t> get out of a cell?</a:t>
            </a:r>
          </a:p>
        </p:txBody>
      </p:sp>
      <p:sp>
        <p:nvSpPr>
          <p:cNvPr id="5" name="Rectangle 4"/>
          <p:cNvSpPr/>
          <p:nvPr/>
        </p:nvSpPr>
        <p:spPr>
          <a:xfrm>
            <a:off x="211667" y="1869755"/>
            <a:ext cx="8815916" cy="1200328"/>
          </a:xfrm>
          <a:prstGeom prst="rect">
            <a:avLst/>
          </a:prstGeom>
        </p:spPr>
        <p:txBody>
          <a:bodyPr wrap="square">
            <a:spAutoFit/>
          </a:bodyPr>
          <a:lstStyle/>
          <a:p>
            <a:pPr marL="342900" indent="-342900">
              <a:buFont typeface="Arial"/>
              <a:buChar char="•"/>
            </a:pPr>
            <a:r>
              <a:rPr lang="en-US" sz="2400" dirty="0">
                <a:latin typeface="Times"/>
                <a:cs typeface="Times"/>
              </a:rPr>
              <a:t>Na</a:t>
            </a:r>
            <a:r>
              <a:rPr lang="en-US" sz="2400" baseline="30000" dirty="0">
                <a:latin typeface="Times"/>
                <a:cs typeface="Times"/>
              </a:rPr>
              <a:t>+</a:t>
            </a:r>
            <a:r>
              <a:rPr lang="en-US" sz="2400" dirty="0">
                <a:latin typeface="Times"/>
                <a:cs typeface="Times"/>
              </a:rPr>
              <a:t>/H</a:t>
            </a:r>
            <a:r>
              <a:rPr lang="en-US" sz="2400" baseline="30000" dirty="0">
                <a:latin typeface="Times"/>
                <a:cs typeface="Times"/>
              </a:rPr>
              <a:t>+</a:t>
            </a:r>
            <a:r>
              <a:rPr lang="en-US" sz="2400" dirty="0">
                <a:latin typeface="Times"/>
                <a:cs typeface="Times"/>
              </a:rPr>
              <a:t> exchanger in vacuole membrane and plasma </a:t>
            </a:r>
            <a:r>
              <a:rPr lang="en-US" sz="2400" dirty="0" smtClean="0">
                <a:latin typeface="Times"/>
                <a:cs typeface="Times"/>
              </a:rPr>
              <a:t>membrane</a:t>
            </a:r>
          </a:p>
          <a:p>
            <a:pPr marL="342900" indent="-342900">
              <a:buFont typeface="Arial"/>
              <a:buChar char="•"/>
            </a:pPr>
            <a:r>
              <a:rPr lang="en-US" sz="2400" dirty="0" smtClean="0">
                <a:latin typeface="Times"/>
                <a:cs typeface="Times"/>
              </a:rPr>
              <a:t>Na</a:t>
            </a:r>
            <a:r>
              <a:rPr lang="en-US" sz="2400" baseline="30000" dirty="0" smtClean="0">
                <a:latin typeface="Times"/>
                <a:cs typeface="Times"/>
              </a:rPr>
              <a:t>+</a:t>
            </a:r>
            <a:r>
              <a:rPr lang="en-US" sz="2400" dirty="0" smtClean="0">
                <a:latin typeface="Times"/>
                <a:cs typeface="Times"/>
              </a:rPr>
              <a:t> in vacuole removes from cytoplasm (good)</a:t>
            </a:r>
          </a:p>
          <a:p>
            <a:pPr marL="342900" indent="-342900">
              <a:buFont typeface="Arial"/>
              <a:buChar char="•"/>
            </a:pPr>
            <a:r>
              <a:rPr lang="en-US" sz="2400" dirty="0" smtClean="0">
                <a:latin typeface="Times"/>
                <a:cs typeface="Times"/>
              </a:rPr>
              <a:t>Balance low </a:t>
            </a:r>
            <a:r>
              <a:rPr lang="en-US" sz="2400" dirty="0">
                <a:latin typeface="Times"/>
                <a:cs typeface="Times"/>
              </a:rPr>
              <a:t>extracellular osmotic potential created by salt stress.</a:t>
            </a:r>
          </a:p>
        </p:txBody>
      </p:sp>
    </p:spTree>
    <p:extLst>
      <p:ext uri="{BB962C8B-B14F-4D97-AF65-F5344CB8AC3E}">
        <p14:creationId xmlns:p14="http://schemas.microsoft.com/office/powerpoint/2010/main" val="412997343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3619" y="290286"/>
            <a:ext cx="3485524" cy="369332"/>
          </a:xfrm>
          <a:prstGeom prst="rect">
            <a:avLst/>
          </a:prstGeom>
          <a:noFill/>
        </p:spPr>
        <p:txBody>
          <a:bodyPr wrap="none" rtlCol="0">
            <a:spAutoFit/>
          </a:bodyPr>
          <a:lstStyle/>
          <a:p>
            <a:r>
              <a:rPr lang="en-US" dirty="0" smtClean="0"/>
              <a:t>QTL on Chromosome 2  </a:t>
            </a:r>
            <a:r>
              <a:rPr lang="en-US" dirty="0"/>
              <a:t>49,684,079   </a:t>
            </a:r>
          </a:p>
        </p:txBody>
      </p:sp>
      <p:sp>
        <p:nvSpPr>
          <p:cNvPr id="2" name="Rectangle 1"/>
          <p:cNvSpPr/>
          <p:nvPr/>
        </p:nvSpPr>
        <p:spPr>
          <a:xfrm>
            <a:off x="350762" y="771959"/>
            <a:ext cx="3979333" cy="1477328"/>
          </a:xfrm>
          <a:prstGeom prst="rect">
            <a:avLst/>
          </a:prstGeom>
        </p:spPr>
        <p:txBody>
          <a:bodyPr wrap="square">
            <a:spAutoFit/>
          </a:bodyPr>
          <a:lstStyle/>
          <a:p>
            <a:r>
              <a:rPr lang="hu-HU" dirty="0"/>
              <a:t>Bo2g159080</a:t>
            </a:r>
          </a:p>
          <a:p>
            <a:r>
              <a:rPr lang="hu-HU" dirty="0"/>
              <a:t>Protein phosphatase 2C family protein</a:t>
            </a:r>
          </a:p>
          <a:p>
            <a:r>
              <a:rPr lang="hu-HU" dirty="0" smtClean="0"/>
              <a:t>plus</a:t>
            </a:r>
          </a:p>
          <a:p>
            <a:r>
              <a:rPr lang="hu-HU" dirty="0" smtClean="0"/>
              <a:t>49,711,481</a:t>
            </a:r>
            <a:endParaRPr lang="hu-HU" dirty="0"/>
          </a:p>
          <a:p>
            <a:r>
              <a:rPr lang="hu-HU" dirty="0" smtClean="0"/>
              <a:t>49,713,429</a:t>
            </a:r>
            <a:endParaRPr lang="hu-HU" dirty="0"/>
          </a:p>
        </p:txBody>
      </p:sp>
      <p:sp>
        <p:nvSpPr>
          <p:cNvPr id="4" name="Rectangle 3"/>
          <p:cNvSpPr/>
          <p:nvPr/>
        </p:nvSpPr>
        <p:spPr>
          <a:xfrm>
            <a:off x="4903385" y="1510623"/>
            <a:ext cx="2878667" cy="1477328"/>
          </a:xfrm>
          <a:prstGeom prst="rect">
            <a:avLst/>
          </a:prstGeom>
        </p:spPr>
        <p:txBody>
          <a:bodyPr wrap="square">
            <a:spAutoFit/>
          </a:bodyPr>
          <a:lstStyle/>
          <a:p>
            <a:r>
              <a:rPr lang="en-US" dirty="0"/>
              <a:t>Bo2g160820</a:t>
            </a:r>
          </a:p>
          <a:p>
            <a:r>
              <a:rPr lang="en-US" dirty="0"/>
              <a:t>E1-E2 ATPase family protein</a:t>
            </a:r>
          </a:p>
          <a:p>
            <a:r>
              <a:rPr lang="en-US" dirty="0" smtClean="0"/>
              <a:t>plus</a:t>
            </a:r>
            <a:endParaRPr lang="en-US" dirty="0"/>
          </a:p>
          <a:p>
            <a:r>
              <a:rPr lang="en-US" dirty="0"/>
              <a:t>50,319,161</a:t>
            </a:r>
          </a:p>
          <a:p>
            <a:r>
              <a:rPr lang="en-US" dirty="0" smtClean="0"/>
              <a:t>50,326,165</a:t>
            </a:r>
            <a:endParaRPr lang="en-US" dirty="0"/>
          </a:p>
        </p:txBody>
      </p:sp>
      <p:sp>
        <p:nvSpPr>
          <p:cNvPr id="5" name="Rectangle 4"/>
          <p:cNvSpPr/>
          <p:nvPr/>
        </p:nvSpPr>
        <p:spPr>
          <a:xfrm>
            <a:off x="555468" y="2715043"/>
            <a:ext cx="3183143" cy="1477328"/>
          </a:xfrm>
          <a:prstGeom prst="rect">
            <a:avLst/>
          </a:prstGeom>
        </p:spPr>
        <p:txBody>
          <a:bodyPr wrap="square">
            <a:spAutoFit/>
          </a:bodyPr>
          <a:lstStyle/>
          <a:p>
            <a:r>
              <a:rPr lang="en-US" dirty="0"/>
              <a:t>Bo2g155070</a:t>
            </a:r>
          </a:p>
          <a:p>
            <a:r>
              <a:rPr lang="en-US" dirty="0"/>
              <a:t>Sodium/hydrogen exchanger</a:t>
            </a:r>
          </a:p>
          <a:p>
            <a:r>
              <a:rPr lang="en-US" dirty="0" smtClean="0"/>
              <a:t>plus</a:t>
            </a:r>
            <a:endParaRPr lang="en-US" dirty="0"/>
          </a:p>
          <a:p>
            <a:r>
              <a:rPr lang="en-US" dirty="0"/>
              <a:t>48,142,791</a:t>
            </a:r>
          </a:p>
          <a:p>
            <a:r>
              <a:rPr lang="en-US" dirty="0" smtClean="0"/>
              <a:t>48,142,974</a:t>
            </a:r>
            <a:endParaRPr lang="en-US" dirty="0"/>
          </a:p>
        </p:txBody>
      </p:sp>
    </p:spTree>
    <p:extLst>
      <p:ext uri="{BB962C8B-B14F-4D97-AF65-F5344CB8AC3E}">
        <p14:creationId xmlns:p14="http://schemas.microsoft.com/office/powerpoint/2010/main" val="1220945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3619" y="290286"/>
            <a:ext cx="3525086" cy="369332"/>
          </a:xfrm>
          <a:prstGeom prst="rect">
            <a:avLst/>
          </a:prstGeom>
          <a:noFill/>
        </p:spPr>
        <p:txBody>
          <a:bodyPr wrap="none" rtlCol="0">
            <a:spAutoFit/>
          </a:bodyPr>
          <a:lstStyle/>
          <a:p>
            <a:r>
              <a:rPr lang="en-US" dirty="0" smtClean="0"/>
              <a:t>QTL on Chromosome 6     3,981,788  </a:t>
            </a:r>
            <a:endParaRPr lang="en-US" dirty="0"/>
          </a:p>
        </p:txBody>
      </p:sp>
      <p:sp>
        <p:nvSpPr>
          <p:cNvPr id="4" name="Rectangle 3"/>
          <p:cNvSpPr/>
          <p:nvPr/>
        </p:nvSpPr>
        <p:spPr>
          <a:xfrm>
            <a:off x="141608" y="786045"/>
            <a:ext cx="3241523" cy="1200329"/>
          </a:xfrm>
          <a:prstGeom prst="rect">
            <a:avLst/>
          </a:prstGeom>
        </p:spPr>
        <p:txBody>
          <a:bodyPr wrap="square">
            <a:spAutoFit/>
          </a:bodyPr>
          <a:lstStyle/>
          <a:p>
            <a:r>
              <a:rPr lang="de-DE" dirty="0"/>
              <a:t>Bo6g012450</a:t>
            </a:r>
          </a:p>
          <a:p>
            <a:r>
              <a:rPr lang="de-DE" dirty="0"/>
              <a:t>Magnesium </a:t>
            </a:r>
            <a:r>
              <a:rPr lang="de-DE" dirty="0" err="1"/>
              <a:t>transporter</a:t>
            </a:r>
            <a:r>
              <a:rPr lang="de-DE" dirty="0"/>
              <a:t> NIPA2</a:t>
            </a:r>
          </a:p>
          <a:p>
            <a:r>
              <a:rPr lang="de-DE" dirty="0" smtClean="0"/>
              <a:t>minus</a:t>
            </a:r>
            <a:endParaRPr lang="de-DE" dirty="0"/>
          </a:p>
          <a:p>
            <a:r>
              <a:rPr lang="de-DE" dirty="0" smtClean="0"/>
              <a:t>3,998,902</a:t>
            </a:r>
          </a:p>
        </p:txBody>
      </p:sp>
      <p:sp>
        <p:nvSpPr>
          <p:cNvPr id="5" name="Rectangle 4"/>
          <p:cNvSpPr/>
          <p:nvPr/>
        </p:nvSpPr>
        <p:spPr>
          <a:xfrm>
            <a:off x="4460454" y="4262797"/>
            <a:ext cx="4572000" cy="1200329"/>
          </a:xfrm>
          <a:prstGeom prst="rect">
            <a:avLst/>
          </a:prstGeom>
        </p:spPr>
        <p:txBody>
          <a:bodyPr>
            <a:spAutoFit/>
          </a:bodyPr>
          <a:lstStyle/>
          <a:p>
            <a:r>
              <a:rPr lang="fi-FI" dirty="0"/>
              <a:t>Bo6g013980</a:t>
            </a:r>
          </a:p>
          <a:p>
            <a:r>
              <a:rPr lang="fi-FI" dirty="0" err="1"/>
              <a:t>Vacuolar</a:t>
            </a:r>
            <a:r>
              <a:rPr lang="fi-FI" dirty="0"/>
              <a:t> </a:t>
            </a:r>
            <a:r>
              <a:rPr lang="fi-FI" dirty="0" err="1"/>
              <a:t>protein</a:t>
            </a:r>
            <a:r>
              <a:rPr lang="fi-FI" dirty="0"/>
              <a:t> </a:t>
            </a:r>
            <a:r>
              <a:rPr lang="fi-FI" dirty="0" err="1"/>
              <a:t>sorting</a:t>
            </a:r>
            <a:r>
              <a:rPr lang="fi-FI" dirty="0"/>
              <a:t> protein%2C </a:t>
            </a:r>
            <a:r>
              <a:rPr lang="fi-FI" dirty="0" err="1"/>
              <a:t>putative</a:t>
            </a:r>
            <a:endParaRPr lang="fi-FI" dirty="0"/>
          </a:p>
          <a:p>
            <a:r>
              <a:rPr lang="fi-FI" dirty="0" err="1" smtClean="0"/>
              <a:t>minus</a:t>
            </a:r>
            <a:endParaRPr lang="fi-FI" dirty="0"/>
          </a:p>
          <a:p>
            <a:r>
              <a:rPr lang="fi-FI" dirty="0" smtClean="0"/>
              <a:t>4,341,184</a:t>
            </a:r>
            <a:endParaRPr lang="fi-FI" dirty="0"/>
          </a:p>
        </p:txBody>
      </p:sp>
      <p:sp>
        <p:nvSpPr>
          <p:cNvPr id="6" name="Rectangle 5"/>
          <p:cNvSpPr/>
          <p:nvPr/>
        </p:nvSpPr>
        <p:spPr>
          <a:xfrm>
            <a:off x="372341" y="3874647"/>
            <a:ext cx="2721429" cy="1200329"/>
          </a:xfrm>
          <a:prstGeom prst="rect">
            <a:avLst/>
          </a:prstGeom>
        </p:spPr>
        <p:txBody>
          <a:bodyPr wrap="square">
            <a:spAutoFit/>
          </a:bodyPr>
          <a:lstStyle/>
          <a:p>
            <a:r>
              <a:rPr lang="da-DK" dirty="0"/>
              <a:t>Bo6g010720</a:t>
            </a:r>
          </a:p>
          <a:p>
            <a:r>
              <a:rPr lang="da-DK" dirty="0" err="1"/>
              <a:t>ATPase</a:t>
            </a:r>
            <a:endParaRPr lang="da-DK" dirty="0"/>
          </a:p>
          <a:p>
            <a:r>
              <a:rPr lang="da-DK" dirty="0" smtClean="0"/>
              <a:t>minus</a:t>
            </a:r>
            <a:endParaRPr lang="da-DK" dirty="0"/>
          </a:p>
          <a:p>
            <a:r>
              <a:rPr lang="da-DK" dirty="0" smtClean="0"/>
              <a:t>3,575,915</a:t>
            </a:r>
            <a:endParaRPr lang="da-DK" dirty="0"/>
          </a:p>
        </p:txBody>
      </p:sp>
      <p:sp>
        <p:nvSpPr>
          <p:cNvPr id="7" name="Rectangle 6"/>
          <p:cNvSpPr/>
          <p:nvPr/>
        </p:nvSpPr>
        <p:spPr>
          <a:xfrm>
            <a:off x="5061129" y="913900"/>
            <a:ext cx="3694419" cy="1200329"/>
          </a:xfrm>
          <a:prstGeom prst="rect">
            <a:avLst/>
          </a:prstGeom>
        </p:spPr>
        <p:txBody>
          <a:bodyPr wrap="square">
            <a:spAutoFit/>
          </a:bodyPr>
          <a:lstStyle/>
          <a:p>
            <a:r>
              <a:rPr lang="fr-FR" dirty="0"/>
              <a:t>Bo6g010650</a:t>
            </a:r>
          </a:p>
          <a:p>
            <a:r>
              <a:rPr lang="fr-FR" dirty="0" err="1"/>
              <a:t>Protein</a:t>
            </a:r>
            <a:r>
              <a:rPr lang="fr-FR" dirty="0"/>
              <a:t> phosphatase 2c%2C putative</a:t>
            </a:r>
          </a:p>
          <a:p>
            <a:r>
              <a:rPr lang="fr-FR" dirty="0" smtClean="0"/>
              <a:t>minus</a:t>
            </a:r>
            <a:endParaRPr lang="fr-FR" dirty="0"/>
          </a:p>
          <a:p>
            <a:r>
              <a:rPr lang="fr-FR" dirty="0" smtClean="0"/>
              <a:t>3,541,579</a:t>
            </a:r>
            <a:endParaRPr lang="fr-FR" dirty="0"/>
          </a:p>
        </p:txBody>
      </p:sp>
      <p:sp>
        <p:nvSpPr>
          <p:cNvPr id="8" name="Rectangle 7"/>
          <p:cNvSpPr/>
          <p:nvPr/>
        </p:nvSpPr>
        <p:spPr>
          <a:xfrm>
            <a:off x="5061129" y="2509703"/>
            <a:ext cx="3222705" cy="1477328"/>
          </a:xfrm>
          <a:prstGeom prst="rect">
            <a:avLst/>
          </a:prstGeom>
        </p:spPr>
        <p:txBody>
          <a:bodyPr wrap="square">
            <a:spAutoFit/>
          </a:bodyPr>
          <a:lstStyle/>
          <a:p>
            <a:r>
              <a:rPr lang="en-US" dirty="0"/>
              <a:t>Bo6g002820</a:t>
            </a:r>
          </a:p>
          <a:p>
            <a:r>
              <a:rPr lang="en-US" dirty="0"/>
              <a:t>Sodium/hydrogen exchanger</a:t>
            </a:r>
          </a:p>
          <a:p>
            <a:r>
              <a:rPr lang="en-US" dirty="0" smtClean="0"/>
              <a:t>plus</a:t>
            </a:r>
            <a:endParaRPr lang="en-US" dirty="0"/>
          </a:p>
          <a:p>
            <a:r>
              <a:rPr lang="en-US" dirty="0"/>
              <a:t>390,767</a:t>
            </a:r>
          </a:p>
          <a:p>
            <a:r>
              <a:rPr lang="en-US" dirty="0" smtClean="0"/>
              <a:t>390,828</a:t>
            </a:r>
            <a:endParaRPr lang="en-US" dirty="0"/>
          </a:p>
        </p:txBody>
      </p:sp>
      <p:sp>
        <p:nvSpPr>
          <p:cNvPr id="9" name="Rectangle 8"/>
          <p:cNvSpPr/>
          <p:nvPr/>
        </p:nvSpPr>
        <p:spPr>
          <a:xfrm>
            <a:off x="248208" y="2128363"/>
            <a:ext cx="4572000" cy="1477328"/>
          </a:xfrm>
          <a:prstGeom prst="rect">
            <a:avLst/>
          </a:prstGeom>
        </p:spPr>
        <p:txBody>
          <a:bodyPr>
            <a:spAutoFit/>
          </a:bodyPr>
          <a:lstStyle/>
          <a:p>
            <a:r>
              <a:rPr lang="en-US" dirty="0"/>
              <a:t>Bo6g017960</a:t>
            </a:r>
          </a:p>
          <a:p>
            <a:r>
              <a:rPr lang="en-US" dirty="0"/>
              <a:t>Early-responsive to dehydration stress-related protein</a:t>
            </a:r>
          </a:p>
          <a:p>
            <a:r>
              <a:rPr lang="en-US" dirty="0" smtClean="0"/>
              <a:t>plus</a:t>
            </a:r>
            <a:endParaRPr lang="en-US" dirty="0"/>
          </a:p>
          <a:p>
            <a:r>
              <a:rPr lang="en-US" dirty="0" smtClean="0"/>
              <a:t>5,739,492</a:t>
            </a:r>
            <a:endParaRPr lang="en-US" dirty="0"/>
          </a:p>
        </p:txBody>
      </p:sp>
    </p:spTree>
    <p:extLst>
      <p:ext uri="{BB962C8B-B14F-4D97-AF65-F5344CB8AC3E}">
        <p14:creationId xmlns:p14="http://schemas.microsoft.com/office/powerpoint/2010/main" val="2301868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3619" y="290286"/>
            <a:ext cx="3485524" cy="369332"/>
          </a:xfrm>
          <a:prstGeom prst="rect">
            <a:avLst/>
          </a:prstGeom>
          <a:noFill/>
        </p:spPr>
        <p:txBody>
          <a:bodyPr wrap="none" rtlCol="0">
            <a:spAutoFit/>
          </a:bodyPr>
          <a:lstStyle/>
          <a:p>
            <a:r>
              <a:rPr lang="en-US" dirty="0" smtClean="0"/>
              <a:t>QTL on Chromosome 8  </a:t>
            </a:r>
            <a:r>
              <a:rPr lang="en-US" dirty="0"/>
              <a:t>24,127,988  </a:t>
            </a:r>
          </a:p>
        </p:txBody>
      </p:sp>
      <p:sp>
        <p:nvSpPr>
          <p:cNvPr id="2" name="Rectangle 1"/>
          <p:cNvSpPr/>
          <p:nvPr/>
        </p:nvSpPr>
        <p:spPr>
          <a:xfrm>
            <a:off x="266095" y="895981"/>
            <a:ext cx="3749524" cy="1477328"/>
          </a:xfrm>
          <a:prstGeom prst="rect">
            <a:avLst/>
          </a:prstGeom>
        </p:spPr>
        <p:txBody>
          <a:bodyPr wrap="square">
            <a:spAutoFit/>
          </a:bodyPr>
          <a:lstStyle/>
          <a:p>
            <a:r>
              <a:rPr lang="fr-FR" dirty="0"/>
              <a:t>Bo8g071390</a:t>
            </a:r>
          </a:p>
          <a:p>
            <a:r>
              <a:rPr lang="fr-FR" dirty="0" err="1"/>
              <a:t>Protein</a:t>
            </a:r>
            <a:r>
              <a:rPr lang="fr-FR" dirty="0"/>
              <a:t> phosphatase 2c%2C putative</a:t>
            </a:r>
          </a:p>
          <a:p>
            <a:r>
              <a:rPr lang="fr-FR" dirty="0" smtClean="0"/>
              <a:t>plus</a:t>
            </a:r>
            <a:endParaRPr lang="fr-FR" dirty="0"/>
          </a:p>
          <a:p>
            <a:r>
              <a:rPr lang="fr-FR" dirty="0"/>
              <a:t>23,701,126</a:t>
            </a:r>
          </a:p>
          <a:p>
            <a:r>
              <a:rPr lang="fr-FR" dirty="0" smtClean="0"/>
              <a:t>23,702,323</a:t>
            </a:r>
            <a:endParaRPr lang="fr-FR" dirty="0"/>
          </a:p>
        </p:txBody>
      </p:sp>
      <p:sp>
        <p:nvSpPr>
          <p:cNvPr id="7" name="Rectangle 6"/>
          <p:cNvSpPr/>
          <p:nvPr/>
        </p:nvSpPr>
        <p:spPr>
          <a:xfrm>
            <a:off x="5007429" y="895981"/>
            <a:ext cx="2213429" cy="1477328"/>
          </a:xfrm>
          <a:prstGeom prst="rect">
            <a:avLst/>
          </a:prstGeom>
        </p:spPr>
        <p:txBody>
          <a:bodyPr wrap="square">
            <a:spAutoFit/>
          </a:bodyPr>
          <a:lstStyle/>
          <a:p>
            <a:r>
              <a:rPr lang="fi-FI" dirty="0"/>
              <a:t>Bo8g071280</a:t>
            </a:r>
          </a:p>
          <a:p>
            <a:r>
              <a:rPr lang="fi-FI" dirty="0"/>
              <a:t>LOCATED IN: </a:t>
            </a:r>
            <a:r>
              <a:rPr lang="fi-FI" dirty="0" err="1"/>
              <a:t>vacuole</a:t>
            </a:r>
            <a:endParaRPr lang="fi-FI" dirty="0"/>
          </a:p>
          <a:p>
            <a:r>
              <a:rPr lang="fi-FI" dirty="0" err="1" smtClean="0"/>
              <a:t>minus</a:t>
            </a:r>
            <a:endParaRPr lang="fi-FI" dirty="0"/>
          </a:p>
          <a:p>
            <a:r>
              <a:rPr lang="fi-FI" dirty="0"/>
              <a:t>23,632,185</a:t>
            </a:r>
          </a:p>
          <a:p>
            <a:r>
              <a:rPr lang="fi-FI" dirty="0" smtClean="0"/>
              <a:t>23,629,688</a:t>
            </a:r>
            <a:endParaRPr lang="fi-FI" dirty="0"/>
          </a:p>
        </p:txBody>
      </p:sp>
      <p:sp>
        <p:nvSpPr>
          <p:cNvPr id="4" name="Rectangle 3"/>
          <p:cNvSpPr/>
          <p:nvPr/>
        </p:nvSpPr>
        <p:spPr>
          <a:xfrm>
            <a:off x="266095" y="2830815"/>
            <a:ext cx="4572000" cy="1754327"/>
          </a:xfrm>
          <a:prstGeom prst="rect">
            <a:avLst/>
          </a:prstGeom>
        </p:spPr>
        <p:txBody>
          <a:bodyPr>
            <a:spAutoFit/>
          </a:bodyPr>
          <a:lstStyle/>
          <a:p>
            <a:r>
              <a:rPr lang="fr-FR" dirty="0"/>
              <a:t>Bo8g067350</a:t>
            </a:r>
          </a:p>
          <a:p>
            <a:r>
              <a:rPr lang="fr-FR" dirty="0" err="1"/>
              <a:t>Late</a:t>
            </a:r>
            <a:r>
              <a:rPr lang="fr-FR" dirty="0"/>
              <a:t> </a:t>
            </a:r>
            <a:r>
              <a:rPr lang="fr-FR" dirty="0" err="1"/>
              <a:t>embryogenesis</a:t>
            </a:r>
            <a:r>
              <a:rPr lang="fr-FR" dirty="0"/>
              <a:t> </a:t>
            </a:r>
            <a:r>
              <a:rPr lang="fr-FR" dirty="0" err="1"/>
              <a:t>abundant</a:t>
            </a:r>
            <a:r>
              <a:rPr lang="fr-FR" dirty="0"/>
              <a:t> (LEA) </a:t>
            </a:r>
            <a:r>
              <a:rPr lang="fr-FR" dirty="0" err="1"/>
              <a:t>hydroxyproline-rich</a:t>
            </a:r>
            <a:r>
              <a:rPr lang="fr-FR" dirty="0"/>
              <a:t> </a:t>
            </a:r>
            <a:r>
              <a:rPr lang="fr-FR" dirty="0" err="1"/>
              <a:t>glycoprotein</a:t>
            </a:r>
            <a:r>
              <a:rPr lang="fr-FR" dirty="0"/>
              <a:t> </a:t>
            </a:r>
            <a:r>
              <a:rPr lang="fr-FR" dirty="0" err="1"/>
              <a:t>family</a:t>
            </a:r>
            <a:endParaRPr lang="fr-FR" dirty="0"/>
          </a:p>
          <a:p>
            <a:r>
              <a:rPr lang="fr-FR" dirty="0" smtClean="0"/>
              <a:t>plus</a:t>
            </a:r>
            <a:endParaRPr lang="fr-FR" dirty="0"/>
          </a:p>
          <a:p>
            <a:r>
              <a:rPr lang="fr-FR" dirty="0"/>
              <a:t>21,796,311</a:t>
            </a:r>
          </a:p>
          <a:p>
            <a:r>
              <a:rPr lang="fr-FR" dirty="0" smtClean="0"/>
              <a:t>21,797,091</a:t>
            </a:r>
            <a:endParaRPr lang="fr-FR" dirty="0"/>
          </a:p>
        </p:txBody>
      </p:sp>
      <p:sp>
        <p:nvSpPr>
          <p:cNvPr id="5" name="Rectangle 4"/>
          <p:cNvSpPr/>
          <p:nvPr/>
        </p:nvSpPr>
        <p:spPr>
          <a:xfrm>
            <a:off x="4719333" y="3204305"/>
            <a:ext cx="4572000" cy="1477328"/>
          </a:xfrm>
          <a:prstGeom prst="rect">
            <a:avLst/>
          </a:prstGeom>
        </p:spPr>
        <p:txBody>
          <a:bodyPr>
            <a:spAutoFit/>
          </a:bodyPr>
          <a:lstStyle/>
          <a:p>
            <a:r>
              <a:rPr lang="en-US" dirty="0"/>
              <a:t>Bo8g070290</a:t>
            </a:r>
          </a:p>
          <a:p>
            <a:r>
              <a:rPr lang="en-US" dirty="0"/>
              <a:t>Catalase</a:t>
            </a:r>
          </a:p>
          <a:p>
            <a:r>
              <a:rPr lang="en-US" dirty="0" smtClean="0"/>
              <a:t>plus</a:t>
            </a:r>
            <a:endParaRPr lang="en-US" dirty="0"/>
          </a:p>
          <a:p>
            <a:r>
              <a:rPr lang="en-US" dirty="0"/>
              <a:t>22,966,710</a:t>
            </a:r>
          </a:p>
          <a:p>
            <a:r>
              <a:rPr lang="en-US" dirty="0" smtClean="0"/>
              <a:t>22,967,487</a:t>
            </a:r>
            <a:endParaRPr lang="en-US" dirty="0"/>
          </a:p>
        </p:txBody>
      </p:sp>
    </p:spTree>
    <p:extLst>
      <p:ext uri="{BB962C8B-B14F-4D97-AF65-F5344CB8AC3E}">
        <p14:creationId xmlns:p14="http://schemas.microsoft.com/office/powerpoint/2010/main" val="507064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3619" y="290286"/>
            <a:ext cx="3485524" cy="369332"/>
          </a:xfrm>
          <a:prstGeom prst="rect">
            <a:avLst/>
          </a:prstGeom>
          <a:noFill/>
        </p:spPr>
        <p:txBody>
          <a:bodyPr wrap="none" rtlCol="0">
            <a:spAutoFit/>
          </a:bodyPr>
          <a:lstStyle/>
          <a:p>
            <a:r>
              <a:rPr lang="en-US" dirty="0" smtClean="0"/>
              <a:t>QTL on Chromosome 9  </a:t>
            </a:r>
            <a:r>
              <a:rPr lang="en-US" dirty="0"/>
              <a:t>41,992,687 </a:t>
            </a:r>
          </a:p>
        </p:txBody>
      </p:sp>
      <p:sp>
        <p:nvSpPr>
          <p:cNvPr id="4" name="Rectangle 3"/>
          <p:cNvSpPr/>
          <p:nvPr/>
        </p:nvSpPr>
        <p:spPr>
          <a:xfrm>
            <a:off x="407376" y="884819"/>
            <a:ext cx="2604338" cy="1477328"/>
          </a:xfrm>
          <a:prstGeom prst="rect">
            <a:avLst/>
          </a:prstGeom>
        </p:spPr>
        <p:txBody>
          <a:bodyPr wrap="square">
            <a:spAutoFit/>
          </a:bodyPr>
          <a:lstStyle/>
          <a:p>
            <a:r>
              <a:rPr lang="hu-HU" dirty="0"/>
              <a:t>Bo9g136980</a:t>
            </a:r>
          </a:p>
          <a:p>
            <a:r>
              <a:rPr lang="hu-HU" dirty="0"/>
              <a:t>Protein phosphatase 2C</a:t>
            </a:r>
          </a:p>
          <a:p>
            <a:r>
              <a:rPr lang="hu-HU" dirty="0" smtClean="0"/>
              <a:t>plus</a:t>
            </a:r>
            <a:endParaRPr lang="hu-HU" dirty="0"/>
          </a:p>
          <a:p>
            <a:r>
              <a:rPr lang="hu-HU" dirty="0"/>
              <a:t>42,073,991</a:t>
            </a:r>
          </a:p>
          <a:p>
            <a:r>
              <a:rPr lang="hu-HU" dirty="0" smtClean="0"/>
              <a:t>42,075,849</a:t>
            </a:r>
            <a:endParaRPr lang="hu-HU" dirty="0"/>
          </a:p>
        </p:txBody>
      </p:sp>
      <p:sp>
        <p:nvSpPr>
          <p:cNvPr id="5" name="Rectangle 4"/>
          <p:cNvSpPr/>
          <p:nvPr/>
        </p:nvSpPr>
        <p:spPr>
          <a:xfrm>
            <a:off x="3011714" y="884819"/>
            <a:ext cx="3773714" cy="1477328"/>
          </a:xfrm>
          <a:prstGeom prst="rect">
            <a:avLst/>
          </a:prstGeom>
        </p:spPr>
        <p:txBody>
          <a:bodyPr wrap="square">
            <a:spAutoFit/>
          </a:bodyPr>
          <a:lstStyle/>
          <a:p>
            <a:r>
              <a:rPr lang="en-US" dirty="0"/>
              <a:t>Bo9g137020</a:t>
            </a:r>
          </a:p>
          <a:p>
            <a:r>
              <a:rPr lang="en-US" dirty="0"/>
              <a:t>Serine/threonine-protein phosphatase</a:t>
            </a:r>
          </a:p>
          <a:p>
            <a:r>
              <a:rPr lang="en-US" dirty="0" smtClean="0"/>
              <a:t>minus</a:t>
            </a:r>
            <a:endParaRPr lang="en-US" dirty="0"/>
          </a:p>
          <a:p>
            <a:r>
              <a:rPr lang="en-US" dirty="0"/>
              <a:t>42,097,168</a:t>
            </a:r>
          </a:p>
          <a:p>
            <a:r>
              <a:rPr lang="en-US" dirty="0" smtClean="0"/>
              <a:t>42,095,720</a:t>
            </a:r>
            <a:endParaRPr lang="en-US" dirty="0"/>
          </a:p>
        </p:txBody>
      </p:sp>
      <p:sp>
        <p:nvSpPr>
          <p:cNvPr id="6" name="Rectangle 5"/>
          <p:cNvSpPr/>
          <p:nvPr/>
        </p:nvSpPr>
        <p:spPr>
          <a:xfrm>
            <a:off x="407376" y="3339219"/>
            <a:ext cx="2588381" cy="1477328"/>
          </a:xfrm>
          <a:prstGeom prst="rect">
            <a:avLst/>
          </a:prstGeom>
        </p:spPr>
        <p:txBody>
          <a:bodyPr wrap="square">
            <a:spAutoFit/>
          </a:bodyPr>
          <a:lstStyle/>
          <a:p>
            <a:r>
              <a:rPr lang="fr-FR" dirty="0"/>
              <a:t>Bo9g140680</a:t>
            </a:r>
          </a:p>
          <a:p>
            <a:r>
              <a:rPr lang="fr-FR" dirty="0"/>
              <a:t>K+ efflux </a:t>
            </a:r>
            <a:r>
              <a:rPr lang="fr-FR" dirty="0" err="1"/>
              <a:t>antiporter</a:t>
            </a:r>
            <a:endParaRPr lang="fr-FR" dirty="0"/>
          </a:p>
          <a:p>
            <a:r>
              <a:rPr lang="fr-FR" dirty="0" smtClean="0"/>
              <a:t>plus</a:t>
            </a:r>
            <a:endParaRPr lang="fr-FR" dirty="0"/>
          </a:p>
          <a:p>
            <a:r>
              <a:rPr lang="fr-FR" dirty="0"/>
              <a:t>42,618,629</a:t>
            </a:r>
          </a:p>
          <a:p>
            <a:r>
              <a:rPr lang="fr-FR" dirty="0" smtClean="0"/>
              <a:t>42,621,123</a:t>
            </a:r>
            <a:endParaRPr lang="fr-FR" dirty="0"/>
          </a:p>
        </p:txBody>
      </p:sp>
      <p:sp>
        <p:nvSpPr>
          <p:cNvPr id="7" name="Rectangle 6"/>
          <p:cNvSpPr/>
          <p:nvPr/>
        </p:nvSpPr>
        <p:spPr>
          <a:xfrm>
            <a:off x="5575905" y="2363231"/>
            <a:ext cx="2636762" cy="1477328"/>
          </a:xfrm>
          <a:prstGeom prst="rect">
            <a:avLst/>
          </a:prstGeom>
        </p:spPr>
        <p:txBody>
          <a:bodyPr wrap="square">
            <a:spAutoFit/>
          </a:bodyPr>
          <a:lstStyle/>
          <a:p>
            <a:r>
              <a:rPr lang="en-US" dirty="0"/>
              <a:t>Bo9g135110</a:t>
            </a:r>
          </a:p>
          <a:p>
            <a:r>
              <a:rPr lang="en-US" dirty="0" err="1"/>
              <a:t>cation</a:t>
            </a:r>
            <a:r>
              <a:rPr lang="en-US" dirty="0"/>
              <a:t>/H+ exchanger</a:t>
            </a:r>
          </a:p>
          <a:p>
            <a:r>
              <a:rPr lang="en-US" dirty="0" smtClean="0"/>
              <a:t>minus</a:t>
            </a:r>
            <a:endParaRPr lang="en-US" dirty="0"/>
          </a:p>
          <a:p>
            <a:r>
              <a:rPr lang="en-US" dirty="0"/>
              <a:t>41,402,213</a:t>
            </a:r>
          </a:p>
          <a:p>
            <a:r>
              <a:rPr lang="en-US" dirty="0" smtClean="0"/>
              <a:t>41,399,987</a:t>
            </a:r>
            <a:endParaRPr lang="en-US" dirty="0"/>
          </a:p>
        </p:txBody>
      </p:sp>
    </p:spTree>
    <p:extLst>
      <p:ext uri="{BB962C8B-B14F-4D97-AF65-F5344CB8AC3E}">
        <p14:creationId xmlns:p14="http://schemas.microsoft.com/office/powerpoint/2010/main" val="3706868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970318"/>
          </a:xfrm>
          <a:prstGeom prst="rect">
            <a:avLst/>
          </a:prstGeom>
          <a:noFill/>
        </p:spPr>
        <p:txBody>
          <a:bodyPr wrap="square" rtlCol="0">
            <a:spAutoFit/>
          </a:bodyPr>
          <a:lstStyle/>
          <a:p>
            <a:r>
              <a:rPr lang="en-US" b="1" dirty="0" smtClean="0"/>
              <a:t>Biological Process</a:t>
            </a:r>
          </a:p>
          <a:p>
            <a:r>
              <a:rPr lang="en-US" dirty="0"/>
              <a:t>hyperosmotic salinity response</a:t>
            </a:r>
            <a:endParaRPr lang="en-US" dirty="0" smtClean="0"/>
          </a:p>
          <a:p>
            <a:endParaRPr lang="en-US" dirty="0"/>
          </a:p>
          <a:p>
            <a:r>
              <a:rPr lang="en-US" b="1" dirty="0" smtClean="0"/>
              <a:t>Cellular Component</a:t>
            </a:r>
          </a:p>
          <a:p>
            <a:r>
              <a:rPr lang="en-US" dirty="0"/>
              <a:t>protein serine/threonine phosphatase </a:t>
            </a:r>
            <a:r>
              <a:rPr lang="en-US" dirty="0" smtClean="0"/>
              <a:t>complex</a:t>
            </a:r>
          </a:p>
          <a:p>
            <a:endParaRPr lang="en-US" dirty="0" smtClean="0"/>
          </a:p>
          <a:p>
            <a:r>
              <a:rPr lang="en-US" b="1" dirty="0" smtClean="0"/>
              <a:t>Molecular Function</a:t>
            </a:r>
          </a:p>
          <a:p>
            <a:r>
              <a:rPr lang="en-US" dirty="0"/>
              <a:t>calcium ion binding</a:t>
            </a:r>
            <a:endParaRPr lang="en-US" dirty="0" smtClean="0"/>
          </a:p>
          <a:p>
            <a:endParaRPr lang="en-US" dirty="0"/>
          </a:p>
          <a:p>
            <a:r>
              <a:rPr lang="en-US" b="1" dirty="0" smtClean="0"/>
              <a:t>Growth and Development</a:t>
            </a:r>
          </a:p>
          <a:p>
            <a:r>
              <a:rPr lang="en-US" dirty="0" smtClean="0"/>
              <a:t>Petal differentiation </a:t>
            </a:r>
          </a:p>
          <a:p>
            <a:endParaRPr lang="en-US" dirty="0" smtClean="0"/>
          </a:p>
          <a:p>
            <a:r>
              <a:rPr lang="en-US" b="1" dirty="0" smtClean="0"/>
              <a:t>Plant Structure</a:t>
            </a:r>
          </a:p>
          <a:p>
            <a:r>
              <a:rPr lang="en-US" dirty="0" smtClean="0"/>
              <a:t>flower</a:t>
            </a:r>
          </a:p>
        </p:txBody>
      </p:sp>
      <p:sp>
        <p:nvSpPr>
          <p:cNvPr id="3" name="TextBox 2"/>
          <p:cNvSpPr txBox="1"/>
          <p:nvPr/>
        </p:nvSpPr>
        <p:spPr>
          <a:xfrm>
            <a:off x="694013" y="5050737"/>
            <a:ext cx="6954903" cy="646331"/>
          </a:xfrm>
          <a:prstGeom prst="rect">
            <a:avLst/>
          </a:prstGeom>
          <a:noFill/>
        </p:spPr>
        <p:txBody>
          <a:bodyPr wrap="square" rtlCol="0">
            <a:spAutoFit/>
          </a:bodyPr>
          <a:lstStyle/>
          <a:p>
            <a:r>
              <a:rPr lang="en-US" dirty="0"/>
              <a:t>increased leaf transpiration rate which leads to symptoms of wilting and withering especially under low relative humidity and water stress</a:t>
            </a:r>
          </a:p>
        </p:txBody>
      </p:sp>
      <p:sp>
        <p:nvSpPr>
          <p:cNvPr id="4" name="TextBox 3"/>
          <p:cNvSpPr txBox="1"/>
          <p:nvPr/>
        </p:nvSpPr>
        <p:spPr>
          <a:xfrm>
            <a:off x="1153248" y="199308"/>
            <a:ext cx="6823653" cy="523220"/>
          </a:xfrm>
          <a:prstGeom prst="rect">
            <a:avLst/>
          </a:prstGeom>
          <a:noFill/>
        </p:spPr>
        <p:txBody>
          <a:bodyPr wrap="none" rtlCol="0">
            <a:spAutoFit/>
          </a:bodyPr>
          <a:lstStyle/>
          <a:p>
            <a:r>
              <a:rPr lang="en-US" sz="2800" b="1" dirty="0" smtClean="0"/>
              <a:t>ABI1 AT4G26080  </a:t>
            </a:r>
            <a:r>
              <a:rPr lang="en-US" sz="2800" b="1" dirty="0" err="1" smtClean="0"/>
              <a:t>Chr</a:t>
            </a:r>
            <a:r>
              <a:rPr lang="en-US" sz="2800" b="1" dirty="0" smtClean="0"/>
              <a:t> 9: 80 kb; </a:t>
            </a:r>
            <a:r>
              <a:rPr lang="en-US" sz="2800" b="1" dirty="0" err="1" smtClean="0"/>
              <a:t>Chr</a:t>
            </a:r>
            <a:r>
              <a:rPr lang="en-US" sz="2800" b="1" dirty="0" smtClean="0"/>
              <a:t> 6, 440 kb; </a:t>
            </a:r>
            <a:endParaRPr lang="en-US" sz="2800" b="1" dirty="0"/>
          </a:p>
        </p:txBody>
      </p:sp>
      <p:sp>
        <p:nvSpPr>
          <p:cNvPr id="5" name="TextBox 4"/>
          <p:cNvSpPr txBox="1"/>
          <p:nvPr/>
        </p:nvSpPr>
        <p:spPr>
          <a:xfrm>
            <a:off x="2916439" y="1584476"/>
            <a:ext cx="6227561" cy="369332"/>
          </a:xfrm>
          <a:prstGeom prst="rect">
            <a:avLst/>
          </a:prstGeom>
          <a:noFill/>
        </p:spPr>
        <p:txBody>
          <a:bodyPr wrap="none" rtlCol="0">
            <a:spAutoFit/>
          </a:bodyPr>
          <a:lstStyle/>
          <a:p>
            <a:r>
              <a:rPr lang="en-US" dirty="0" smtClean="0"/>
              <a:t>IGB find: Bo9g137020.1 is serine/threonine protein phosphatase</a:t>
            </a:r>
            <a:endParaRPr lang="en-US" dirty="0"/>
          </a:p>
        </p:txBody>
      </p:sp>
    </p:spTree>
    <p:extLst>
      <p:ext uri="{BB962C8B-B14F-4D97-AF65-F5344CB8AC3E}">
        <p14:creationId xmlns:p14="http://schemas.microsoft.com/office/powerpoint/2010/main" val="2335756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4-10 at 1.22.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401"/>
            <a:ext cx="9144000" cy="2039739"/>
          </a:xfrm>
          <a:prstGeom prst="rect">
            <a:avLst/>
          </a:prstGeom>
        </p:spPr>
      </p:pic>
      <p:sp>
        <p:nvSpPr>
          <p:cNvPr id="2" name="TextBox 1"/>
          <p:cNvSpPr txBox="1"/>
          <p:nvPr/>
        </p:nvSpPr>
        <p:spPr>
          <a:xfrm>
            <a:off x="3781763" y="157736"/>
            <a:ext cx="1167357" cy="461665"/>
          </a:xfrm>
          <a:prstGeom prst="rect">
            <a:avLst/>
          </a:prstGeom>
          <a:noFill/>
        </p:spPr>
        <p:txBody>
          <a:bodyPr wrap="none" rtlCol="0">
            <a:spAutoFit/>
          </a:bodyPr>
          <a:lstStyle/>
          <a:p>
            <a:r>
              <a:rPr lang="en-US" sz="2400" b="1" dirty="0" smtClean="0">
                <a:latin typeface="Geneva"/>
                <a:cs typeface="Geneva"/>
              </a:rPr>
              <a:t>BLAST</a:t>
            </a:r>
            <a:endParaRPr lang="en-US" sz="2400" b="1" dirty="0">
              <a:latin typeface="Geneva"/>
              <a:cs typeface="Geneva"/>
            </a:endParaRPr>
          </a:p>
        </p:txBody>
      </p:sp>
      <p:pic>
        <p:nvPicPr>
          <p:cNvPr id="4" name="Picture 3" descr="Screen Shot 2014-04-14 at 8.58.4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4492" y="3444647"/>
            <a:ext cx="4755621" cy="3105096"/>
          </a:xfrm>
          <a:prstGeom prst="rect">
            <a:avLst/>
          </a:prstGeom>
        </p:spPr>
      </p:pic>
      <p:sp>
        <p:nvSpPr>
          <p:cNvPr id="6" name="TextBox 5"/>
          <p:cNvSpPr txBox="1"/>
          <p:nvPr/>
        </p:nvSpPr>
        <p:spPr>
          <a:xfrm>
            <a:off x="4028944" y="3348531"/>
            <a:ext cx="662561" cy="461665"/>
          </a:xfrm>
          <a:prstGeom prst="rect">
            <a:avLst/>
          </a:prstGeom>
          <a:noFill/>
        </p:spPr>
        <p:txBody>
          <a:bodyPr wrap="none" rtlCol="0">
            <a:spAutoFit/>
          </a:bodyPr>
          <a:lstStyle/>
          <a:p>
            <a:r>
              <a:rPr lang="en-US" sz="2400" b="1" dirty="0" smtClean="0">
                <a:latin typeface="Geneva"/>
                <a:cs typeface="Geneva"/>
              </a:rPr>
              <a:t>IGB</a:t>
            </a:r>
            <a:endParaRPr lang="en-US" sz="2400" b="1" dirty="0">
              <a:latin typeface="Geneva"/>
              <a:cs typeface="Geneva"/>
            </a:endParaRPr>
          </a:p>
        </p:txBody>
      </p:sp>
    </p:spTree>
    <p:extLst>
      <p:ext uri="{BB962C8B-B14F-4D97-AF65-F5344CB8AC3E}">
        <p14:creationId xmlns:p14="http://schemas.microsoft.com/office/powerpoint/2010/main" val="3069490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0 at 1.22.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401"/>
            <a:ext cx="9144000" cy="3135839"/>
          </a:xfrm>
          <a:prstGeom prst="rect">
            <a:avLst/>
          </a:prstGeom>
        </p:spPr>
      </p:pic>
      <p:sp>
        <p:nvSpPr>
          <p:cNvPr id="3" name="TextBox 2"/>
          <p:cNvSpPr txBox="1"/>
          <p:nvPr/>
        </p:nvSpPr>
        <p:spPr>
          <a:xfrm>
            <a:off x="3781763" y="157736"/>
            <a:ext cx="1167357" cy="461665"/>
          </a:xfrm>
          <a:prstGeom prst="rect">
            <a:avLst/>
          </a:prstGeom>
          <a:noFill/>
        </p:spPr>
        <p:txBody>
          <a:bodyPr wrap="none" rtlCol="0">
            <a:spAutoFit/>
          </a:bodyPr>
          <a:lstStyle/>
          <a:p>
            <a:r>
              <a:rPr lang="en-US" sz="2400" b="1" dirty="0" smtClean="0">
                <a:latin typeface="Geneva"/>
                <a:cs typeface="Geneva"/>
              </a:rPr>
              <a:t>BLAST</a:t>
            </a:r>
            <a:endParaRPr lang="en-US" sz="2400" b="1" dirty="0">
              <a:latin typeface="Geneva"/>
              <a:cs typeface="Geneva"/>
            </a:endParaRPr>
          </a:p>
        </p:txBody>
      </p:sp>
      <p:sp>
        <p:nvSpPr>
          <p:cNvPr id="4" name="TextBox 3"/>
          <p:cNvSpPr txBox="1"/>
          <p:nvPr/>
        </p:nvSpPr>
        <p:spPr>
          <a:xfrm>
            <a:off x="4028944" y="3348531"/>
            <a:ext cx="662561" cy="461665"/>
          </a:xfrm>
          <a:prstGeom prst="rect">
            <a:avLst/>
          </a:prstGeom>
          <a:noFill/>
        </p:spPr>
        <p:txBody>
          <a:bodyPr wrap="none" rtlCol="0">
            <a:spAutoFit/>
          </a:bodyPr>
          <a:lstStyle/>
          <a:p>
            <a:r>
              <a:rPr lang="en-US" sz="2400" b="1" dirty="0" smtClean="0">
                <a:latin typeface="Geneva"/>
                <a:cs typeface="Geneva"/>
              </a:rPr>
              <a:t>IGB</a:t>
            </a:r>
            <a:endParaRPr lang="en-US" sz="2400" b="1" dirty="0">
              <a:latin typeface="Geneva"/>
              <a:cs typeface="Geneva"/>
            </a:endParaRPr>
          </a:p>
        </p:txBody>
      </p:sp>
      <p:pic>
        <p:nvPicPr>
          <p:cNvPr id="5" name="Picture 4" descr="Screen Shot 2014-04-14 at 8.57.5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070" y="3969620"/>
            <a:ext cx="6719182" cy="2669939"/>
          </a:xfrm>
          <a:prstGeom prst="rect">
            <a:avLst/>
          </a:prstGeom>
        </p:spPr>
      </p:pic>
    </p:spTree>
    <p:extLst>
      <p:ext uri="{BB962C8B-B14F-4D97-AF65-F5344CB8AC3E}">
        <p14:creationId xmlns:p14="http://schemas.microsoft.com/office/powerpoint/2010/main" val="3708760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4-10 at 1.23.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9401"/>
            <a:ext cx="9144000" cy="1849668"/>
          </a:xfrm>
          <a:prstGeom prst="rect">
            <a:avLst/>
          </a:prstGeom>
        </p:spPr>
      </p:pic>
      <p:sp>
        <p:nvSpPr>
          <p:cNvPr id="3" name="TextBox 2"/>
          <p:cNvSpPr txBox="1"/>
          <p:nvPr/>
        </p:nvSpPr>
        <p:spPr>
          <a:xfrm>
            <a:off x="3781763" y="157736"/>
            <a:ext cx="1167357" cy="461665"/>
          </a:xfrm>
          <a:prstGeom prst="rect">
            <a:avLst/>
          </a:prstGeom>
          <a:noFill/>
        </p:spPr>
        <p:txBody>
          <a:bodyPr wrap="none" rtlCol="0">
            <a:spAutoFit/>
          </a:bodyPr>
          <a:lstStyle/>
          <a:p>
            <a:r>
              <a:rPr lang="en-US" sz="2400" b="1" dirty="0" smtClean="0">
                <a:latin typeface="Geneva"/>
                <a:cs typeface="Geneva"/>
              </a:rPr>
              <a:t>BLAST</a:t>
            </a:r>
            <a:endParaRPr lang="en-US" sz="2400" b="1" dirty="0">
              <a:latin typeface="Geneva"/>
              <a:cs typeface="Geneva"/>
            </a:endParaRPr>
          </a:p>
        </p:txBody>
      </p:sp>
      <p:pic>
        <p:nvPicPr>
          <p:cNvPr id="4" name="Picture 3" descr="Screen Shot 2014-04-14 at 8.57.2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993" y="3710585"/>
            <a:ext cx="5447540" cy="2735561"/>
          </a:xfrm>
          <a:prstGeom prst="rect">
            <a:avLst/>
          </a:prstGeom>
        </p:spPr>
      </p:pic>
      <p:sp>
        <p:nvSpPr>
          <p:cNvPr id="5" name="TextBox 4"/>
          <p:cNvSpPr txBox="1"/>
          <p:nvPr/>
        </p:nvSpPr>
        <p:spPr>
          <a:xfrm>
            <a:off x="4028944" y="3348531"/>
            <a:ext cx="662561" cy="461665"/>
          </a:xfrm>
          <a:prstGeom prst="rect">
            <a:avLst/>
          </a:prstGeom>
          <a:noFill/>
        </p:spPr>
        <p:txBody>
          <a:bodyPr wrap="none" rtlCol="0">
            <a:spAutoFit/>
          </a:bodyPr>
          <a:lstStyle/>
          <a:p>
            <a:r>
              <a:rPr lang="en-US" sz="2400" b="1" dirty="0" smtClean="0">
                <a:latin typeface="Geneva"/>
                <a:cs typeface="Geneva"/>
              </a:rPr>
              <a:t>IGB</a:t>
            </a:r>
            <a:endParaRPr lang="en-US" sz="2400" b="1" dirty="0">
              <a:latin typeface="Geneva"/>
              <a:cs typeface="Geneva"/>
            </a:endParaRPr>
          </a:p>
        </p:txBody>
      </p:sp>
    </p:spTree>
    <p:extLst>
      <p:ext uri="{BB962C8B-B14F-4D97-AF65-F5344CB8AC3E}">
        <p14:creationId xmlns:p14="http://schemas.microsoft.com/office/powerpoint/2010/main" val="3858997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4-04-14 at 8.56.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240" y="3151755"/>
            <a:ext cx="4690858" cy="3253568"/>
          </a:xfrm>
          <a:prstGeom prst="rect">
            <a:avLst/>
          </a:prstGeom>
        </p:spPr>
      </p:pic>
      <p:pic>
        <p:nvPicPr>
          <p:cNvPr id="2" name="Picture 1" descr="Screen Shot 2014-04-10 at 1.24.3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3940"/>
            <a:ext cx="9144000" cy="1666596"/>
          </a:xfrm>
          <a:prstGeom prst="rect">
            <a:avLst/>
          </a:prstGeom>
        </p:spPr>
      </p:pic>
      <p:sp>
        <p:nvSpPr>
          <p:cNvPr id="3" name="TextBox 2"/>
          <p:cNvSpPr txBox="1"/>
          <p:nvPr/>
        </p:nvSpPr>
        <p:spPr>
          <a:xfrm>
            <a:off x="3781763" y="157736"/>
            <a:ext cx="1167357" cy="461665"/>
          </a:xfrm>
          <a:prstGeom prst="rect">
            <a:avLst/>
          </a:prstGeom>
          <a:noFill/>
        </p:spPr>
        <p:txBody>
          <a:bodyPr wrap="none" rtlCol="0">
            <a:spAutoFit/>
          </a:bodyPr>
          <a:lstStyle/>
          <a:p>
            <a:r>
              <a:rPr lang="en-US" sz="2400" b="1" dirty="0" smtClean="0">
                <a:latin typeface="Geneva"/>
                <a:cs typeface="Geneva"/>
              </a:rPr>
              <a:t>BLAST</a:t>
            </a:r>
            <a:endParaRPr lang="en-US" sz="2400" b="1" dirty="0">
              <a:latin typeface="Geneva"/>
              <a:cs typeface="Geneva"/>
            </a:endParaRPr>
          </a:p>
        </p:txBody>
      </p:sp>
      <p:sp>
        <p:nvSpPr>
          <p:cNvPr id="4" name="TextBox 3"/>
          <p:cNvSpPr txBox="1"/>
          <p:nvPr/>
        </p:nvSpPr>
        <p:spPr>
          <a:xfrm>
            <a:off x="4028944" y="3348531"/>
            <a:ext cx="662561" cy="461665"/>
          </a:xfrm>
          <a:prstGeom prst="rect">
            <a:avLst/>
          </a:prstGeom>
          <a:noFill/>
        </p:spPr>
        <p:txBody>
          <a:bodyPr wrap="none" rtlCol="0">
            <a:spAutoFit/>
          </a:bodyPr>
          <a:lstStyle/>
          <a:p>
            <a:r>
              <a:rPr lang="en-US" sz="2400" b="1" dirty="0" smtClean="0">
                <a:latin typeface="Geneva"/>
                <a:cs typeface="Geneva"/>
              </a:rPr>
              <a:t>IGB</a:t>
            </a:r>
            <a:endParaRPr lang="en-US" sz="2400" b="1" dirty="0">
              <a:latin typeface="Geneva"/>
              <a:cs typeface="Geneva"/>
            </a:endParaRPr>
          </a:p>
        </p:txBody>
      </p:sp>
    </p:spTree>
    <p:extLst>
      <p:ext uri="{BB962C8B-B14F-4D97-AF65-F5344CB8AC3E}">
        <p14:creationId xmlns:p14="http://schemas.microsoft.com/office/powerpoint/2010/main" val="2284351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9619" y="210104"/>
            <a:ext cx="5808501" cy="523220"/>
          </a:xfrm>
          <a:prstGeom prst="rect">
            <a:avLst/>
          </a:prstGeom>
          <a:noFill/>
        </p:spPr>
        <p:txBody>
          <a:bodyPr wrap="none" rtlCol="0">
            <a:spAutoFit/>
          </a:bodyPr>
          <a:lstStyle/>
          <a:p>
            <a:r>
              <a:rPr lang="en-US" sz="2800" dirty="0" smtClean="0"/>
              <a:t>Chr2 QTL   49,484,079  </a:t>
            </a:r>
            <a:r>
              <a:rPr lang="en-US" sz="2800" dirty="0" smtClean="0">
                <a:sym typeface="Wingdings"/>
              </a:rPr>
              <a:t>&gt; 49,884,079</a:t>
            </a:r>
            <a:endParaRPr lang="en-US" sz="2800" dirty="0"/>
          </a:p>
        </p:txBody>
      </p:sp>
      <p:sp>
        <p:nvSpPr>
          <p:cNvPr id="3" name="Rectangle 2"/>
          <p:cNvSpPr/>
          <p:nvPr/>
        </p:nvSpPr>
        <p:spPr>
          <a:xfrm>
            <a:off x="1064381" y="1331410"/>
            <a:ext cx="4572000" cy="2308324"/>
          </a:xfrm>
          <a:prstGeom prst="rect">
            <a:avLst/>
          </a:prstGeom>
        </p:spPr>
        <p:txBody>
          <a:bodyPr>
            <a:spAutoFit/>
          </a:bodyPr>
          <a:lstStyle/>
          <a:p>
            <a:r>
              <a:rPr lang="hu-HU" dirty="0"/>
              <a:t>Bo2g159080</a:t>
            </a:r>
          </a:p>
          <a:p>
            <a:r>
              <a:rPr lang="hu-HU" dirty="0"/>
              <a:t>Protein phosphatase 2C family protein</a:t>
            </a:r>
          </a:p>
          <a:p>
            <a:r>
              <a:rPr lang="hu-HU" dirty="0"/>
              <a:t>Bo2g159080.1</a:t>
            </a:r>
          </a:p>
          <a:p>
            <a:r>
              <a:rPr lang="hu-HU" dirty="0"/>
              <a:t>Bo2g159080.1</a:t>
            </a:r>
          </a:p>
          <a:p>
            <a:r>
              <a:rPr lang="hu-HU" dirty="0"/>
              <a:t>C2</a:t>
            </a:r>
          </a:p>
          <a:p>
            <a:r>
              <a:rPr lang="hu-HU" dirty="0"/>
              <a:t>49,712,895</a:t>
            </a:r>
          </a:p>
          <a:p>
            <a:r>
              <a:rPr lang="hu-HU" dirty="0"/>
              <a:t>49,713,429</a:t>
            </a:r>
          </a:p>
          <a:p>
            <a:r>
              <a:rPr lang="hu-HU" dirty="0"/>
              <a:t>534</a:t>
            </a:r>
            <a:endParaRPr lang="en-US" dirty="0"/>
          </a:p>
        </p:txBody>
      </p:sp>
      <p:sp>
        <p:nvSpPr>
          <p:cNvPr id="6" name="TextBox 5"/>
          <p:cNvSpPr txBox="1"/>
          <p:nvPr/>
        </p:nvSpPr>
        <p:spPr>
          <a:xfrm>
            <a:off x="4245429" y="4523619"/>
            <a:ext cx="2723823" cy="369332"/>
          </a:xfrm>
          <a:prstGeom prst="rect">
            <a:avLst/>
          </a:prstGeom>
          <a:noFill/>
        </p:spPr>
        <p:txBody>
          <a:bodyPr wrap="none" rtlCol="0">
            <a:spAutoFit/>
          </a:bodyPr>
          <a:lstStyle/>
          <a:p>
            <a:r>
              <a:rPr lang="en-US" dirty="0" smtClean="0"/>
              <a:t>SOS3 was annotated in IGB</a:t>
            </a:r>
            <a:endParaRPr lang="en-US" dirty="0"/>
          </a:p>
        </p:txBody>
      </p:sp>
    </p:spTree>
    <p:extLst>
      <p:ext uri="{BB962C8B-B14F-4D97-AF65-F5344CB8AC3E}">
        <p14:creationId xmlns:p14="http://schemas.microsoft.com/office/powerpoint/2010/main" val="259357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70"/>
            <a:ext cx="9144000" cy="954107"/>
          </a:xfrm>
          <a:prstGeom prst="rect">
            <a:avLst/>
          </a:prstGeom>
        </p:spPr>
        <p:txBody>
          <a:bodyPr wrap="square">
            <a:spAutoFit/>
          </a:bodyPr>
          <a:lstStyle/>
          <a:p>
            <a:pPr algn="ctr">
              <a:lnSpc>
                <a:spcPct val="120000"/>
              </a:lnSpc>
            </a:pPr>
            <a:r>
              <a:rPr lang="en-US" sz="4800" dirty="0">
                <a:latin typeface="Times"/>
                <a:cs typeface="Times"/>
              </a:rPr>
              <a:t>Where is Na</a:t>
            </a:r>
            <a:r>
              <a:rPr lang="en-US" sz="4800" baseline="30000" dirty="0">
                <a:latin typeface="Times"/>
                <a:cs typeface="Times"/>
              </a:rPr>
              <a:t>+</a:t>
            </a:r>
            <a:r>
              <a:rPr lang="en-US" sz="4800" dirty="0">
                <a:latin typeface="Times"/>
                <a:cs typeface="Times"/>
              </a:rPr>
              <a:t> stored in plants?</a:t>
            </a:r>
          </a:p>
        </p:txBody>
      </p:sp>
      <p:sp>
        <p:nvSpPr>
          <p:cNvPr id="6" name="TextBox 5"/>
          <p:cNvSpPr txBox="1"/>
          <p:nvPr/>
        </p:nvSpPr>
        <p:spPr>
          <a:xfrm>
            <a:off x="158751" y="1886203"/>
            <a:ext cx="8551332" cy="1034129"/>
          </a:xfrm>
          <a:prstGeom prst="rect">
            <a:avLst/>
          </a:prstGeom>
          <a:noFill/>
        </p:spPr>
        <p:txBody>
          <a:bodyPr wrap="square" rtlCol="0">
            <a:spAutoFit/>
          </a:bodyPr>
          <a:lstStyle/>
          <a:p>
            <a:pPr marL="342900" indent="-342900">
              <a:lnSpc>
                <a:spcPct val="130000"/>
              </a:lnSpc>
              <a:buFont typeface="Arial"/>
              <a:buChar char="•"/>
            </a:pPr>
            <a:r>
              <a:rPr lang="en-US" sz="2400" dirty="0" smtClean="0">
                <a:latin typeface="Times"/>
                <a:cs typeface="Times"/>
              </a:rPr>
              <a:t>NOK2 sequester Na</a:t>
            </a:r>
            <a:r>
              <a:rPr lang="en-US" sz="2400" baseline="30000" dirty="0" smtClean="0">
                <a:latin typeface="Times"/>
                <a:cs typeface="Times"/>
              </a:rPr>
              <a:t>+</a:t>
            </a:r>
            <a:r>
              <a:rPr lang="en-US" sz="2400" dirty="0" smtClean="0">
                <a:latin typeface="Times"/>
                <a:cs typeface="Times"/>
              </a:rPr>
              <a:t> </a:t>
            </a:r>
            <a:r>
              <a:rPr lang="en-US" sz="2400" dirty="0">
                <a:latin typeface="Times"/>
                <a:cs typeface="Times"/>
              </a:rPr>
              <a:t>in </a:t>
            </a:r>
            <a:r>
              <a:rPr lang="en-US" sz="2400" dirty="0" smtClean="0">
                <a:latin typeface="Times"/>
                <a:cs typeface="Times"/>
              </a:rPr>
              <a:t>vacuole with transport K</a:t>
            </a:r>
            <a:r>
              <a:rPr lang="en-US" sz="2400" baseline="30000" dirty="0" smtClean="0">
                <a:latin typeface="Times"/>
                <a:cs typeface="Times"/>
              </a:rPr>
              <a:t>+</a:t>
            </a:r>
            <a:endParaRPr lang="en-US" sz="2400" dirty="0" smtClean="0">
              <a:latin typeface="Times"/>
              <a:cs typeface="Times"/>
            </a:endParaRPr>
          </a:p>
          <a:p>
            <a:pPr marL="342900" indent="-342900">
              <a:lnSpc>
                <a:spcPct val="130000"/>
              </a:lnSpc>
              <a:buFont typeface="Arial"/>
              <a:buChar char="•"/>
            </a:pPr>
            <a:r>
              <a:rPr lang="en-US" sz="2400" dirty="0" smtClean="0">
                <a:latin typeface="Times"/>
                <a:cs typeface="Times"/>
              </a:rPr>
              <a:t>NHX1 up regulated by </a:t>
            </a:r>
            <a:r>
              <a:rPr lang="en-US" sz="2400" dirty="0" err="1" smtClean="0">
                <a:latin typeface="Times"/>
                <a:cs typeface="Times"/>
              </a:rPr>
              <a:t>NaCl</a:t>
            </a:r>
            <a:endParaRPr lang="en-US" sz="2400" dirty="0" smtClean="0">
              <a:latin typeface="Times"/>
              <a:cs typeface="Times"/>
            </a:endParaRPr>
          </a:p>
        </p:txBody>
      </p:sp>
    </p:spTree>
    <p:extLst>
      <p:ext uri="{BB962C8B-B14F-4D97-AF65-F5344CB8AC3E}">
        <p14:creationId xmlns:p14="http://schemas.microsoft.com/office/powerpoint/2010/main" val="214471935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9619" y="210104"/>
            <a:ext cx="5444519" cy="523220"/>
          </a:xfrm>
          <a:prstGeom prst="rect">
            <a:avLst/>
          </a:prstGeom>
          <a:noFill/>
        </p:spPr>
        <p:txBody>
          <a:bodyPr wrap="none" rtlCol="0">
            <a:spAutoFit/>
          </a:bodyPr>
          <a:lstStyle/>
          <a:p>
            <a:r>
              <a:rPr lang="en-US" sz="2800" dirty="0" smtClean="0"/>
              <a:t>Chr6 QTL   3,781,788  </a:t>
            </a:r>
            <a:r>
              <a:rPr lang="en-US" sz="2800" dirty="0" smtClean="0">
                <a:sym typeface="Wingdings"/>
              </a:rPr>
              <a:t>&gt; 4,181,788</a:t>
            </a:r>
            <a:endParaRPr lang="en-US" sz="2800" dirty="0"/>
          </a:p>
        </p:txBody>
      </p:sp>
      <p:sp>
        <p:nvSpPr>
          <p:cNvPr id="5" name="TextBox 4"/>
          <p:cNvSpPr txBox="1"/>
          <p:nvPr/>
        </p:nvSpPr>
        <p:spPr>
          <a:xfrm>
            <a:off x="2031999" y="1194191"/>
            <a:ext cx="4264471" cy="369332"/>
          </a:xfrm>
          <a:prstGeom prst="rect">
            <a:avLst/>
          </a:prstGeom>
          <a:noFill/>
        </p:spPr>
        <p:txBody>
          <a:bodyPr wrap="none" rtlCol="0">
            <a:spAutoFit/>
          </a:bodyPr>
          <a:lstStyle/>
          <a:p>
            <a:r>
              <a:rPr lang="en-US" dirty="0" smtClean="0"/>
              <a:t>Nothing found by scrolling 200 kb each way</a:t>
            </a:r>
            <a:endParaRPr lang="en-US" dirty="0"/>
          </a:p>
        </p:txBody>
      </p:sp>
      <p:sp>
        <p:nvSpPr>
          <p:cNvPr id="3" name="TextBox 2"/>
          <p:cNvSpPr txBox="1"/>
          <p:nvPr/>
        </p:nvSpPr>
        <p:spPr>
          <a:xfrm>
            <a:off x="2031999" y="1850572"/>
            <a:ext cx="5036993" cy="369332"/>
          </a:xfrm>
          <a:prstGeom prst="rect">
            <a:avLst/>
          </a:prstGeom>
          <a:noFill/>
        </p:spPr>
        <p:txBody>
          <a:bodyPr wrap="none" rtlCol="0">
            <a:spAutoFit/>
          </a:bodyPr>
          <a:lstStyle/>
          <a:p>
            <a:r>
              <a:rPr lang="en-US" dirty="0" smtClean="0"/>
              <a:t>IGB found one gene at this location for ABI1 or ABI2</a:t>
            </a:r>
            <a:endParaRPr lang="en-US" dirty="0"/>
          </a:p>
        </p:txBody>
      </p:sp>
    </p:spTree>
    <p:extLst>
      <p:ext uri="{BB962C8B-B14F-4D97-AF65-F5344CB8AC3E}">
        <p14:creationId xmlns:p14="http://schemas.microsoft.com/office/powerpoint/2010/main" val="24503447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9619" y="210104"/>
            <a:ext cx="5808501" cy="523220"/>
          </a:xfrm>
          <a:prstGeom prst="rect">
            <a:avLst/>
          </a:prstGeom>
          <a:noFill/>
        </p:spPr>
        <p:txBody>
          <a:bodyPr wrap="none" rtlCol="0">
            <a:spAutoFit/>
          </a:bodyPr>
          <a:lstStyle/>
          <a:p>
            <a:r>
              <a:rPr lang="en-US" sz="2800" dirty="0" smtClean="0"/>
              <a:t>Chr8 QTL   23,927,988  </a:t>
            </a:r>
            <a:r>
              <a:rPr lang="en-US" sz="2800" dirty="0" smtClean="0">
                <a:sym typeface="Wingdings"/>
              </a:rPr>
              <a:t>&gt; 24,327,988</a:t>
            </a:r>
            <a:endParaRPr lang="en-US" sz="2800" dirty="0"/>
          </a:p>
        </p:txBody>
      </p:sp>
      <p:sp>
        <p:nvSpPr>
          <p:cNvPr id="4" name="TextBox 3"/>
          <p:cNvSpPr txBox="1"/>
          <p:nvPr/>
        </p:nvSpPr>
        <p:spPr>
          <a:xfrm>
            <a:off x="2031999" y="1194191"/>
            <a:ext cx="4264471" cy="369332"/>
          </a:xfrm>
          <a:prstGeom prst="rect">
            <a:avLst/>
          </a:prstGeom>
          <a:noFill/>
        </p:spPr>
        <p:txBody>
          <a:bodyPr wrap="none" rtlCol="0">
            <a:spAutoFit/>
          </a:bodyPr>
          <a:lstStyle/>
          <a:p>
            <a:r>
              <a:rPr lang="en-US" dirty="0" smtClean="0"/>
              <a:t>Nothing found by scrolling 200 kb each way</a:t>
            </a:r>
            <a:endParaRPr lang="en-US" dirty="0"/>
          </a:p>
        </p:txBody>
      </p:sp>
      <p:sp>
        <p:nvSpPr>
          <p:cNvPr id="3" name="TextBox 2"/>
          <p:cNvSpPr txBox="1"/>
          <p:nvPr/>
        </p:nvSpPr>
        <p:spPr>
          <a:xfrm>
            <a:off x="1850571" y="2455333"/>
            <a:ext cx="5548139" cy="369332"/>
          </a:xfrm>
          <a:prstGeom prst="rect">
            <a:avLst/>
          </a:prstGeom>
          <a:noFill/>
        </p:spPr>
        <p:txBody>
          <a:bodyPr wrap="none" rtlCol="0">
            <a:spAutoFit/>
          </a:bodyPr>
          <a:lstStyle/>
          <a:p>
            <a:r>
              <a:rPr lang="en-US" dirty="0"/>
              <a:t>IGB found “Protein kinase-like </a:t>
            </a:r>
            <a:r>
              <a:rPr lang="en-US" dirty="0" smtClean="0"/>
              <a:t>protein” instead of MEKKK</a:t>
            </a:r>
            <a:endParaRPr lang="en-US" dirty="0"/>
          </a:p>
        </p:txBody>
      </p:sp>
    </p:spTree>
    <p:extLst>
      <p:ext uri="{BB962C8B-B14F-4D97-AF65-F5344CB8AC3E}">
        <p14:creationId xmlns:p14="http://schemas.microsoft.com/office/powerpoint/2010/main" val="3941877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9619" y="210104"/>
            <a:ext cx="5808501" cy="523220"/>
          </a:xfrm>
          <a:prstGeom prst="rect">
            <a:avLst/>
          </a:prstGeom>
          <a:noFill/>
        </p:spPr>
        <p:txBody>
          <a:bodyPr wrap="none" rtlCol="0">
            <a:spAutoFit/>
          </a:bodyPr>
          <a:lstStyle/>
          <a:p>
            <a:r>
              <a:rPr lang="en-US" sz="2800" dirty="0" smtClean="0"/>
              <a:t>Chr9 QTL   41,792,687  </a:t>
            </a:r>
            <a:r>
              <a:rPr lang="en-US" sz="2800" dirty="0" smtClean="0">
                <a:sym typeface="Wingdings"/>
              </a:rPr>
              <a:t>&gt; 42,192,687</a:t>
            </a:r>
            <a:endParaRPr lang="en-US" sz="2800" dirty="0"/>
          </a:p>
        </p:txBody>
      </p:sp>
      <p:sp>
        <p:nvSpPr>
          <p:cNvPr id="3" name="TextBox 2"/>
          <p:cNvSpPr txBox="1"/>
          <p:nvPr/>
        </p:nvSpPr>
        <p:spPr>
          <a:xfrm>
            <a:off x="1310559" y="1018383"/>
            <a:ext cx="6227561" cy="369332"/>
          </a:xfrm>
          <a:prstGeom prst="rect">
            <a:avLst/>
          </a:prstGeom>
          <a:noFill/>
        </p:spPr>
        <p:txBody>
          <a:bodyPr wrap="none" rtlCol="0">
            <a:spAutoFit/>
          </a:bodyPr>
          <a:lstStyle/>
          <a:p>
            <a:r>
              <a:rPr lang="en-US" dirty="0" smtClean="0"/>
              <a:t>IGB find: Bo9g137020.1 is serine/threonine protein phosphatase</a:t>
            </a:r>
            <a:endParaRPr lang="en-US" dirty="0"/>
          </a:p>
        </p:txBody>
      </p:sp>
      <p:sp>
        <p:nvSpPr>
          <p:cNvPr id="4" name="TextBox 3"/>
          <p:cNvSpPr txBox="1"/>
          <p:nvPr/>
        </p:nvSpPr>
        <p:spPr>
          <a:xfrm>
            <a:off x="1419728" y="1702191"/>
            <a:ext cx="4995290" cy="369332"/>
          </a:xfrm>
          <a:prstGeom prst="rect">
            <a:avLst/>
          </a:prstGeom>
          <a:noFill/>
        </p:spPr>
        <p:txBody>
          <a:bodyPr wrap="none" rtlCol="0">
            <a:spAutoFit/>
          </a:bodyPr>
          <a:lstStyle/>
          <a:p>
            <a:r>
              <a:rPr lang="en-US" dirty="0" smtClean="0"/>
              <a:t>IGB find: found as Bo9g136980.1  = phosphatase 2c</a:t>
            </a:r>
            <a:endParaRPr lang="en-US" dirty="0"/>
          </a:p>
        </p:txBody>
      </p:sp>
    </p:spTree>
    <p:extLst>
      <p:ext uri="{BB962C8B-B14F-4D97-AF65-F5344CB8AC3E}">
        <p14:creationId xmlns:p14="http://schemas.microsoft.com/office/powerpoint/2010/main" val="1269898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3970318"/>
          </a:xfrm>
          <a:prstGeom prst="rect">
            <a:avLst/>
          </a:prstGeom>
          <a:noFill/>
        </p:spPr>
        <p:txBody>
          <a:bodyPr wrap="square" rtlCol="0">
            <a:spAutoFit/>
          </a:bodyPr>
          <a:lstStyle/>
          <a:p>
            <a:r>
              <a:rPr lang="en-US" b="1" dirty="0" smtClean="0"/>
              <a:t>Biological Process</a:t>
            </a:r>
          </a:p>
          <a:p>
            <a:r>
              <a:rPr lang="en-US" dirty="0" smtClean="0"/>
              <a:t> response to osmotic stress</a:t>
            </a:r>
          </a:p>
          <a:p>
            <a:endParaRPr lang="en-US" dirty="0"/>
          </a:p>
          <a:p>
            <a:r>
              <a:rPr lang="en-US" b="1" dirty="0" smtClean="0"/>
              <a:t>Cellular Component</a:t>
            </a:r>
          </a:p>
          <a:p>
            <a:r>
              <a:rPr lang="en-US" dirty="0" smtClean="0"/>
              <a:t>Nucleus</a:t>
            </a:r>
          </a:p>
          <a:p>
            <a:endParaRPr lang="en-US" dirty="0" smtClean="0"/>
          </a:p>
          <a:p>
            <a:r>
              <a:rPr lang="en-US" b="1" dirty="0" smtClean="0"/>
              <a:t>Molecular Function</a:t>
            </a:r>
          </a:p>
          <a:p>
            <a:r>
              <a:rPr lang="en-US" dirty="0" smtClean="0"/>
              <a:t>DNA binding </a:t>
            </a:r>
          </a:p>
          <a:p>
            <a:endParaRPr lang="en-US" dirty="0"/>
          </a:p>
          <a:p>
            <a:r>
              <a:rPr lang="en-US" b="1" dirty="0" smtClean="0"/>
              <a:t>Growth and Development</a:t>
            </a:r>
          </a:p>
          <a:p>
            <a:r>
              <a:rPr lang="en-US" dirty="0" smtClean="0"/>
              <a:t>Petal differentiation and expansion</a:t>
            </a:r>
          </a:p>
          <a:p>
            <a:endParaRPr lang="en-US" dirty="0" smtClean="0"/>
          </a:p>
          <a:p>
            <a:r>
              <a:rPr lang="en-US" b="1" dirty="0" smtClean="0"/>
              <a:t>Plant Structure</a:t>
            </a:r>
          </a:p>
          <a:p>
            <a:r>
              <a:rPr lang="en-US" dirty="0" smtClean="0"/>
              <a:t>flower</a:t>
            </a:r>
          </a:p>
        </p:txBody>
      </p:sp>
      <p:sp>
        <p:nvSpPr>
          <p:cNvPr id="3" name="TextBox 2"/>
          <p:cNvSpPr txBox="1"/>
          <p:nvPr/>
        </p:nvSpPr>
        <p:spPr>
          <a:xfrm>
            <a:off x="694013" y="5050737"/>
            <a:ext cx="6954903" cy="369332"/>
          </a:xfrm>
          <a:prstGeom prst="rect">
            <a:avLst/>
          </a:prstGeom>
          <a:noFill/>
        </p:spPr>
        <p:txBody>
          <a:bodyPr wrap="square" rtlCol="0">
            <a:spAutoFit/>
          </a:bodyPr>
          <a:lstStyle/>
          <a:p>
            <a:r>
              <a:rPr lang="en-US" dirty="0"/>
              <a:t>Mediates cold, salt, cadmium and wounding stress </a:t>
            </a:r>
            <a:r>
              <a:rPr lang="en-US" dirty="0" smtClean="0"/>
              <a:t>signaling</a:t>
            </a:r>
            <a:endParaRPr lang="en-US" dirty="0"/>
          </a:p>
        </p:txBody>
      </p:sp>
      <p:sp>
        <p:nvSpPr>
          <p:cNvPr id="4" name="TextBox 3"/>
          <p:cNvSpPr txBox="1"/>
          <p:nvPr/>
        </p:nvSpPr>
        <p:spPr>
          <a:xfrm>
            <a:off x="857400" y="213120"/>
            <a:ext cx="7380496" cy="523220"/>
          </a:xfrm>
          <a:prstGeom prst="rect">
            <a:avLst/>
          </a:prstGeom>
          <a:noFill/>
        </p:spPr>
        <p:txBody>
          <a:bodyPr wrap="none" rtlCol="0">
            <a:spAutoFit/>
          </a:bodyPr>
          <a:lstStyle/>
          <a:p>
            <a:r>
              <a:rPr lang="en-US" sz="2800" b="1" dirty="0" smtClean="0"/>
              <a:t>MEKK1 </a:t>
            </a:r>
            <a:r>
              <a:rPr lang="en-US" sz="2800" dirty="0"/>
              <a:t>AT4G08500</a:t>
            </a:r>
            <a:r>
              <a:rPr lang="en-US" sz="2800" b="1" dirty="0" smtClean="0"/>
              <a:t> </a:t>
            </a:r>
            <a:r>
              <a:rPr lang="en-US" sz="2800" b="1" dirty="0" err="1" smtClean="0"/>
              <a:t>Chr</a:t>
            </a:r>
            <a:r>
              <a:rPr lang="en-US" sz="2800" b="1" dirty="0" smtClean="0"/>
              <a:t> 9: 400 kb; </a:t>
            </a:r>
            <a:r>
              <a:rPr lang="en-US" sz="2800" b="1" dirty="0" err="1" smtClean="0"/>
              <a:t>Chr</a:t>
            </a:r>
            <a:r>
              <a:rPr lang="en-US" sz="2800" b="1" dirty="0" smtClean="0"/>
              <a:t> 8: 790 kb</a:t>
            </a:r>
            <a:endParaRPr lang="en-US" sz="2800" b="1" dirty="0"/>
          </a:p>
        </p:txBody>
      </p:sp>
    </p:spTree>
    <p:extLst>
      <p:ext uri="{BB962C8B-B14F-4D97-AF65-F5344CB8AC3E}">
        <p14:creationId xmlns:p14="http://schemas.microsoft.com/office/powerpoint/2010/main" val="29966587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247317"/>
          </a:xfrm>
          <a:prstGeom prst="rect">
            <a:avLst/>
          </a:prstGeom>
          <a:noFill/>
        </p:spPr>
        <p:txBody>
          <a:bodyPr wrap="square" rtlCol="0">
            <a:spAutoFit/>
          </a:bodyPr>
          <a:lstStyle/>
          <a:p>
            <a:r>
              <a:rPr lang="en-US" b="1" dirty="0" smtClean="0"/>
              <a:t>Biological Process</a:t>
            </a:r>
          </a:p>
          <a:p>
            <a:r>
              <a:rPr lang="en-US" dirty="0" smtClean="0"/>
              <a:t>Response to salt stress</a:t>
            </a:r>
          </a:p>
          <a:p>
            <a:endParaRPr lang="en-US" dirty="0"/>
          </a:p>
          <a:p>
            <a:r>
              <a:rPr lang="en-US" b="1" dirty="0" smtClean="0"/>
              <a:t>Cellular Component</a:t>
            </a:r>
          </a:p>
          <a:p>
            <a:r>
              <a:rPr lang="en-US" dirty="0" err="1" smtClean="0"/>
              <a:t>Vaculolar</a:t>
            </a:r>
            <a:r>
              <a:rPr lang="en-US" dirty="0" smtClean="0"/>
              <a:t> membrane</a:t>
            </a:r>
          </a:p>
          <a:p>
            <a:endParaRPr lang="en-US" dirty="0" smtClean="0"/>
          </a:p>
          <a:p>
            <a:r>
              <a:rPr lang="en-US" b="1" dirty="0" smtClean="0"/>
              <a:t>Molecular Function</a:t>
            </a:r>
          </a:p>
          <a:p>
            <a:r>
              <a:rPr lang="en-US" dirty="0" smtClean="0"/>
              <a:t>Kinase</a:t>
            </a:r>
          </a:p>
          <a:p>
            <a:endParaRPr lang="en-US" dirty="0"/>
          </a:p>
          <a:p>
            <a:r>
              <a:rPr lang="en-US" b="1" dirty="0" smtClean="0"/>
              <a:t>Growth and Development</a:t>
            </a:r>
          </a:p>
          <a:p>
            <a:r>
              <a:rPr lang="en-US" dirty="0" smtClean="0"/>
              <a:t>Petal differentiation and expansion </a:t>
            </a:r>
          </a:p>
          <a:p>
            <a:endParaRPr lang="en-US" dirty="0" smtClean="0"/>
          </a:p>
          <a:p>
            <a:r>
              <a:rPr lang="en-US" b="1" dirty="0" smtClean="0"/>
              <a:t>Plant Structure</a:t>
            </a:r>
          </a:p>
          <a:p>
            <a:r>
              <a:rPr lang="en-US" dirty="0" smtClean="0"/>
              <a:t>flower</a:t>
            </a:r>
            <a:endParaRPr lang="en-US" dirty="0"/>
          </a:p>
          <a:p>
            <a:endParaRPr lang="en-US" b="1" dirty="0" smtClean="0"/>
          </a:p>
        </p:txBody>
      </p:sp>
      <p:sp>
        <p:nvSpPr>
          <p:cNvPr id="3" name="TextBox 2"/>
          <p:cNvSpPr txBox="1"/>
          <p:nvPr/>
        </p:nvSpPr>
        <p:spPr>
          <a:xfrm>
            <a:off x="694013" y="5050737"/>
            <a:ext cx="6954903" cy="646331"/>
          </a:xfrm>
          <a:prstGeom prst="rect">
            <a:avLst/>
          </a:prstGeom>
          <a:noFill/>
        </p:spPr>
        <p:txBody>
          <a:bodyPr wrap="square" rtlCol="0">
            <a:spAutoFit/>
          </a:bodyPr>
          <a:lstStyle/>
          <a:p>
            <a:r>
              <a:rPr lang="en-US" dirty="0"/>
              <a:t>encodes a member of the CBL-interacting protein kinase family, is a regulatory component controlling plant potassium nutrition	</a:t>
            </a:r>
          </a:p>
        </p:txBody>
      </p:sp>
      <p:sp>
        <p:nvSpPr>
          <p:cNvPr id="4" name="TextBox 3"/>
          <p:cNvSpPr txBox="1"/>
          <p:nvPr/>
        </p:nvSpPr>
        <p:spPr>
          <a:xfrm>
            <a:off x="2373483" y="184582"/>
            <a:ext cx="4758459" cy="523220"/>
          </a:xfrm>
          <a:prstGeom prst="rect">
            <a:avLst/>
          </a:prstGeom>
          <a:noFill/>
        </p:spPr>
        <p:txBody>
          <a:bodyPr wrap="none" rtlCol="0">
            <a:spAutoFit/>
          </a:bodyPr>
          <a:lstStyle/>
          <a:p>
            <a:r>
              <a:rPr lang="en-US" sz="2800" b="1" dirty="0" smtClean="0"/>
              <a:t>SOS2 </a:t>
            </a:r>
            <a:r>
              <a:rPr lang="en-US" sz="2800" dirty="0"/>
              <a:t>AT5G35410</a:t>
            </a:r>
            <a:r>
              <a:rPr lang="en-US" sz="2800" b="1" dirty="0" smtClean="0"/>
              <a:t> </a:t>
            </a:r>
            <a:r>
              <a:rPr lang="en-US" sz="2800" b="1" dirty="0" err="1" smtClean="0"/>
              <a:t>Chr</a:t>
            </a:r>
            <a:r>
              <a:rPr lang="en-US" sz="2800" b="1" dirty="0" smtClean="0"/>
              <a:t> 9: 633 kb</a:t>
            </a:r>
            <a:endParaRPr lang="en-US" sz="2800" b="1" dirty="0"/>
          </a:p>
        </p:txBody>
      </p:sp>
    </p:spTree>
    <p:extLst>
      <p:ext uri="{BB962C8B-B14F-4D97-AF65-F5344CB8AC3E}">
        <p14:creationId xmlns:p14="http://schemas.microsoft.com/office/powerpoint/2010/main" val="8062252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98" y="739776"/>
            <a:ext cx="8475424" cy="4524316"/>
          </a:xfrm>
          <a:prstGeom prst="rect">
            <a:avLst/>
          </a:prstGeom>
          <a:noFill/>
        </p:spPr>
        <p:txBody>
          <a:bodyPr wrap="square" rtlCol="0">
            <a:spAutoFit/>
          </a:bodyPr>
          <a:lstStyle/>
          <a:p>
            <a:r>
              <a:rPr lang="en-US" b="1" dirty="0" smtClean="0"/>
              <a:t>Biological Process</a:t>
            </a:r>
          </a:p>
          <a:p>
            <a:r>
              <a:rPr lang="en-US" dirty="0"/>
              <a:t>calcium-mediated signaling, cellular potassium ion homeostasis, detection of calcium ion, hypotonic salinity response, </a:t>
            </a:r>
            <a:r>
              <a:rPr lang="en-US" dirty="0" err="1"/>
              <a:t>stomatal</a:t>
            </a:r>
            <a:r>
              <a:rPr lang="en-US" dirty="0"/>
              <a:t> </a:t>
            </a:r>
            <a:r>
              <a:rPr lang="en-US" dirty="0" smtClean="0"/>
              <a:t>movement</a:t>
            </a:r>
          </a:p>
          <a:p>
            <a:endParaRPr lang="en-US" dirty="0"/>
          </a:p>
          <a:p>
            <a:r>
              <a:rPr lang="en-US" b="1" dirty="0" smtClean="0"/>
              <a:t>Cellular Component</a:t>
            </a:r>
          </a:p>
          <a:p>
            <a:r>
              <a:rPr lang="en-US" dirty="0" err="1"/>
              <a:t>calcineurin</a:t>
            </a:r>
            <a:r>
              <a:rPr lang="en-US" dirty="0"/>
              <a:t> complex, cytoplasm, plasma </a:t>
            </a:r>
            <a:r>
              <a:rPr lang="en-US" dirty="0" smtClean="0"/>
              <a:t>membrane</a:t>
            </a:r>
          </a:p>
          <a:p>
            <a:endParaRPr lang="en-US" dirty="0" smtClean="0"/>
          </a:p>
          <a:p>
            <a:r>
              <a:rPr lang="en-US" b="1" dirty="0" smtClean="0"/>
              <a:t>Molecular Function</a:t>
            </a:r>
          </a:p>
          <a:p>
            <a:r>
              <a:rPr lang="en-US" dirty="0"/>
              <a:t>calcium ion </a:t>
            </a:r>
            <a:r>
              <a:rPr lang="en-US" dirty="0" smtClean="0"/>
              <a:t>binding</a:t>
            </a:r>
          </a:p>
          <a:p>
            <a:endParaRPr lang="en-US" dirty="0"/>
          </a:p>
          <a:p>
            <a:r>
              <a:rPr lang="en-US" b="1" dirty="0" smtClean="0"/>
              <a:t>Growth and Development</a:t>
            </a:r>
          </a:p>
          <a:p>
            <a:r>
              <a:rPr lang="en-US" dirty="0" smtClean="0"/>
              <a:t>Petal differentiation and expansion </a:t>
            </a:r>
          </a:p>
          <a:p>
            <a:endParaRPr lang="en-US" dirty="0" smtClean="0"/>
          </a:p>
          <a:p>
            <a:r>
              <a:rPr lang="en-US" b="1" dirty="0" smtClean="0"/>
              <a:t>Plant Structure</a:t>
            </a:r>
          </a:p>
          <a:p>
            <a:r>
              <a:rPr lang="en-US" dirty="0" smtClean="0"/>
              <a:t>Petal, guard cell, collective leaf structure</a:t>
            </a:r>
            <a:endParaRPr lang="en-US" dirty="0"/>
          </a:p>
          <a:p>
            <a:endParaRPr lang="en-US" b="1" dirty="0" smtClean="0"/>
          </a:p>
        </p:txBody>
      </p:sp>
      <p:sp>
        <p:nvSpPr>
          <p:cNvPr id="3" name="TextBox 2"/>
          <p:cNvSpPr txBox="1"/>
          <p:nvPr/>
        </p:nvSpPr>
        <p:spPr>
          <a:xfrm>
            <a:off x="694013" y="5264092"/>
            <a:ext cx="7690405" cy="1200329"/>
          </a:xfrm>
          <a:prstGeom prst="rect">
            <a:avLst/>
          </a:prstGeom>
          <a:noFill/>
        </p:spPr>
        <p:txBody>
          <a:bodyPr wrap="square" rtlCol="0">
            <a:spAutoFit/>
          </a:bodyPr>
          <a:lstStyle/>
          <a:p>
            <a:r>
              <a:rPr lang="en-US" dirty="0"/>
              <a:t>encodes a calcium sensor that is essential for K+ nutrition, K+/Na+ selectivity, and salt tolerance. The protein is similar to </a:t>
            </a:r>
            <a:r>
              <a:rPr lang="en-US" dirty="0" err="1"/>
              <a:t>calcineurin</a:t>
            </a:r>
            <a:r>
              <a:rPr lang="en-US" dirty="0"/>
              <a:t> B. Lines carrying recessive mutations are hypersensitive to Na+ and Li+ stresses and is unable to grow in low K+. The growth defect is rescued by extracellular calcium.</a:t>
            </a:r>
          </a:p>
        </p:txBody>
      </p:sp>
      <p:sp>
        <p:nvSpPr>
          <p:cNvPr id="4" name="TextBox 3"/>
          <p:cNvSpPr txBox="1"/>
          <p:nvPr/>
        </p:nvSpPr>
        <p:spPr>
          <a:xfrm>
            <a:off x="3322406" y="199308"/>
            <a:ext cx="4839636" cy="523220"/>
          </a:xfrm>
          <a:prstGeom prst="rect">
            <a:avLst/>
          </a:prstGeom>
          <a:noFill/>
        </p:spPr>
        <p:txBody>
          <a:bodyPr wrap="none" rtlCol="0">
            <a:spAutoFit/>
          </a:bodyPr>
          <a:lstStyle/>
          <a:p>
            <a:r>
              <a:rPr lang="en-US" sz="2800" b="1" dirty="0" smtClean="0"/>
              <a:t>SOS3 </a:t>
            </a:r>
            <a:r>
              <a:rPr lang="en-US" sz="2800" dirty="0"/>
              <a:t>AT5G24270</a:t>
            </a:r>
            <a:r>
              <a:rPr lang="en-US" sz="2800" b="1" dirty="0" smtClean="0"/>
              <a:t>  </a:t>
            </a:r>
            <a:r>
              <a:rPr lang="en-US" sz="2800" b="1" dirty="0" err="1" smtClean="0"/>
              <a:t>Chr</a:t>
            </a:r>
            <a:r>
              <a:rPr lang="en-US" sz="2800" b="1" dirty="0" smtClean="0"/>
              <a:t> 2: 468 kb </a:t>
            </a:r>
            <a:endParaRPr lang="en-US" sz="2800" b="1" dirty="0"/>
          </a:p>
        </p:txBody>
      </p:sp>
    </p:spTree>
    <p:extLst>
      <p:ext uri="{BB962C8B-B14F-4D97-AF65-F5344CB8AC3E}">
        <p14:creationId xmlns:p14="http://schemas.microsoft.com/office/powerpoint/2010/main" val="382518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241" y="1242831"/>
            <a:ext cx="8760365" cy="830997"/>
          </a:xfrm>
          <a:prstGeom prst="rect">
            <a:avLst/>
          </a:prstGeom>
          <a:noFill/>
        </p:spPr>
        <p:txBody>
          <a:bodyPr wrap="square" rtlCol="0">
            <a:spAutoFit/>
          </a:bodyPr>
          <a:lstStyle/>
          <a:p>
            <a:r>
              <a:rPr lang="en-US" sz="2400" dirty="0" smtClean="0">
                <a:latin typeface="Times"/>
                <a:cs typeface="Times"/>
              </a:rPr>
              <a:t>Increased salt tolerance if overexpressing </a:t>
            </a:r>
            <a:r>
              <a:rPr lang="en-US" sz="2400" dirty="0">
                <a:latin typeface="Times"/>
                <a:cs typeface="Times"/>
              </a:rPr>
              <a:t>ROS scavenging </a:t>
            </a:r>
            <a:r>
              <a:rPr lang="en-US" sz="2400" dirty="0" smtClean="0">
                <a:latin typeface="Times"/>
                <a:cs typeface="Times"/>
              </a:rPr>
              <a:t>enzymes: </a:t>
            </a:r>
          </a:p>
          <a:p>
            <a:pPr marL="285750" indent="-285750">
              <a:buFont typeface="Arial"/>
              <a:buChar char="•"/>
            </a:pPr>
            <a:r>
              <a:rPr lang="en-US" sz="2400" dirty="0" smtClean="0">
                <a:latin typeface="Times"/>
                <a:cs typeface="Times"/>
              </a:rPr>
              <a:t>Catalase</a:t>
            </a:r>
          </a:p>
        </p:txBody>
      </p:sp>
      <p:sp>
        <p:nvSpPr>
          <p:cNvPr id="8" name="Rectangle 7"/>
          <p:cNvSpPr/>
          <p:nvPr/>
        </p:nvSpPr>
        <p:spPr>
          <a:xfrm>
            <a:off x="0" y="9970"/>
            <a:ext cx="9144000" cy="954107"/>
          </a:xfrm>
          <a:prstGeom prst="rect">
            <a:avLst/>
          </a:prstGeom>
        </p:spPr>
        <p:txBody>
          <a:bodyPr wrap="square">
            <a:spAutoFit/>
          </a:bodyPr>
          <a:lstStyle/>
          <a:p>
            <a:pPr algn="ctr">
              <a:lnSpc>
                <a:spcPct val="120000"/>
              </a:lnSpc>
            </a:pPr>
            <a:r>
              <a:rPr lang="en-US" sz="4800" dirty="0" smtClean="0">
                <a:latin typeface="Times"/>
                <a:cs typeface="Times"/>
              </a:rPr>
              <a:t>Salt tolerance / Salt stress</a:t>
            </a:r>
            <a:endParaRPr lang="en-US" sz="4800" dirty="0">
              <a:latin typeface="Times"/>
              <a:cs typeface="Times"/>
            </a:endParaRPr>
          </a:p>
        </p:txBody>
      </p:sp>
    </p:spTree>
    <p:extLst>
      <p:ext uri="{BB962C8B-B14F-4D97-AF65-F5344CB8AC3E}">
        <p14:creationId xmlns:p14="http://schemas.microsoft.com/office/powerpoint/2010/main" val="25733862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70"/>
            <a:ext cx="9144000" cy="954107"/>
          </a:xfrm>
          <a:prstGeom prst="rect">
            <a:avLst/>
          </a:prstGeom>
        </p:spPr>
        <p:txBody>
          <a:bodyPr wrap="square">
            <a:spAutoFit/>
          </a:bodyPr>
          <a:lstStyle/>
          <a:p>
            <a:pPr algn="ctr">
              <a:lnSpc>
                <a:spcPct val="120000"/>
              </a:lnSpc>
            </a:pPr>
            <a:r>
              <a:rPr lang="en-US" sz="4800" dirty="0">
                <a:latin typeface="Times"/>
                <a:cs typeface="Times"/>
              </a:rPr>
              <a:t>What ions influence Na</a:t>
            </a:r>
            <a:r>
              <a:rPr lang="en-US" sz="4800" baseline="30000" dirty="0">
                <a:latin typeface="Times"/>
                <a:cs typeface="Times"/>
              </a:rPr>
              <a:t>+</a:t>
            </a:r>
            <a:r>
              <a:rPr lang="en-US" sz="4800" dirty="0">
                <a:latin typeface="Times"/>
                <a:cs typeface="Times"/>
              </a:rPr>
              <a:t> in plants? </a:t>
            </a:r>
          </a:p>
        </p:txBody>
      </p:sp>
      <p:sp>
        <p:nvSpPr>
          <p:cNvPr id="6" name="TextBox 5"/>
          <p:cNvSpPr txBox="1"/>
          <p:nvPr/>
        </p:nvSpPr>
        <p:spPr>
          <a:xfrm>
            <a:off x="155213" y="1823832"/>
            <a:ext cx="8777120" cy="2308324"/>
          </a:xfrm>
          <a:prstGeom prst="rect">
            <a:avLst/>
          </a:prstGeom>
          <a:noFill/>
        </p:spPr>
        <p:txBody>
          <a:bodyPr wrap="square" rtlCol="0">
            <a:spAutoFit/>
          </a:bodyPr>
          <a:lstStyle/>
          <a:p>
            <a:pPr marL="342900" indent="-342900">
              <a:buFont typeface="Arial"/>
              <a:buChar char="•"/>
            </a:pPr>
            <a:r>
              <a:rPr lang="en-US" sz="2400" dirty="0">
                <a:latin typeface="Times"/>
                <a:cs typeface="Times"/>
              </a:rPr>
              <a:t>I</a:t>
            </a:r>
            <a:r>
              <a:rPr lang="en-US" sz="2400" dirty="0" smtClean="0">
                <a:latin typeface="Times"/>
                <a:cs typeface="Times"/>
              </a:rPr>
              <a:t>ncreased calcium protects </a:t>
            </a:r>
            <a:r>
              <a:rPr lang="en-US" sz="2400" dirty="0">
                <a:latin typeface="Times"/>
                <a:cs typeface="Times"/>
              </a:rPr>
              <a:t>plants under sodium </a:t>
            </a:r>
            <a:r>
              <a:rPr lang="en-US" sz="2400" dirty="0" smtClean="0">
                <a:latin typeface="Times"/>
                <a:cs typeface="Times"/>
              </a:rPr>
              <a:t>stress</a:t>
            </a:r>
          </a:p>
          <a:p>
            <a:pPr marL="342900" indent="-342900">
              <a:buFont typeface="Arial"/>
              <a:buChar char="•"/>
            </a:pPr>
            <a:r>
              <a:rPr lang="en-US" sz="2400" dirty="0" smtClean="0">
                <a:latin typeface="Times"/>
                <a:cs typeface="Times"/>
              </a:rPr>
              <a:t>AtACA4 vacuolar </a:t>
            </a:r>
            <a:r>
              <a:rPr lang="en-US" sz="2400" dirty="0">
                <a:latin typeface="Times"/>
                <a:cs typeface="Times"/>
              </a:rPr>
              <a:t>Ca</a:t>
            </a:r>
            <a:r>
              <a:rPr lang="en-US" sz="2400" baseline="30000" dirty="0">
                <a:latin typeface="Times"/>
                <a:cs typeface="Times"/>
              </a:rPr>
              <a:t>2+</a:t>
            </a:r>
            <a:r>
              <a:rPr lang="en-US" sz="2400" dirty="0">
                <a:latin typeface="Times"/>
                <a:cs typeface="Times"/>
              </a:rPr>
              <a:t>-ATPase </a:t>
            </a:r>
            <a:r>
              <a:rPr lang="en-US" sz="2400" dirty="0" smtClean="0">
                <a:latin typeface="Times"/>
                <a:cs typeface="Times"/>
              </a:rPr>
              <a:t>increased </a:t>
            </a:r>
            <a:r>
              <a:rPr lang="en-US" sz="2400" dirty="0">
                <a:latin typeface="Times"/>
                <a:cs typeface="Times"/>
              </a:rPr>
              <a:t>the salt </a:t>
            </a:r>
            <a:r>
              <a:rPr lang="en-US" sz="2400" dirty="0" smtClean="0">
                <a:latin typeface="Times"/>
                <a:cs typeface="Times"/>
              </a:rPr>
              <a:t>tolerance |</a:t>
            </a:r>
            <a:br>
              <a:rPr lang="en-US" sz="2400" dirty="0" smtClean="0">
                <a:latin typeface="Times"/>
                <a:cs typeface="Times"/>
              </a:rPr>
            </a:br>
            <a:r>
              <a:rPr lang="en-US" sz="1000" dirty="0" smtClean="0">
                <a:latin typeface="Times"/>
                <a:cs typeface="Times"/>
              </a:rPr>
              <a:t>(</a:t>
            </a:r>
            <a:r>
              <a:rPr lang="en-US" sz="1000" dirty="0" err="1">
                <a:latin typeface="Times"/>
                <a:cs typeface="Times"/>
              </a:rPr>
              <a:t>Geisler</a:t>
            </a:r>
            <a:r>
              <a:rPr lang="en-US" sz="1000" dirty="0">
                <a:latin typeface="Times"/>
                <a:cs typeface="Times"/>
              </a:rPr>
              <a:t> et al., 2001</a:t>
            </a:r>
            <a:r>
              <a:rPr lang="en-US" sz="1000" dirty="0" smtClean="0">
                <a:latin typeface="Times"/>
                <a:cs typeface="Times"/>
              </a:rPr>
              <a:t>)</a:t>
            </a:r>
            <a:r>
              <a:rPr lang="en-US" sz="2400" dirty="0" smtClean="0">
                <a:latin typeface="Times"/>
                <a:cs typeface="Times"/>
              </a:rPr>
              <a:t> </a:t>
            </a:r>
          </a:p>
          <a:p>
            <a:pPr marL="342900" indent="-342900">
              <a:buFont typeface="Arial"/>
              <a:buChar char="•"/>
            </a:pPr>
            <a:r>
              <a:rPr lang="en-US" sz="2400" dirty="0" smtClean="0">
                <a:latin typeface="Times"/>
                <a:cs typeface="Times"/>
              </a:rPr>
              <a:t>Ca</a:t>
            </a:r>
            <a:r>
              <a:rPr lang="en-US" sz="2400" baseline="30000" dirty="0" smtClean="0">
                <a:latin typeface="Times"/>
                <a:cs typeface="Times"/>
              </a:rPr>
              <a:t>2</a:t>
            </a:r>
            <a:r>
              <a:rPr lang="en-US" sz="2400" baseline="30000" dirty="0">
                <a:latin typeface="Times"/>
                <a:cs typeface="Times"/>
              </a:rPr>
              <a:t>+</a:t>
            </a:r>
            <a:r>
              <a:rPr lang="en-US" sz="2400" dirty="0">
                <a:latin typeface="Times"/>
                <a:cs typeface="Times"/>
              </a:rPr>
              <a:t>/H</a:t>
            </a:r>
            <a:r>
              <a:rPr lang="en-US" sz="2400" baseline="30000" dirty="0" smtClean="0">
                <a:latin typeface="Times"/>
                <a:cs typeface="Times"/>
              </a:rPr>
              <a:t>+</a:t>
            </a:r>
            <a:r>
              <a:rPr lang="en-US" sz="2400" dirty="0" smtClean="0">
                <a:latin typeface="Times"/>
                <a:cs typeface="Times"/>
              </a:rPr>
              <a:t> </a:t>
            </a:r>
            <a:r>
              <a:rPr lang="en-US" sz="2400" dirty="0" err="1" smtClean="0">
                <a:latin typeface="Times"/>
                <a:cs typeface="Times"/>
              </a:rPr>
              <a:t>antiporter</a:t>
            </a:r>
            <a:r>
              <a:rPr lang="en-US" sz="2400" dirty="0" smtClean="0">
                <a:latin typeface="Times"/>
                <a:cs typeface="Times"/>
              </a:rPr>
              <a:t> AtCAX1 increased </a:t>
            </a:r>
            <a:r>
              <a:rPr lang="en-US" sz="2400" dirty="0">
                <a:latin typeface="Times"/>
                <a:cs typeface="Times"/>
              </a:rPr>
              <a:t>sensitivity to ionic </a:t>
            </a:r>
            <a:r>
              <a:rPr lang="en-US" sz="2400" dirty="0" smtClean="0">
                <a:latin typeface="Times"/>
                <a:cs typeface="Times"/>
              </a:rPr>
              <a:t>stress</a:t>
            </a:r>
          </a:p>
          <a:p>
            <a:pPr marL="342900" indent="-342900">
              <a:buFont typeface="Arial"/>
              <a:buChar char="•"/>
            </a:pPr>
            <a:r>
              <a:rPr lang="en-US" sz="2400" dirty="0" smtClean="0">
                <a:latin typeface="Times"/>
                <a:cs typeface="Times"/>
              </a:rPr>
              <a:t>Extra glutamate </a:t>
            </a:r>
            <a:r>
              <a:rPr lang="en-US" sz="2400" dirty="0">
                <a:latin typeface="Times"/>
                <a:cs typeface="Times"/>
              </a:rPr>
              <a:t>receptor </a:t>
            </a:r>
            <a:r>
              <a:rPr lang="en-US" sz="2400" dirty="0" smtClean="0">
                <a:latin typeface="Times"/>
                <a:cs typeface="Times"/>
              </a:rPr>
              <a:t>AtGluR2 </a:t>
            </a:r>
            <a:r>
              <a:rPr lang="en-US" sz="2400" dirty="0" smtClean="0">
                <a:latin typeface="Times"/>
                <a:cs typeface="Times"/>
                <a:sym typeface="Wingdings"/>
              </a:rPr>
              <a:t></a:t>
            </a:r>
            <a:r>
              <a:rPr lang="en-US" sz="2400" dirty="0" smtClean="0">
                <a:latin typeface="Times"/>
                <a:cs typeface="Times"/>
              </a:rPr>
              <a:t> </a:t>
            </a:r>
            <a:r>
              <a:rPr lang="en-US" sz="2400" dirty="0">
                <a:latin typeface="Times"/>
                <a:cs typeface="Times"/>
              </a:rPr>
              <a:t>Ca</a:t>
            </a:r>
            <a:r>
              <a:rPr lang="en-US" sz="2400" baseline="30000" dirty="0">
                <a:latin typeface="Times"/>
                <a:cs typeface="Times"/>
              </a:rPr>
              <a:t>2+</a:t>
            </a:r>
            <a:r>
              <a:rPr lang="en-US" sz="2400" dirty="0">
                <a:latin typeface="Times"/>
                <a:cs typeface="Times"/>
              </a:rPr>
              <a:t>-deficient </a:t>
            </a:r>
            <a:r>
              <a:rPr lang="en-US" sz="2400" dirty="0" smtClean="0">
                <a:latin typeface="Times"/>
                <a:cs typeface="Times"/>
              </a:rPr>
              <a:t>&amp; salt sensitive</a:t>
            </a:r>
            <a:r>
              <a:rPr lang="en-US" sz="2400" dirty="0">
                <a:latin typeface="Times"/>
                <a:cs typeface="Times"/>
              </a:rPr>
              <a:t> </a:t>
            </a:r>
            <a:r>
              <a:rPr lang="da-DK" sz="1000" dirty="0" smtClean="0">
                <a:latin typeface="Times"/>
                <a:cs typeface="Times"/>
              </a:rPr>
              <a:t>(</a:t>
            </a:r>
            <a:r>
              <a:rPr lang="da-DK" sz="1000" dirty="0">
                <a:latin typeface="Times"/>
                <a:cs typeface="Times"/>
              </a:rPr>
              <a:t>Kim et al., 2001</a:t>
            </a:r>
            <a:r>
              <a:rPr lang="da-DK" sz="1000" dirty="0" smtClean="0">
                <a:latin typeface="Times"/>
                <a:cs typeface="Times"/>
              </a:rPr>
              <a:t>)</a:t>
            </a:r>
            <a:endParaRPr lang="en-US" sz="2400" dirty="0">
              <a:latin typeface="Times"/>
              <a:cs typeface="Times"/>
            </a:endParaRPr>
          </a:p>
        </p:txBody>
      </p:sp>
      <p:sp>
        <p:nvSpPr>
          <p:cNvPr id="2" name="TextBox 1"/>
          <p:cNvSpPr txBox="1"/>
          <p:nvPr/>
        </p:nvSpPr>
        <p:spPr>
          <a:xfrm>
            <a:off x="2583011" y="5621955"/>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9682727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8 at 12.29.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334" y="248193"/>
            <a:ext cx="5000600" cy="5080610"/>
          </a:xfrm>
          <a:prstGeom prst="rect">
            <a:avLst/>
          </a:prstGeom>
        </p:spPr>
      </p:pic>
      <p:sp>
        <p:nvSpPr>
          <p:cNvPr id="3" name="TextBox 2"/>
          <p:cNvSpPr txBox="1"/>
          <p:nvPr/>
        </p:nvSpPr>
        <p:spPr>
          <a:xfrm>
            <a:off x="239066" y="5969337"/>
            <a:ext cx="8454918" cy="646331"/>
          </a:xfrm>
          <a:prstGeom prst="rect">
            <a:avLst/>
          </a:prstGeom>
          <a:noFill/>
        </p:spPr>
        <p:txBody>
          <a:bodyPr wrap="square" rtlCol="0">
            <a:spAutoFit/>
          </a:bodyPr>
          <a:lstStyle/>
          <a:p>
            <a:r>
              <a:rPr lang="en-US" dirty="0" smtClean="0">
                <a:latin typeface="Times"/>
                <a:cs typeface="Times"/>
              </a:rPr>
              <a:t>Ca</a:t>
            </a:r>
            <a:r>
              <a:rPr lang="en-US" baseline="30000" dirty="0" smtClean="0">
                <a:latin typeface="Times"/>
                <a:cs typeface="Times"/>
              </a:rPr>
              <a:t>2</a:t>
            </a:r>
            <a:r>
              <a:rPr lang="en-US" baseline="30000" dirty="0">
                <a:latin typeface="Times"/>
                <a:cs typeface="Times"/>
              </a:rPr>
              <a:t>+</a:t>
            </a:r>
            <a:r>
              <a:rPr lang="en-US" dirty="0" smtClean="0">
                <a:latin typeface="Times"/>
                <a:cs typeface="Times"/>
              </a:rPr>
              <a:t>-binding </a:t>
            </a:r>
            <a:r>
              <a:rPr lang="en-US" dirty="0">
                <a:latin typeface="Times"/>
                <a:cs typeface="Times"/>
              </a:rPr>
              <a:t>protein </a:t>
            </a:r>
            <a:r>
              <a:rPr lang="en-US" dirty="0" smtClean="0">
                <a:latin typeface="Times"/>
                <a:cs typeface="Times"/>
              </a:rPr>
              <a:t> SOS3 </a:t>
            </a:r>
            <a:r>
              <a:rPr lang="en-US" dirty="0">
                <a:latin typeface="Times"/>
                <a:cs typeface="Times"/>
              </a:rPr>
              <a:t>is </a:t>
            </a:r>
            <a:r>
              <a:rPr lang="en-US" dirty="0" smtClean="0">
                <a:latin typeface="Times"/>
                <a:cs typeface="Times"/>
              </a:rPr>
              <a:t>similar </a:t>
            </a:r>
            <a:r>
              <a:rPr lang="en-US" dirty="0">
                <a:latin typeface="Times"/>
                <a:cs typeface="Times"/>
              </a:rPr>
              <a:t>to the </a:t>
            </a:r>
            <a:r>
              <a:rPr lang="en-US" dirty="0" smtClean="0">
                <a:latin typeface="Times"/>
                <a:cs typeface="Times"/>
              </a:rPr>
              <a:t>beta </a:t>
            </a:r>
            <a:r>
              <a:rPr lang="en-US" dirty="0">
                <a:latin typeface="Times"/>
                <a:cs typeface="Times"/>
              </a:rPr>
              <a:t>subunit of </a:t>
            </a:r>
            <a:r>
              <a:rPr lang="en-US" dirty="0" err="1" smtClean="0">
                <a:latin typeface="Times"/>
                <a:cs typeface="Times"/>
              </a:rPr>
              <a:t>calcineurin</a:t>
            </a:r>
            <a:r>
              <a:rPr lang="en-US" dirty="0" smtClean="0">
                <a:latin typeface="Times"/>
                <a:cs typeface="Times"/>
              </a:rPr>
              <a:t> </a:t>
            </a:r>
            <a:r>
              <a:rPr lang="en-US" sz="1000" dirty="0">
                <a:latin typeface="Times"/>
                <a:cs typeface="Times"/>
              </a:rPr>
              <a:t>(Liu and Zhu, 1998</a:t>
            </a:r>
            <a:r>
              <a:rPr lang="en-US" sz="1000" dirty="0" smtClean="0">
                <a:latin typeface="Times"/>
                <a:cs typeface="Times"/>
              </a:rPr>
              <a:t>)</a:t>
            </a:r>
          </a:p>
          <a:p>
            <a:r>
              <a:rPr lang="en-US" dirty="0" smtClean="0">
                <a:latin typeface="Times"/>
                <a:cs typeface="Times"/>
              </a:rPr>
              <a:t>SOS3 </a:t>
            </a:r>
            <a:r>
              <a:rPr lang="en-US" dirty="0">
                <a:latin typeface="Times"/>
                <a:cs typeface="Times"/>
              </a:rPr>
              <a:t>does not function through a phosphatase </a:t>
            </a:r>
            <a:r>
              <a:rPr lang="en-US" sz="1000" dirty="0">
                <a:latin typeface="Times"/>
                <a:cs typeface="Times"/>
              </a:rPr>
              <a:t>(</a:t>
            </a:r>
            <a:r>
              <a:rPr lang="en-US" sz="1000" dirty="0" err="1">
                <a:latin typeface="Times"/>
                <a:cs typeface="Times"/>
              </a:rPr>
              <a:t>Halfter</a:t>
            </a:r>
            <a:r>
              <a:rPr lang="en-US" sz="1000" dirty="0">
                <a:latin typeface="Times"/>
                <a:cs typeface="Times"/>
              </a:rPr>
              <a:t> </a:t>
            </a:r>
            <a:r>
              <a:rPr lang="en-US" sz="1000" dirty="0" smtClean="0">
                <a:latin typeface="Times"/>
                <a:cs typeface="Times"/>
              </a:rPr>
              <a:t>et al</a:t>
            </a:r>
            <a:r>
              <a:rPr lang="en-US" sz="1000" dirty="0">
                <a:latin typeface="Times"/>
                <a:cs typeface="Times"/>
              </a:rPr>
              <a:t>., 2000</a:t>
            </a:r>
            <a:r>
              <a:rPr lang="en-US" sz="1000" dirty="0" smtClean="0">
                <a:latin typeface="Times"/>
                <a:cs typeface="Times"/>
              </a:rPr>
              <a:t>)</a:t>
            </a:r>
            <a:endParaRPr lang="en-US" sz="1000" dirty="0">
              <a:latin typeface="Times"/>
              <a:cs typeface="Times"/>
            </a:endParaRPr>
          </a:p>
        </p:txBody>
      </p:sp>
      <p:sp>
        <p:nvSpPr>
          <p:cNvPr id="7" name="Rectangle 6"/>
          <p:cNvSpPr/>
          <p:nvPr/>
        </p:nvSpPr>
        <p:spPr>
          <a:xfrm>
            <a:off x="249450" y="2176616"/>
            <a:ext cx="3349868" cy="646331"/>
          </a:xfrm>
          <a:prstGeom prst="rect">
            <a:avLst/>
          </a:prstGeom>
        </p:spPr>
        <p:txBody>
          <a:bodyPr wrap="square">
            <a:spAutoFit/>
          </a:bodyPr>
          <a:lstStyle/>
          <a:p>
            <a:pPr algn="ctr"/>
            <a:r>
              <a:rPr lang="en-US" dirty="0">
                <a:latin typeface="Times"/>
                <a:cs typeface="Times"/>
              </a:rPr>
              <a:t>vacuolar H</a:t>
            </a:r>
            <a:r>
              <a:rPr lang="en-US" baseline="30000" dirty="0">
                <a:latin typeface="Times"/>
                <a:cs typeface="Times"/>
              </a:rPr>
              <a:t>+</a:t>
            </a:r>
            <a:r>
              <a:rPr lang="en-US" dirty="0" smtClean="0">
                <a:latin typeface="Times"/>
                <a:cs typeface="Times"/>
              </a:rPr>
              <a:t>-</a:t>
            </a:r>
            <a:r>
              <a:rPr lang="en-US" dirty="0" err="1" smtClean="0">
                <a:latin typeface="Times"/>
                <a:cs typeface="Times"/>
              </a:rPr>
              <a:t>pyrophosphatase</a:t>
            </a:r>
            <a:r>
              <a:rPr lang="en-US" dirty="0" smtClean="0">
                <a:latin typeface="Times"/>
                <a:cs typeface="Times"/>
              </a:rPr>
              <a:t> (AVP1)</a:t>
            </a:r>
            <a:endParaRPr lang="en-US" dirty="0">
              <a:latin typeface="Times"/>
              <a:cs typeface="Times"/>
            </a:endParaRPr>
          </a:p>
        </p:txBody>
      </p:sp>
      <p:sp>
        <p:nvSpPr>
          <p:cNvPr id="8" name="TextBox 7"/>
          <p:cNvSpPr txBox="1"/>
          <p:nvPr/>
        </p:nvSpPr>
        <p:spPr>
          <a:xfrm>
            <a:off x="6828407" y="4604635"/>
            <a:ext cx="1043838" cy="369332"/>
          </a:xfrm>
          <a:prstGeom prst="rect">
            <a:avLst/>
          </a:prstGeom>
          <a:noFill/>
        </p:spPr>
        <p:txBody>
          <a:bodyPr wrap="none" rtlCol="0">
            <a:spAutoFit/>
          </a:bodyPr>
          <a:lstStyle/>
          <a:p>
            <a:r>
              <a:rPr lang="en-US" dirty="0">
                <a:latin typeface="Times"/>
                <a:cs typeface="Times"/>
              </a:rPr>
              <a:t>AtNHX1</a:t>
            </a:r>
          </a:p>
        </p:txBody>
      </p:sp>
      <p:cxnSp>
        <p:nvCxnSpPr>
          <p:cNvPr id="5" name="Straight Arrow Connector 4"/>
          <p:cNvCxnSpPr/>
          <p:nvPr/>
        </p:nvCxnSpPr>
        <p:spPr>
          <a:xfrm flipH="1" flipV="1">
            <a:off x="5926667" y="1632857"/>
            <a:ext cx="556380" cy="223235"/>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914018" y="509209"/>
            <a:ext cx="1076477" cy="641048"/>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741333" y="4549680"/>
            <a:ext cx="128210" cy="614987"/>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5522687" y="4080934"/>
            <a:ext cx="657980" cy="1"/>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69156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3-20 at 1.18.0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98286"/>
            <a:ext cx="9004300" cy="5727700"/>
          </a:xfrm>
          <a:prstGeom prst="rect">
            <a:avLst/>
          </a:prstGeom>
        </p:spPr>
      </p:pic>
      <p:cxnSp>
        <p:nvCxnSpPr>
          <p:cNvPr id="5" name="Straight Arrow Connector 4"/>
          <p:cNvCxnSpPr/>
          <p:nvPr/>
        </p:nvCxnSpPr>
        <p:spPr>
          <a:xfrm flipH="1" flipV="1">
            <a:off x="5648477" y="2733523"/>
            <a:ext cx="556380" cy="223235"/>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502779" y="1596572"/>
            <a:ext cx="1076477" cy="641048"/>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86521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1179</TotalTime>
  <Words>3283</Words>
  <Application>Microsoft Macintosh PowerPoint</Application>
  <PresentationFormat>On-screen Show (4:3)</PresentationFormat>
  <Paragraphs>587</Paragraphs>
  <Slides>55</Slides>
  <Notes>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344</cp:revision>
  <dcterms:created xsi:type="dcterms:W3CDTF">2014-02-18T17:22:27Z</dcterms:created>
  <dcterms:modified xsi:type="dcterms:W3CDTF">2014-05-01T17:04:26Z</dcterms:modified>
</cp:coreProperties>
</file>