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handoutMasterIdLst>
    <p:handoutMasterId r:id="rId13"/>
  </p:handoutMasterIdLst>
  <p:sldIdLst>
    <p:sldId id="256" r:id="rId2"/>
    <p:sldId id="258" r:id="rId3"/>
    <p:sldId id="257" r:id="rId4"/>
    <p:sldId id="259" r:id="rId5"/>
    <p:sldId id="262" r:id="rId6"/>
    <p:sldId id="265" r:id="rId7"/>
    <p:sldId id="263" r:id="rId8"/>
    <p:sldId id="260" r:id="rId9"/>
    <p:sldId id="261"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gray" hiddenSlides="1"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83081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11BE03-88DC-426E-B4FD-C5D66F30547D}" type="datetimeFigureOut">
              <a:rPr lang="en-US"/>
              <a:t>7/17/2014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6AAE7F-E713-4DBD-8011-4218249AD416}" type="slidenum">
              <a:rPr lang="en-US"/>
              <a:t>‹#›</a:t>
            </a:fld>
            <a:endParaRPr lang="en-US"/>
          </a:p>
        </p:txBody>
      </p:sp>
    </p:spTree>
    <p:extLst>
      <p:ext uri="{BB962C8B-B14F-4D97-AF65-F5344CB8AC3E}">
        <p14:creationId xmlns:p14="http://schemas.microsoft.com/office/powerpoint/2010/main" val="554900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4</a:t>
            </a:fld>
            <a:endParaRPr lang="en-US"/>
          </a:p>
        </p:txBody>
      </p:sp>
    </p:spTree>
    <p:extLst>
      <p:ext uri="{BB962C8B-B14F-4D97-AF65-F5344CB8AC3E}">
        <p14:creationId xmlns:p14="http://schemas.microsoft.com/office/powerpoint/2010/main" val="3484630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5</a:t>
            </a:fld>
            <a:endParaRPr lang="en-US"/>
          </a:p>
        </p:txBody>
      </p:sp>
    </p:spTree>
    <p:extLst>
      <p:ext uri="{BB962C8B-B14F-4D97-AF65-F5344CB8AC3E}">
        <p14:creationId xmlns:p14="http://schemas.microsoft.com/office/powerpoint/2010/main" val="88416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7</a:t>
            </a:fld>
            <a:endParaRPr lang="en-US"/>
          </a:p>
        </p:txBody>
      </p:sp>
    </p:spTree>
    <p:extLst>
      <p:ext uri="{BB962C8B-B14F-4D97-AF65-F5344CB8AC3E}">
        <p14:creationId xmlns:p14="http://schemas.microsoft.com/office/powerpoint/2010/main" val="747712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8</a:t>
            </a:fld>
            <a:endParaRPr lang="en-US"/>
          </a:p>
        </p:txBody>
      </p:sp>
    </p:spTree>
    <p:extLst>
      <p:ext uri="{BB962C8B-B14F-4D97-AF65-F5344CB8AC3E}">
        <p14:creationId xmlns:p14="http://schemas.microsoft.com/office/powerpoint/2010/main" val="2849574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9</a:t>
            </a:fld>
            <a:endParaRPr lang="en-US"/>
          </a:p>
        </p:txBody>
      </p:sp>
    </p:spTree>
    <p:extLst>
      <p:ext uri="{BB962C8B-B14F-4D97-AF65-F5344CB8AC3E}">
        <p14:creationId xmlns:p14="http://schemas.microsoft.com/office/powerpoint/2010/main" val="36416170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76AAE7F-E713-4DBD-8011-4218249AD416}" type="slidenum">
              <a:rPr lang="en-US"/>
              <a:t>10</a:t>
            </a:fld>
            <a:endParaRPr lang="en-US"/>
          </a:p>
        </p:txBody>
      </p:sp>
    </p:spTree>
    <p:extLst>
      <p:ext uri="{BB962C8B-B14F-4D97-AF65-F5344CB8AC3E}">
        <p14:creationId xmlns:p14="http://schemas.microsoft.com/office/powerpoint/2010/main" val="329361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76991A4-DE5F-44C7-A48B-5F2631B29877}" type="datetimeFigureOut">
              <a:rPr lang="en-US" smtClean="0"/>
              <a:t>7/17/2014</a:t>
            </a:fld>
            <a:endParaRPr lang="en-US"/>
          </a:p>
        </p:txBody>
      </p:sp>
      <p:sp>
        <p:nvSpPr>
          <p:cNvPr id="8" name="Slide Number Placeholder 7"/>
          <p:cNvSpPr>
            <a:spLocks noGrp="1"/>
          </p:cNvSpPr>
          <p:nvPr>
            <p:ph type="sldNum" sz="quarter" idx="11"/>
          </p:nvPr>
        </p:nvSpPr>
        <p:spPr/>
        <p:txBody>
          <a:bodyPr/>
          <a:lstStyle/>
          <a:p>
            <a:fld id="{A01F3B35-9D09-47FB-BFBE-50A881A8AC4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991A4-DE5F-44C7-A48B-5F2631B29877}" type="datetimeFigureOut">
              <a:rPr lang="en-US" smtClean="0"/>
              <a:t>7/17/2014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76991A4-DE5F-44C7-A48B-5F2631B29877}" type="datetimeFigureOut">
              <a:rPr lang="en-US" smtClean="0"/>
              <a:t>7/17/2014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1F3B35-9D09-47FB-BFBE-50A881A8AC42}"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991A4-DE5F-44C7-A48B-5F2631B29877}" type="datetimeFigureOut">
              <a:rPr lang="en-US" smtClean="0"/>
              <a:t>7/17/2014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991A4-DE5F-44C7-A48B-5F2631B29877}" type="datetimeFigureOut">
              <a:rPr lang="en-US" smtClean="0"/>
              <a:t>7/17/2014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991A4-DE5F-44C7-A48B-5F2631B29877}" type="datetimeFigureOut">
              <a:rPr lang="en-US" smtClean="0"/>
              <a:t>7/17/2014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1F3B35-9D09-47FB-BFBE-50A881A8AC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76991A4-DE5F-44C7-A48B-5F2631B29877}" type="datetimeFigureOut">
              <a:rPr lang="en-US" smtClean="0"/>
              <a:t>7/17/2014</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A01F3B35-9D09-47FB-BFBE-50A881A8AC42}"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Hidden Markov Models</a:t>
            </a:r>
            <a:endParaRPr lang="en-US" dirty="0"/>
          </a:p>
        </p:txBody>
      </p:sp>
      <p:sp>
        <p:nvSpPr>
          <p:cNvPr id="3" name="Subtitle 2"/>
          <p:cNvSpPr>
            <a:spLocks noGrp="1"/>
          </p:cNvSpPr>
          <p:nvPr>
            <p:ph type="subTitle" idx="1"/>
          </p:nvPr>
        </p:nvSpPr>
        <p:spPr/>
        <p:txBody>
          <a:bodyPr/>
          <a:lstStyle/>
          <a:p>
            <a:pPr algn="ctr"/>
            <a:r>
              <a:rPr lang="en-US" dirty="0" smtClean="0"/>
              <a:t>Sean </a:t>
            </a:r>
            <a:r>
              <a:rPr lang="en-US" dirty="0" err="1" smtClean="0"/>
              <a:t>Callen</a:t>
            </a:r>
            <a:endParaRPr lang="en-US" dirty="0" smtClean="0"/>
          </a:p>
          <a:p>
            <a:pPr algn="ctr"/>
            <a:r>
              <a:rPr lang="en-US" dirty="0" smtClean="0"/>
              <a:t>Joel </a:t>
            </a:r>
            <a:r>
              <a:rPr lang="en-US" dirty="0" err="1" smtClean="0"/>
              <a:t>Henningsen</a:t>
            </a:r>
            <a:endParaRPr lang="en-US" dirty="0"/>
          </a:p>
        </p:txBody>
      </p:sp>
    </p:spTree>
    <p:extLst>
      <p:ext uri="{BB962C8B-B14F-4D97-AF65-F5344CB8AC3E}">
        <p14:creationId xmlns:p14="http://schemas.microsoft.com/office/powerpoint/2010/main" val="15529628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856" y="1297054"/>
            <a:ext cx="7315200" cy="1154097"/>
          </a:xfrm>
        </p:spPr>
        <p:txBody>
          <a:bodyPr/>
          <a:lstStyle/>
          <a:p>
            <a:r>
              <a:rPr lang="en-US">
                <a:cs typeface="Arial"/>
              </a:rPr>
              <a:t>Problem 3</a:t>
            </a:r>
          </a:p>
        </p:txBody>
      </p:sp>
      <p:pic>
        <p:nvPicPr>
          <p:cNvPr id="4" name="Content Placeholder 3" descr="Re-Estimation.png"/>
          <p:cNvPicPr>
            <a:picLocks noGrp="1" noChangeAspect="1"/>
          </p:cNvPicPr>
          <p:nvPr>
            <p:ph idx="1"/>
          </p:nvPr>
        </p:nvPicPr>
        <p:blipFill>
          <a:blip r:embed="rId3"/>
          <a:stretch>
            <a:fillRect/>
          </a:stretch>
        </p:blipFill>
        <p:spPr>
          <a:xfrm>
            <a:off x="913144" y="3234403"/>
            <a:ext cx="4277322" cy="2333951"/>
          </a:xfrm>
        </p:spPr>
      </p:pic>
      <p:sp>
        <p:nvSpPr>
          <p:cNvPr id="5" name="TextBox 4"/>
          <p:cNvSpPr txBox="1"/>
          <p:nvPr/>
        </p:nvSpPr>
        <p:spPr>
          <a:xfrm>
            <a:off x="908009" y="2499960"/>
            <a:ext cx="7895091" cy="646331"/>
          </a:xfrm>
          <a:prstGeom prst="rect">
            <a:avLst/>
          </a:prstGeom>
        </p:spPr>
        <p:txBody>
          <a:bodyPr rtlCol="0">
            <a:spAutoFit/>
          </a:bodyPr>
          <a:lstStyle/>
          <a:p>
            <a:r>
              <a:rPr lang="en-US">
                <a:cs typeface="Arial"/>
              </a:rPr>
              <a:t>Given an observation sequence O and dimensions N and M, find an improved model, (A, B, π).</a:t>
            </a:r>
            <a:endParaRPr lang="en-US"/>
          </a:p>
        </p:txBody>
      </p:sp>
      <p:sp>
        <p:nvSpPr>
          <p:cNvPr id="6" name="TextBox 5"/>
          <p:cNvSpPr txBox="1"/>
          <p:nvPr/>
        </p:nvSpPr>
        <p:spPr>
          <a:xfrm>
            <a:off x="5343525" y="3236913"/>
            <a:ext cx="3450771" cy="1754326"/>
          </a:xfrm>
          <a:prstGeom prst="rect">
            <a:avLst/>
          </a:prstGeom>
        </p:spPr>
        <p:txBody>
          <a:bodyPr rtlCol="0">
            <a:spAutoFit/>
          </a:bodyPr>
          <a:lstStyle/>
          <a:p>
            <a:pPr marL="342900" indent="-342900">
              <a:buFont typeface="+mj-lt"/>
              <a:buAutoNum type="arabicPeriod"/>
            </a:pPr>
            <a:r>
              <a:rPr lang="en-US" dirty="0">
                <a:latin typeface="Arial" charset="0"/>
                <a:cs typeface="Arial" charset="0"/>
              </a:rPr>
              <a:t>Initialize, </a:t>
            </a:r>
            <a:r>
              <a:rPr lang="el-GR" dirty="0">
                <a:latin typeface="Arial" charset="0"/>
                <a:cs typeface="Arial" charset="0"/>
              </a:rPr>
              <a:t>λ = (</a:t>
            </a:r>
            <a:r>
              <a:rPr lang="en-US" dirty="0">
                <a:latin typeface="Arial" charset="0"/>
                <a:cs typeface="Arial" charset="0"/>
              </a:rPr>
              <a:t>A, B, </a:t>
            </a:r>
            <a:r>
              <a:rPr lang="el-GR" dirty="0">
                <a:latin typeface="Arial" charset="0"/>
                <a:cs typeface="Arial" charset="0"/>
              </a:rPr>
              <a:t>π).</a:t>
            </a:r>
          </a:p>
          <a:p>
            <a:pPr marL="342900" indent="-342900">
              <a:buFont typeface="+mj-lt"/>
              <a:buAutoNum type="arabicPeriod"/>
            </a:pPr>
            <a:r>
              <a:rPr lang="en-US" dirty="0">
                <a:latin typeface="Arial" charset="0"/>
                <a:cs typeface="Arial" charset="0"/>
              </a:rPr>
              <a:t>Compute </a:t>
            </a:r>
            <a:r>
              <a:rPr lang="el-GR" dirty="0">
                <a:latin typeface="Arial" charset="0"/>
                <a:cs typeface="Arial" charset="0"/>
              </a:rPr>
              <a:t>α</a:t>
            </a:r>
            <a:r>
              <a:rPr lang="en-US" baseline="-25000" dirty="0">
                <a:latin typeface="Arial" charset="0"/>
                <a:cs typeface="Arial" charset="0"/>
              </a:rPr>
              <a:t>t</a:t>
            </a:r>
            <a:r>
              <a:rPr lang="en-US" dirty="0">
                <a:latin typeface="Arial" charset="0"/>
                <a:cs typeface="Arial" charset="0"/>
              </a:rPr>
              <a:t>(</a:t>
            </a:r>
            <a:r>
              <a:rPr lang="en-US" dirty="0" err="1">
                <a:latin typeface="Arial" charset="0"/>
                <a:cs typeface="Arial" charset="0"/>
              </a:rPr>
              <a:t>i</a:t>
            </a:r>
            <a:r>
              <a:rPr lang="en-US" dirty="0">
                <a:latin typeface="Arial" charset="0"/>
                <a:cs typeface="Arial" charset="0"/>
              </a:rPr>
              <a:t>), </a:t>
            </a:r>
            <a:r>
              <a:rPr lang="el-GR" dirty="0">
                <a:latin typeface="Arial" charset="0"/>
                <a:cs typeface="Arial" charset="0"/>
              </a:rPr>
              <a:t>β</a:t>
            </a:r>
            <a:r>
              <a:rPr lang="en-US" baseline="-25000" dirty="0">
                <a:latin typeface="Arial" charset="0"/>
                <a:cs typeface="Arial" charset="0"/>
              </a:rPr>
              <a:t>t</a:t>
            </a:r>
            <a:r>
              <a:rPr lang="en-US" dirty="0">
                <a:latin typeface="Arial" charset="0"/>
                <a:cs typeface="Arial" charset="0"/>
              </a:rPr>
              <a:t>(</a:t>
            </a:r>
            <a:r>
              <a:rPr lang="en-US" dirty="0" err="1">
                <a:latin typeface="Arial" charset="0"/>
                <a:cs typeface="Arial" charset="0"/>
              </a:rPr>
              <a:t>i</a:t>
            </a:r>
            <a:r>
              <a:rPr lang="en-US" dirty="0">
                <a:latin typeface="Arial" charset="0"/>
                <a:cs typeface="Arial" charset="0"/>
              </a:rPr>
              <a:t>), </a:t>
            </a:r>
            <a:r>
              <a:rPr lang="el-GR" dirty="0">
                <a:latin typeface="Arial" charset="0"/>
                <a:cs typeface="Arial" charset="0"/>
              </a:rPr>
              <a:t>γ</a:t>
            </a:r>
            <a:r>
              <a:rPr lang="en-US" baseline="-25000" dirty="0">
                <a:latin typeface="Arial" charset="0"/>
                <a:cs typeface="Arial" charset="0"/>
              </a:rPr>
              <a:t>t</a:t>
            </a:r>
            <a:r>
              <a:rPr lang="en-US" dirty="0">
                <a:latin typeface="Arial" charset="0"/>
                <a:cs typeface="Arial" charset="0"/>
              </a:rPr>
              <a:t>(</a:t>
            </a:r>
            <a:r>
              <a:rPr lang="en-US" dirty="0" err="1">
                <a:latin typeface="Arial" charset="0"/>
                <a:cs typeface="Arial" charset="0"/>
              </a:rPr>
              <a:t>i</a:t>
            </a:r>
            <a:r>
              <a:rPr lang="en-US" dirty="0">
                <a:latin typeface="Arial" charset="0"/>
                <a:cs typeface="Arial" charset="0"/>
              </a:rPr>
              <a:t>, j) and </a:t>
            </a:r>
            <a:r>
              <a:rPr lang="el-GR" dirty="0">
                <a:latin typeface="Arial" charset="0"/>
                <a:cs typeface="Arial" charset="0"/>
              </a:rPr>
              <a:t>γ</a:t>
            </a:r>
            <a:r>
              <a:rPr lang="en-US" baseline="-25000" dirty="0">
                <a:latin typeface="Arial" charset="0"/>
                <a:cs typeface="Arial" charset="0"/>
              </a:rPr>
              <a:t>t</a:t>
            </a:r>
            <a:r>
              <a:rPr lang="en-US" dirty="0">
                <a:latin typeface="Arial" charset="0"/>
                <a:cs typeface="Arial" charset="0"/>
              </a:rPr>
              <a:t>(</a:t>
            </a:r>
            <a:r>
              <a:rPr lang="en-US" dirty="0" err="1">
                <a:latin typeface="Arial" charset="0"/>
                <a:cs typeface="Arial" charset="0"/>
              </a:rPr>
              <a:t>i</a:t>
            </a:r>
            <a:r>
              <a:rPr lang="en-US" dirty="0">
                <a:latin typeface="Arial" charset="0"/>
                <a:cs typeface="Arial" charset="0"/>
              </a:rPr>
              <a:t>).</a:t>
            </a:r>
            <a:endParaRPr lang="el-GR" dirty="0">
              <a:latin typeface="Arial" charset="0"/>
              <a:cs typeface="Arial" charset="0"/>
            </a:endParaRPr>
          </a:p>
          <a:p>
            <a:pPr marL="342900" indent="-342900">
              <a:buFont typeface="+mj-lt"/>
              <a:buAutoNum type="arabicPeriod"/>
            </a:pPr>
            <a:r>
              <a:rPr lang="en-US" dirty="0">
                <a:latin typeface="Arial" charset="0"/>
                <a:cs typeface="Arial" charset="0"/>
              </a:rPr>
              <a:t>Re-estimate the model </a:t>
            </a:r>
            <a:r>
              <a:rPr lang="el-GR" dirty="0">
                <a:latin typeface="Arial" charset="0"/>
                <a:cs typeface="Arial" charset="0"/>
              </a:rPr>
              <a:t>λ = (</a:t>
            </a:r>
            <a:r>
              <a:rPr lang="en-US" dirty="0">
                <a:latin typeface="Arial" charset="0"/>
                <a:cs typeface="Arial" charset="0"/>
              </a:rPr>
              <a:t>A, B, </a:t>
            </a:r>
            <a:r>
              <a:rPr lang="el-GR" dirty="0">
                <a:latin typeface="Arial" charset="0"/>
                <a:cs typeface="Arial" charset="0"/>
              </a:rPr>
              <a:t>π</a:t>
            </a:r>
            <a:r>
              <a:rPr lang="el-GR" dirty="0" smtClean="0">
                <a:latin typeface="Arial" charset="0"/>
                <a:cs typeface="Arial" charset="0"/>
              </a:rPr>
              <a:t>).</a:t>
            </a:r>
            <a:endParaRPr lang="el-GR" dirty="0">
              <a:latin typeface="Arial" charset="0"/>
              <a:cs typeface="Arial" charset="0"/>
            </a:endParaRPr>
          </a:p>
          <a:p>
            <a:pPr marL="342900" indent="-342900">
              <a:buFont typeface="+mj-lt"/>
              <a:buAutoNum type="arabicPeriod"/>
            </a:pPr>
            <a:r>
              <a:rPr lang="en-US" dirty="0">
                <a:latin typeface="Arial" charset="0"/>
                <a:cs typeface="Arial" charset="0"/>
              </a:rPr>
              <a:t>If P(O | λ) increases</a:t>
            </a:r>
            <a:r>
              <a:rPr lang="en-US">
                <a:latin typeface="Arial" charset="0"/>
                <a:cs typeface="Arial" charset="0"/>
              </a:rPr>
              <a:t>, </a:t>
            </a:r>
            <a:r>
              <a:rPr lang="en-US" smtClean="0">
                <a:latin typeface="Arial" charset="0"/>
                <a:cs typeface="Arial" charset="0"/>
              </a:rPr>
              <a:t>go to </a:t>
            </a:r>
            <a:r>
              <a:rPr lang="en-US" dirty="0">
                <a:latin typeface="Arial" charset="0"/>
                <a:cs typeface="Arial" charset="0"/>
              </a:rPr>
              <a:t>2.</a:t>
            </a:r>
          </a:p>
        </p:txBody>
      </p:sp>
    </p:spTree>
    <p:extLst>
      <p:ext uri="{BB962C8B-B14F-4D97-AF65-F5344CB8AC3E}">
        <p14:creationId xmlns:p14="http://schemas.microsoft.com/office/powerpoint/2010/main" val="170049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marL="45720" indent="0">
              <a:buNone/>
            </a:pPr>
            <a:r>
              <a:rPr lang="en-US" dirty="0" smtClean="0"/>
              <a:t>Discovering average yearly temperature at a particular location on Earth over a series of years using observed size of tree growth rings.</a:t>
            </a:r>
          </a:p>
          <a:p>
            <a:pPr marL="45720" indent="0">
              <a:buNone/>
            </a:pPr>
            <a:r>
              <a:rPr lang="en-US" dirty="0" smtClean="0"/>
              <a:t>Possible states (hidden) – Hot (H) and Cold (C)</a:t>
            </a:r>
          </a:p>
          <a:p>
            <a:pPr marL="45720" indent="0">
              <a:buNone/>
            </a:pPr>
            <a:r>
              <a:rPr lang="en-US" dirty="0" smtClean="0"/>
              <a:t>Possible observations – Small (S), Medium (M), and Large (L)</a:t>
            </a:r>
          </a:p>
          <a:p>
            <a:pPr marL="4572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2635711499"/>
              </p:ext>
            </p:extLst>
          </p:nvPr>
        </p:nvGraphicFramePr>
        <p:xfrm>
          <a:off x="2514600" y="4724400"/>
          <a:ext cx="1285240" cy="1107440"/>
        </p:xfrm>
        <a:graphic>
          <a:graphicData uri="http://schemas.openxmlformats.org/drawingml/2006/table">
            <a:tbl>
              <a:tblPr firstRow="1" firstCol="1" bandRow="1">
                <a:tableStyleId>{5C22544A-7EE6-4342-B048-85BDC9FD1C3A}</a:tableStyleId>
              </a:tblPr>
              <a:tblGrid>
                <a:gridCol w="411480">
                  <a:extLst>
                    <a:ext uri="{9D8B030D-6E8A-4147-A177-3AD203B41FA5}">
                      <a16:colId xmlns="" xmlns:a16="http://schemas.microsoft.com/office/drawing/2014/main" val="4044065183"/>
                    </a:ext>
                  </a:extLst>
                </a:gridCol>
                <a:gridCol w="436880">
                  <a:extLst>
                    <a:ext uri="{9D8B030D-6E8A-4147-A177-3AD203B41FA5}">
                      <a16:colId xmlns="" xmlns:a16="http://schemas.microsoft.com/office/drawing/2014/main" val="4226403570"/>
                    </a:ext>
                  </a:extLst>
                </a:gridCol>
                <a:gridCol w="436880">
                  <a:extLst>
                    <a:ext uri="{9D8B030D-6E8A-4147-A177-3AD203B41FA5}">
                      <a16:colId xmlns="" xmlns:a16="http://schemas.microsoft.com/office/drawing/2014/main" val="619981089"/>
                    </a:ext>
                  </a:extLst>
                </a:gridCol>
              </a:tblGrid>
              <a:tr h="294640">
                <a:tc>
                  <a:txBody>
                    <a:bodyPr/>
                    <a:lstStyle/>
                    <a:p>
                      <a:endParaRPr lang="en-US" dirty="0"/>
                    </a:p>
                  </a:txBody>
                  <a:tcPr/>
                </a:tc>
                <a:tc>
                  <a:txBody>
                    <a:bodyPr/>
                    <a:lstStyle/>
                    <a:p>
                      <a:pPr algn="ctr"/>
                      <a:r>
                        <a:rPr lang="en-US" dirty="0" smtClean="0"/>
                        <a:t>H</a:t>
                      </a:r>
                      <a:endParaRPr lang="en-US" dirty="0"/>
                    </a:p>
                  </a:txBody>
                  <a:tcPr/>
                </a:tc>
                <a:tc>
                  <a:txBody>
                    <a:bodyPr/>
                    <a:lstStyle/>
                    <a:p>
                      <a:pPr algn="ctr"/>
                      <a:r>
                        <a:rPr lang="en-US" dirty="0" smtClean="0"/>
                        <a:t>C</a:t>
                      </a:r>
                      <a:endParaRPr lang="en-US" dirty="0"/>
                    </a:p>
                  </a:txBody>
                  <a:tcPr/>
                </a:tc>
                <a:extLst>
                  <a:ext uri="{0D108BD9-81ED-4DB2-BD59-A6C34878D82A}">
                    <a16:rowId xmlns="" xmlns:a16="http://schemas.microsoft.com/office/drawing/2014/main" val="4143929608"/>
                  </a:ext>
                </a:extLst>
              </a:tr>
              <a:tr h="370840">
                <a:tc>
                  <a:txBody>
                    <a:bodyPr/>
                    <a:lstStyle/>
                    <a:p>
                      <a:pPr algn="ctr"/>
                      <a:r>
                        <a:rPr lang="en-US" dirty="0" smtClean="0"/>
                        <a:t>H</a:t>
                      </a:r>
                      <a:endParaRPr lang="en-US" dirty="0"/>
                    </a:p>
                  </a:txBody>
                  <a:tcPr/>
                </a:tc>
                <a:tc>
                  <a:txBody>
                    <a:bodyPr/>
                    <a:lstStyle/>
                    <a:p>
                      <a:pPr algn="ctr"/>
                      <a:r>
                        <a:rPr lang="en-US" dirty="0" smtClean="0"/>
                        <a:t>.7</a:t>
                      </a:r>
                      <a:endParaRPr lang="en-US" dirty="0"/>
                    </a:p>
                  </a:txBody>
                  <a:tcPr/>
                </a:tc>
                <a:tc>
                  <a:txBody>
                    <a:bodyPr/>
                    <a:lstStyle/>
                    <a:p>
                      <a:pPr algn="ctr"/>
                      <a:r>
                        <a:rPr lang="en-US" dirty="0" smtClean="0"/>
                        <a:t>.3</a:t>
                      </a:r>
                      <a:endParaRPr lang="en-US" dirty="0"/>
                    </a:p>
                  </a:txBody>
                  <a:tcPr/>
                </a:tc>
                <a:extLst>
                  <a:ext uri="{0D108BD9-81ED-4DB2-BD59-A6C34878D82A}">
                    <a16:rowId xmlns="" xmlns:a16="http://schemas.microsoft.com/office/drawing/2014/main" val="2712868598"/>
                  </a:ext>
                </a:extLst>
              </a:tr>
              <a:tr h="370840">
                <a:tc>
                  <a:txBody>
                    <a:bodyPr/>
                    <a:lstStyle/>
                    <a:p>
                      <a:pPr algn="ctr"/>
                      <a:r>
                        <a:rPr lang="en-US" dirty="0" smtClean="0"/>
                        <a:t>C</a:t>
                      </a:r>
                      <a:endParaRPr lang="en-US" dirty="0"/>
                    </a:p>
                  </a:txBody>
                  <a:tcPr/>
                </a:tc>
                <a:tc>
                  <a:txBody>
                    <a:bodyPr/>
                    <a:lstStyle/>
                    <a:p>
                      <a:pPr algn="ctr"/>
                      <a:r>
                        <a:rPr lang="en-US" dirty="0" smtClean="0"/>
                        <a:t>.4</a:t>
                      </a:r>
                      <a:endParaRPr lang="en-US" dirty="0"/>
                    </a:p>
                  </a:txBody>
                  <a:tcPr/>
                </a:tc>
                <a:tc>
                  <a:txBody>
                    <a:bodyPr/>
                    <a:lstStyle/>
                    <a:p>
                      <a:pPr algn="ctr"/>
                      <a:r>
                        <a:rPr lang="en-US" dirty="0" smtClean="0"/>
                        <a:t>.6</a:t>
                      </a:r>
                      <a:endParaRPr lang="en-US" dirty="0"/>
                    </a:p>
                  </a:txBody>
                  <a:tcPr/>
                </a:tc>
                <a:extLst>
                  <a:ext uri="{0D108BD9-81ED-4DB2-BD59-A6C34878D82A}">
                    <a16:rowId xmlns="" xmlns:a16="http://schemas.microsoft.com/office/drawing/2014/main" val="208955117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9622272"/>
              </p:ext>
            </p:extLst>
          </p:nvPr>
        </p:nvGraphicFramePr>
        <p:xfrm>
          <a:off x="5334000" y="4724400"/>
          <a:ext cx="1722120" cy="1112520"/>
        </p:xfrm>
        <a:graphic>
          <a:graphicData uri="http://schemas.openxmlformats.org/drawingml/2006/table">
            <a:tbl>
              <a:tblPr firstRow="1" firstCol="1" bandRow="1">
                <a:tableStyleId>{5C22544A-7EE6-4342-B048-85BDC9FD1C3A}</a:tableStyleId>
              </a:tblPr>
              <a:tblGrid>
                <a:gridCol w="411480">
                  <a:extLst>
                    <a:ext uri="{9D8B030D-6E8A-4147-A177-3AD203B41FA5}">
                      <a16:colId xmlns="" xmlns:a16="http://schemas.microsoft.com/office/drawing/2014/main" val="2117716339"/>
                    </a:ext>
                  </a:extLst>
                </a:gridCol>
                <a:gridCol w="436880">
                  <a:extLst>
                    <a:ext uri="{9D8B030D-6E8A-4147-A177-3AD203B41FA5}">
                      <a16:colId xmlns="" xmlns:a16="http://schemas.microsoft.com/office/drawing/2014/main" val="1527802404"/>
                    </a:ext>
                  </a:extLst>
                </a:gridCol>
                <a:gridCol w="436880">
                  <a:extLst>
                    <a:ext uri="{9D8B030D-6E8A-4147-A177-3AD203B41FA5}">
                      <a16:colId xmlns="" xmlns:a16="http://schemas.microsoft.com/office/drawing/2014/main" val="2826136793"/>
                    </a:ext>
                  </a:extLst>
                </a:gridCol>
                <a:gridCol w="436880">
                  <a:extLst>
                    <a:ext uri="{9D8B030D-6E8A-4147-A177-3AD203B41FA5}">
                      <a16:colId xmlns="" xmlns:a16="http://schemas.microsoft.com/office/drawing/2014/main" val="3552359091"/>
                    </a:ext>
                  </a:extLst>
                </a:gridCol>
              </a:tblGrid>
              <a:tr h="370840">
                <a:tc>
                  <a:txBody>
                    <a:bodyPr/>
                    <a:lstStyle/>
                    <a:p>
                      <a:endParaRPr lang="en-US" dirty="0"/>
                    </a:p>
                  </a:txBody>
                  <a:tcPr/>
                </a:tc>
                <a:tc>
                  <a:txBody>
                    <a:bodyPr/>
                    <a:lstStyle/>
                    <a:p>
                      <a:pPr algn="ctr"/>
                      <a:r>
                        <a:rPr lang="en-US" dirty="0" smtClean="0"/>
                        <a:t>S</a:t>
                      </a:r>
                      <a:endParaRPr lang="en-US" dirty="0"/>
                    </a:p>
                  </a:txBody>
                  <a:tcPr/>
                </a:tc>
                <a:tc>
                  <a:txBody>
                    <a:bodyPr/>
                    <a:lstStyle/>
                    <a:p>
                      <a:pPr algn="ctr"/>
                      <a:r>
                        <a:rPr lang="en-US" dirty="0" smtClean="0"/>
                        <a:t>M</a:t>
                      </a:r>
                      <a:endParaRPr lang="en-US" dirty="0"/>
                    </a:p>
                  </a:txBody>
                  <a:tcPr/>
                </a:tc>
                <a:tc>
                  <a:txBody>
                    <a:bodyPr/>
                    <a:lstStyle/>
                    <a:p>
                      <a:pPr algn="ctr"/>
                      <a:r>
                        <a:rPr lang="en-US" dirty="0" smtClean="0"/>
                        <a:t>L</a:t>
                      </a:r>
                      <a:endParaRPr lang="en-US" dirty="0"/>
                    </a:p>
                  </a:txBody>
                  <a:tcPr/>
                </a:tc>
                <a:extLst>
                  <a:ext uri="{0D108BD9-81ED-4DB2-BD59-A6C34878D82A}">
                    <a16:rowId xmlns="" xmlns:a16="http://schemas.microsoft.com/office/drawing/2014/main" val="3458511502"/>
                  </a:ext>
                </a:extLst>
              </a:tr>
              <a:tr h="370840">
                <a:tc>
                  <a:txBody>
                    <a:bodyPr/>
                    <a:lstStyle/>
                    <a:p>
                      <a:pPr algn="ctr"/>
                      <a:r>
                        <a:rPr lang="en-US" dirty="0" smtClean="0"/>
                        <a:t>H</a:t>
                      </a:r>
                      <a:endParaRPr lang="en-US" dirty="0"/>
                    </a:p>
                  </a:txBody>
                  <a:tcPr/>
                </a:tc>
                <a:tc>
                  <a:txBody>
                    <a:bodyPr/>
                    <a:lstStyle/>
                    <a:p>
                      <a:pPr algn="ctr"/>
                      <a:r>
                        <a:rPr lang="en-US" dirty="0" smtClean="0"/>
                        <a:t>.1</a:t>
                      </a:r>
                      <a:endParaRPr lang="en-US" dirty="0"/>
                    </a:p>
                  </a:txBody>
                  <a:tcPr/>
                </a:tc>
                <a:tc>
                  <a:txBody>
                    <a:bodyPr/>
                    <a:lstStyle/>
                    <a:p>
                      <a:pPr algn="ctr"/>
                      <a:r>
                        <a:rPr lang="en-US" dirty="0" smtClean="0"/>
                        <a:t>.4</a:t>
                      </a:r>
                      <a:endParaRPr lang="en-US" dirty="0"/>
                    </a:p>
                  </a:txBody>
                  <a:tcPr/>
                </a:tc>
                <a:tc>
                  <a:txBody>
                    <a:bodyPr/>
                    <a:lstStyle/>
                    <a:p>
                      <a:pPr algn="ctr"/>
                      <a:r>
                        <a:rPr lang="en-US" dirty="0" smtClean="0"/>
                        <a:t>.5</a:t>
                      </a:r>
                      <a:endParaRPr lang="en-US" dirty="0"/>
                    </a:p>
                  </a:txBody>
                  <a:tcPr/>
                </a:tc>
                <a:extLst>
                  <a:ext uri="{0D108BD9-81ED-4DB2-BD59-A6C34878D82A}">
                    <a16:rowId xmlns="" xmlns:a16="http://schemas.microsoft.com/office/drawing/2014/main" val="1191039925"/>
                  </a:ext>
                </a:extLst>
              </a:tr>
              <a:tr h="370840">
                <a:tc>
                  <a:txBody>
                    <a:bodyPr/>
                    <a:lstStyle/>
                    <a:p>
                      <a:pPr algn="ctr"/>
                      <a:r>
                        <a:rPr lang="en-US" dirty="0" smtClean="0"/>
                        <a:t>C</a:t>
                      </a:r>
                      <a:endParaRPr lang="en-US" dirty="0"/>
                    </a:p>
                  </a:txBody>
                  <a:tcPr/>
                </a:tc>
                <a:tc>
                  <a:txBody>
                    <a:bodyPr/>
                    <a:lstStyle/>
                    <a:p>
                      <a:pPr algn="ctr"/>
                      <a:r>
                        <a:rPr lang="en-US" dirty="0" smtClean="0"/>
                        <a:t>.7</a:t>
                      </a:r>
                      <a:endParaRPr lang="en-US" dirty="0"/>
                    </a:p>
                  </a:txBody>
                  <a:tcPr/>
                </a:tc>
                <a:tc>
                  <a:txBody>
                    <a:bodyPr/>
                    <a:lstStyle/>
                    <a:p>
                      <a:pPr algn="ctr"/>
                      <a:r>
                        <a:rPr lang="en-US" dirty="0" smtClean="0"/>
                        <a:t>.2</a:t>
                      </a:r>
                      <a:endParaRPr lang="en-US" dirty="0"/>
                    </a:p>
                  </a:txBody>
                  <a:tcPr/>
                </a:tc>
                <a:tc>
                  <a:txBody>
                    <a:bodyPr/>
                    <a:lstStyle/>
                    <a:p>
                      <a:pPr algn="ctr"/>
                      <a:r>
                        <a:rPr lang="en-US" dirty="0" smtClean="0"/>
                        <a:t>.1</a:t>
                      </a:r>
                      <a:endParaRPr lang="en-US" dirty="0"/>
                    </a:p>
                  </a:txBody>
                  <a:tcPr/>
                </a:tc>
                <a:extLst>
                  <a:ext uri="{0D108BD9-81ED-4DB2-BD59-A6C34878D82A}">
                    <a16:rowId xmlns="" xmlns:a16="http://schemas.microsoft.com/office/drawing/2014/main" val="2826060169"/>
                  </a:ext>
                </a:extLst>
              </a:tr>
            </a:tbl>
          </a:graphicData>
        </a:graphic>
      </p:graphicFrame>
    </p:spTree>
    <p:extLst>
      <p:ext uri="{BB962C8B-B14F-4D97-AF65-F5344CB8AC3E}">
        <p14:creationId xmlns:p14="http://schemas.microsoft.com/office/powerpoint/2010/main" val="222404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pPr marL="45720" indent="0">
              <a:buNone/>
            </a:pPr>
            <a:r>
              <a:rPr lang="en-US" dirty="0" smtClean="0"/>
              <a:t>T = length of the observation sequence</a:t>
            </a:r>
          </a:p>
          <a:p>
            <a:pPr marL="45720" indent="0">
              <a:buNone/>
            </a:pPr>
            <a:r>
              <a:rPr lang="en-US" dirty="0" smtClean="0"/>
              <a:t>N = number of states in the model</a:t>
            </a:r>
          </a:p>
          <a:p>
            <a:pPr marL="45720" indent="0">
              <a:buNone/>
            </a:pPr>
            <a:r>
              <a:rPr lang="en-US" dirty="0" smtClean="0"/>
              <a:t>M = number of observation symbols</a:t>
            </a:r>
          </a:p>
          <a:p>
            <a:pPr marL="45720" indent="0">
              <a:buNone/>
            </a:pPr>
            <a:r>
              <a:rPr lang="en-US" dirty="0" smtClean="0"/>
              <a:t>Q = {q</a:t>
            </a:r>
            <a:r>
              <a:rPr lang="en-US" baseline="-25000" dirty="0" smtClean="0"/>
              <a:t>0</a:t>
            </a:r>
            <a:r>
              <a:rPr lang="en-US" dirty="0" smtClean="0"/>
              <a:t>, q</a:t>
            </a:r>
            <a:r>
              <a:rPr lang="en-US" baseline="-25000" dirty="0" smtClean="0"/>
              <a:t>1</a:t>
            </a:r>
            <a:r>
              <a:rPr lang="en-US" dirty="0" smtClean="0"/>
              <a:t>, …, q</a:t>
            </a:r>
            <a:r>
              <a:rPr lang="en-US" baseline="-25000" dirty="0" smtClean="0"/>
              <a:t>N-1</a:t>
            </a:r>
            <a:r>
              <a:rPr lang="en-US" dirty="0" smtClean="0"/>
              <a:t>} = distinct states of the Markov process</a:t>
            </a:r>
          </a:p>
          <a:p>
            <a:pPr marL="45720" indent="0">
              <a:buNone/>
            </a:pPr>
            <a:r>
              <a:rPr lang="en-US" dirty="0" smtClean="0"/>
              <a:t>V = {0, 1, …, M-1} = set of possible observations</a:t>
            </a:r>
          </a:p>
          <a:p>
            <a:pPr marL="45720" indent="0">
              <a:buNone/>
            </a:pPr>
            <a:r>
              <a:rPr lang="en-US" dirty="0" smtClean="0"/>
              <a:t>A = state transition probability matrix</a:t>
            </a:r>
          </a:p>
          <a:p>
            <a:pPr marL="45720" indent="0">
              <a:buNone/>
            </a:pPr>
            <a:r>
              <a:rPr lang="en-US" dirty="0" smtClean="0"/>
              <a:t>B = observation probability matrix</a:t>
            </a:r>
          </a:p>
          <a:p>
            <a:pPr marL="45720" indent="0">
              <a:buNone/>
            </a:pPr>
            <a:r>
              <a:rPr lang="el-GR" i="1" dirty="0" smtClean="0"/>
              <a:t>π</a:t>
            </a:r>
            <a:r>
              <a:rPr lang="en-US" i="1" dirty="0" smtClean="0"/>
              <a:t> = </a:t>
            </a:r>
            <a:r>
              <a:rPr lang="en-US" dirty="0" smtClean="0"/>
              <a:t>initial state sequence</a:t>
            </a:r>
          </a:p>
          <a:p>
            <a:pPr marL="45720" indent="0">
              <a:buNone/>
            </a:pPr>
            <a:r>
              <a:rPr lang="en-US" i="1" dirty="0" smtClean="0"/>
              <a:t>O = </a:t>
            </a:r>
            <a:r>
              <a:rPr lang="en-US" dirty="0" smtClean="0"/>
              <a:t>(O</a:t>
            </a:r>
            <a:r>
              <a:rPr lang="en-US" baseline="-25000" dirty="0" smtClean="0"/>
              <a:t>0</a:t>
            </a:r>
            <a:r>
              <a:rPr lang="en-US" dirty="0" smtClean="0"/>
              <a:t>, O</a:t>
            </a:r>
            <a:r>
              <a:rPr lang="en-US" baseline="-25000" dirty="0" smtClean="0"/>
              <a:t>1</a:t>
            </a:r>
            <a:r>
              <a:rPr lang="en-US" dirty="0" smtClean="0"/>
              <a:t>, …, O</a:t>
            </a:r>
            <a:r>
              <a:rPr lang="en-US" baseline="-25000" dirty="0" smtClean="0"/>
              <a:t>T-1</a:t>
            </a:r>
            <a:r>
              <a:rPr lang="en-US" dirty="0" smtClean="0"/>
              <a:t>) = observation sequence</a:t>
            </a:r>
            <a:endParaRPr lang="en-US" i="1" baseline="-25000" dirty="0" smtClean="0"/>
          </a:p>
        </p:txBody>
      </p:sp>
      <p:graphicFrame>
        <p:nvGraphicFramePr>
          <p:cNvPr id="4" name="Object 3"/>
          <p:cNvGraphicFramePr>
            <a:graphicFrameLocks noChangeAspect="1"/>
          </p:cNvGraphicFramePr>
          <p:nvPr>
            <p:extLst>
              <p:ext uri="{D42A27DB-BD31-4B8C-83A1-F6EECF244321}">
                <p14:modId xmlns:p14="http://schemas.microsoft.com/office/powerpoint/2010/main" val="878525886"/>
              </p:ext>
            </p:extLst>
          </p:nvPr>
        </p:nvGraphicFramePr>
        <p:xfrm>
          <a:off x="6146800" y="3352800"/>
          <a:ext cx="914400" cy="198438"/>
        </p:xfrm>
        <a:graphic>
          <a:graphicData uri="http://schemas.openxmlformats.org/presentationml/2006/ole">
            <mc:AlternateContent xmlns:mc="http://schemas.openxmlformats.org/markup-compatibility/2006">
              <mc:Choice xmlns:v="urn:schemas-microsoft-com:vml" Requires="v">
                <p:oleObj spid="_x0000_s17414" name="Equation" r:id="rId3" imgW="914400" imgH="198720" progId="Equation.DSMT4">
                  <p:embed/>
                </p:oleObj>
              </mc:Choice>
              <mc:Fallback>
                <p:oleObj name="Equation" r:id="rId3" imgW="914400" imgH="198720" progId="Equation.DSMT4">
                  <p:embed/>
                  <p:pic>
                    <p:nvPicPr>
                      <p:cNvPr id="0" name=""/>
                      <p:cNvPicPr/>
                      <p:nvPr/>
                    </p:nvPicPr>
                    <p:blipFill>
                      <a:blip r:embed="rId4"/>
                      <a:stretch>
                        <a:fillRect/>
                      </a:stretch>
                    </p:blipFill>
                    <p:spPr>
                      <a:xfrm>
                        <a:off x="6146800" y="3352800"/>
                        <a:ext cx="914400" cy="198438"/>
                      </a:xfrm>
                      <a:prstGeom prst="rect">
                        <a:avLst/>
                      </a:prstGeom>
                    </p:spPr>
                  </p:pic>
                </p:oleObj>
              </mc:Fallback>
            </mc:AlternateContent>
          </a:graphicData>
        </a:graphic>
      </p:graphicFrame>
    </p:spTree>
    <p:extLst>
      <p:ext uri="{BB962C8B-B14F-4D97-AF65-F5344CB8AC3E}">
        <p14:creationId xmlns:p14="http://schemas.microsoft.com/office/powerpoint/2010/main" val="1416230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Notation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14400" y="2769833"/>
                <a:ext cx="7315200" cy="3935767"/>
              </a:xfrm>
            </p:spPr>
            <p:txBody>
              <a:bodyPr/>
              <a:lstStyle/>
              <a:p>
                <a:pPr marL="45720" indent="0">
                  <a:buNone/>
                </a:pPr>
                <a:r>
                  <a:rPr lang="en-US" dirty="0" smtClean="0"/>
                  <a:t>T = 4</a:t>
                </a:r>
              </a:p>
              <a:p>
                <a:pPr marL="45720" indent="0">
                  <a:buNone/>
                </a:pPr>
                <a:r>
                  <a:rPr lang="en-US" dirty="0" smtClean="0"/>
                  <a:t>N = 2</a:t>
                </a:r>
              </a:p>
              <a:p>
                <a:pPr marL="45720" indent="0">
                  <a:buNone/>
                </a:pPr>
                <a:r>
                  <a:rPr lang="en-US" dirty="0" smtClean="0"/>
                  <a:t>M = 3</a:t>
                </a:r>
              </a:p>
              <a:p>
                <a:pPr marL="45720" indent="0">
                  <a:buNone/>
                </a:pPr>
                <a:r>
                  <a:rPr lang="en-US" dirty="0" smtClean="0"/>
                  <a:t>Q = {H, C}</a:t>
                </a:r>
              </a:p>
              <a:p>
                <a:pPr marL="45720" indent="0">
                  <a:buNone/>
                </a:pPr>
                <a:r>
                  <a:rPr lang="en-US" dirty="0" smtClean="0"/>
                  <a:t>V = {0, 1, 2}, (0=S, 1=M, 2=L)</a:t>
                </a:r>
              </a:p>
              <a:p>
                <a:pPr marL="45720" indent="0">
                  <a:buNone/>
                </a:pPr>
                <a:r>
                  <a:rPr lang="en-US" dirty="0" smtClean="0"/>
                  <a:t>A = </a:t>
                </a:r>
                <a14:m>
                  <m:oMath xmlns:m="http://schemas.openxmlformats.org/officeDocument/2006/math">
                    <m:d>
                      <m:dPr>
                        <m:begChr m:val="["/>
                        <m:endChr m:val="]"/>
                        <m:ctrlPr>
                          <a:rPr lang="en-US" i="1" smtClean="0">
                            <a:latin typeface="Cambria Math"/>
                          </a:rPr>
                        </m:ctrlPr>
                      </m:dPr>
                      <m:e>
                        <m:m>
                          <m:mPr>
                            <m:mcs>
                              <m:mc>
                                <m:mcPr>
                                  <m:count m:val="2"/>
                                  <m:mcJc m:val="center"/>
                                </m:mcPr>
                              </m:mc>
                            </m:mcs>
                            <m:ctrlPr>
                              <a:rPr lang="en-US" i="1" smtClean="0">
                                <a:latin typeface="Cambria Math"/>
                              </a:rPr>
                            </m:ctrlPr>
                          </m:mPr>
                          <m:mr>
                            <m:e>
                              <m:r>
                                <m:rPr>
                                  <m:brk m:alnAt="7"/>
                                </m:rPr>
                                <a:rPr lang="en-US" b="0" i="1" smtClean="0">
                                  <a:latin typeface="Cambria Math"/>
                                </a:rPr>
                                <m:t>.</m:t>
                              </m:r>
                              <m:r>
                                <a:rPr lang="en-US" b="0" i="1" smtClean="0">
                                  <a:latin typeface="Cambria Math"/>
                                </a:rPr>
                                <m:t>7</m:t>
                              </m:r>
                            </m:e>
                            <m:e>
                              <m:r>
                                <a:rPr lang="en-US" b="0" i="1" smtClean="0">
                                  <a:latin typeface="Cambria Math"/>
                                </a:rPr>
                                <m:t>.3</m:t>
                              </m:r>
                            </m:e>
                          </m:mr>
                          <m:mr>
                            <m:e>
                              <m:r>
                                <a:rPr lang="en-US" b="0" i="1" smtClean="0">
                                  <a:latin typeface="Cambria Math"/>
                                </a:rPr>
                                <m:t>.4</m:t>
                              </m:r>
                            </m:e>
                            <m:e>
                              <m:r>
                                <a:rPr lang="en-US" b="0" i="1" smtClean="0">
                                  <a:latin typeface="Cambria Math"/>
                                </a:rPr>
                                <m:t>.6</m:t>
                              </m:r>
                            </m:e>
                          </m:mr>
                        </m:m>
                      </m:e>
                    </m:d>
                  </m:oMath>
                </a14:m>
                <a:endParaRPr lang="en-US" dirty="0" smtClean="0"/>
              </a:p>
              <a:p>
                <a:pPr marL="45720" indent="0">
                  <a:buNone/>
                </a:pPr>
                <a:r>
                  <a:rPr lang="en-US" dirty="0" smtClean="0"/>
                  <a:t>B = </a:t>
                </a:r>
                <a14:m>
                  <m:oMath xmlns:m="http://schemas.openxmlformats.org/officeDocument/2006/math">
                    <m:d>
                      <m:dPr>
                        <m:begChr m:val="["/>
                        <m:endChr m:val="]"/>
                        <m:ctrlPr>
                          <a:rPr lang="en-US" i="1" smtClean="0">
                            <a:latin typeface="Cambria Math"/>
                          </a:rPr>
                        </m:ctrlPr>
                      </m:dPr>
                      <m:e>
                        <m:m>
                          <m:mPr>
                            <m:mcs>
                              <m:mc>
                                <m:mcPr>
                                  <m:count m:val="3"/>
                                  <m:mcJc m:val="center"/>
                                </m:mcPr>
                              </m:mc>
                            </m:mcs>
                            <m:ctrlPr>
                              <a:rPr lang="en-US" i="1" smtClean="0">
                                <a:latin typeface="Cambria Math"/>
                              </a:rPr>
                            </m:ctrlPr>
                          </m:mPr>
                          <m:mr>
                            <m:e>
                              <m:r>
                                <m:rPr>
                                  <m:brk m:alnAt="7"/>
                                </m:rPr>
                                <a:rPr lang="en-US" b="0" i="1" smtClean="0">
                                  <a:latin typeface="Cambria Math"/>
                                </a:rPr>
                                <m:t>.</m:t>
                              </m:r>
                              <m:r>
                                <a:rPr lang="en-US" b="0" i="1" smtClean="0">
                                  <a:latin typeface="Cambria Math"/>
                                </a:rPr>
                                <m:t>1</m:t>
                              </m:r>
                            </m:e>
                            <m:e>
                              <m:r>
                                <a:rPr lang="en-US" b="0" i="1" smtClean="0">
                                  <a:latin typeface="Cambria Math"/>
                                </a:rPr>
                                <m:t>.4</m:t>
                              </m:r>
                            </m:e>
                            <m:e>
                              <m:r>
                                <a:rPr lang="en-US" b="0" i="1" smtClean="0">
                                  <a:latin typeface="Cambria Math"/>
                                </a:rPr>
                                <m:t>.5</m:t>
                              </m:r>
                            </m:e>
                          </m:mr>
                          <m:mr>
                            <m:e>
                              <m:r>
                                <a:rPr lang="en-US" b="0" i="1" smtClean="0">
                                  <a:latin typeface="Cambria Math"/>
                                </a:rPr>
                                <m:t>.7</m:t>
                              </m:r>
                            </m:e>
                            <m:e>
                              <m:r>
                                <a:rPr lang="en-US" b="0" i="1" smtClean="0">
                                  <a:latin typeface="Cambria Math"/>
                                </a:rPr>
                                <m:t>.2</m:t>
                              </m:r>
                            </m:e>
                            <m:e>
                              <m:r>
                                <a:rPr lang="en-US" b="0" i="1" smtClean="0">
                                  <a:latin typeface="Cambria Math"/>
                                </a:rPr>
                                <m:t>.1</m:t>
                              </m:r>
                            </m:e>
                          </m:mr>
                        </m:m>
                      </m:e>
                    </m:d>
                  </m:oMath>
                </a14:m>
                <a:endParaRPr lang="en-US" dirty="0" smtClean="0"/>
              </a:p>
              <a:p>
                <a:pPr marL="45720" indent="0">
                  <a:buNone/>
                </a:pPr>
                <a:r>
                  <a:rPr lang="el-GR" i="1" dirty="0" smtClean="0"/>
                  <a:t>π</a:t>
                </a:r>
                <a:r>
                  <a:rPr lang="en-US" i="1" dirty="0" smtClean="0"/>
                  <a:t> </a:t>
                </a:r>
                <a:r>
                  <a:rPr lang="en-US" dirty="0" smtClean="0"/>
                  <a:t>=</a:t>
                </a:r>
                <a:r>
                  <a:rPr lang="en-US" i="1" dirty="0" smtClean="0"/>
                  <a:t> </a:t>
                </a:r>
                <a14:m>
                  <m:oMath xmlns:m="http://schemas.openxmlformats.org/officeDocument/2006/math">
                    <m:d>
                      <m:dPr>
                        <m:begChr m:val="["/>
                        <m:endChr m:val="]"/>
                        <m:ctrlPr>
                          <a:rPr lang="en-US" i="1" smtClean="0">
                            <a:latin typeface="Cambria Math"/>
                          </a:rPr>
                        </m:ctrlPr>
                      </m:dPr>
                      <m:e>
                        <m:m>
                          <m:mPr>
                            <m:mcs>
                              <m:mc>
                                <m:mcPr>
                                  <m:count m:val="2"/>
                                  <m:mcJc m:val="center"/>
                                </m:mcPr>
                              </m:mc>
                            </m:mcs>
                            <m:ctrlPr>
                              <a:rPr lang="en-US" i="1" smtClean="0">
                                <a:latin typeface="Cambria Math"/>
                              </a:rPr>
                            </m:ctrlPr>
                          </m:mPr>
                          <m:mr>
                            <m:e>
                              <m:r>
                                <m:rPr>
                                  <m:brk m:alnAt="7"/>
                                </m:rPr>
                                <a:rPr lang="en-US" b="0" i="1" smtClean="0">
                                  <a:latin typeface="Cambria Math"/>
                                </a:rPr>
                                <m:t>.</m:t>
                              </m:r>
                              <m:r>
                                <a:rPr lang="en-US" b="0" i="1" smtClean="0">
                                  <a:latin typeface="Cambria Math"/>
                                </a:rPr>
                                <m:t>6</m:t>
                              </m:r>
                            </m:e>
                            <m:e>
                              <m:r>
                                <a:rPr lang="en-US" b="0" i="1" smtClean="0">
                                  <a:latin typeface="Cambria Math"/>
                                </a:rPr>
                                <m:t>.4</m:t>
                              </m:r>
                            </m:e>
                          </m:mr>
                        </m:m>
                      </m:e>
                    </m:d>
                  </m:oMath>
                </a14:m>
                <a:endParaRPr lang="en-US" i="1" dirty="0" smtClean="0"/>
              </a:p>
              <a:p>
                <a:pPr marL="45720" indent="0">
                  <a:buNone/>
                </a:pPr>
                <a:r>
                  <a:rPr lang="en-US" dirty="0" smtClean="0"/>
                  <a:t>O = (0, 1, 0, 2)</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14400" y="2769833"/>
                <a:ext cx="7315200" cy="3935767"/>
              </a:xfrm>
              <a:blipFill rotWithShape="1">
                <a:blip r:embed="rId3"/>
                <a:stretch>
                  <a:fillRect l="-167" t="-619"/>
                </a:stretch>
              </a:blipFill>
            </p:spPr>
            <p:txBody>
              <a:bodyPr/>
              <a:lstStyle/>
              <a:p>
                <a:r>
                  <a:rPr lang="en-US">
                    <a:noFill/>
                  </a:rPr>
                  <a:t> </a:t>
                </a:r>
              </a:p>
            </p:txBody>
          </p:sp>
        </mc:Fallback>
      </mc:AlternateContent>
    </p:spTree>
    <p:extLst>
      <p:ext uri="{BB962C8B-B14F-4D97-AF65-F5344CB8AC3E}">
        <p14:creationId xmlns:p14="http://schemas.microsoft.com/office/powerpoint/2010/main" val="757117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three problems</a:t>
            </a:r>
            <a:endParaRPr lang="en-US" dirty="0"/>
          </a:p>
        </p:txBody>
      </p:sp>
      <p:sp>
        <p:nvSpPr>
          <p:cNvPr id="3" name="Content Placeholder 2"/>
          <p:cNvSpPr>
            <a:spLocks noGrp="1"/>
          </p:cNvSpPr>
          <p:nvPr>
            <p:ph idx="1"/>
          </p:nvPr>
        </p:nvSpPr>
        <p:spPr/>
        <p:txBody>
          <a:bodyPr/>
          <a:lstStyle/>
          <a:p>
            <a:r>
              <a:rPr lang="en-US" dirty="0" smtClean="0"/>
              <a:t>Given the model, find the probability of an observation sequence.</a:t>
            </a:r>
          </a:p>
          <a:p>
            <a:r>
              <a:rPr lang="en-US" dirty="0" smtClean="0"/>
              <a:t>Given the model and an observation sequence, find the optimal state sequence.</a:t>
            </a:r>
          </a:p>
          <a:p>
            <a:r>
              <a:rPr lang="en-US" dirty="0" smtClean="0"/>
              <a:t>Given an observation model, N, and M, determine a model to maximize </a:t>
            </a:r>
            <a:r>
              <a:rPr lang="en-US" smtClean="0"/>
              <a:t>the probability of O.</a:t>
            </a:r>
            <a:endParaRPr lang="en-US" dirty="0"/>
          </a:p>
        </p:txBody>
      </p:sp>
    </p:spTree>
    <p:extLst>
      <p:ext uri="{BB962C8B-B14F-4D97-AF65-F5344CB8AC3E}">
        <p14:creationId xmlns:p14="http://schemas.microsoft.com/office/powerpoint/2010/main" val="340492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148" y="2667000"/>
            <a:ext cx="6261100" cy="172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4670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Arial"/>
              </a:rPr>
              <a:t>Problem 1</a:t>
            </a:r>
          </a:p>
        </p:txBody>
      </p:sp>
      <p:sp>
        <p:nvSpPr>
          <p:cNvPr id="3" name="Content Placeholder 2"/>
          <p:cNvSpPr>
            <a:spLocks noGrp="1"/>
          </p:cNvSpPr>
          <p:nvPr>
            <p:ph idx="1"/>
          </p:nvPr>
        </p:nvSpPr>
        <p:spPr/>
        <p:txBody>
          <a:bodyPr>
            <a:normAutofit lnSpcReduction="10000"/>
          </a:bodyPr>
          <a:lstStyle/>
          <a:p>
            <a:pPr marL="45720" indent="0">
              <a:buNone/>
            </a:pPr>
            <a:r>
              <a:rPr lang="en-US" dirty="0">
                <a:cs typeface="Arial"/>
              </a:rPr>
              <a:t>Finding the probability of an observation sequence.</a:t>
            </a:r>
          </a:p>
          <a:p>
            <a:pPr marL="45720" indent="0">
              <a:buNone/>
            </a:pPr>
            <a:r>
              <a:rPr lang="en-US" dirty="0">
                <a:solidFill>
                  <a:srgbClr val="FFFFFF"/>
                </a:solidFill>
                <a:latin typeface="Arial"/>
                <a:cs typeface="Arial"/>
              </a:rPr>
              <a:t>1. Let </a:t>
            </a:r>
            <a:r>
              <a:rPr lang="el-GR" dirty="0">
                <a:solidFill>
                  <a:srgbClr val="FFFFFF"/>
                </a:solidFill>
                <a:latin typeface="Arial"/>
                <a:cs typeface="Arial"/>
              </a:rPr>
              <a:t>α</a:t>
            </a:r>
            <a:r>
              <a:rPr lang="el-GR" baseline="-25000" dirty="0">
                <a:solidFill>
                  <a:srgbClr val="FFFFFF"/>
                </a:solidFill>
                <a:latin typeface="Arial"/>
                <a:cs typeface="Arial"/>
              </a:rPr>
              <a:t>0</a:t>
            </a:r>
            <a:r>
              <a:rPr lang="el-GR" dirty="0">
                <a:solidFill>
                  <a:srgbClr val="FFFFFF"/>
                </a:solidFill>
                <a:latin typeface="Arial"/>
                <a:cs typeface="Arial"/>
              </a:rPr>
              <a:t>(</a:t>
            </a:r>
            <a:r>
              <a:rPr lang="en-US" dirty="0" err="1">
                <a:solidFill>
                  <a:srgbClr val="FFFFFF"/>
                </a:solidFill>
                <a:latin typeface="Arial"/>
                <a:cs typeface="Arial"/>
              </a:rPr>
              <a:t>i</a:t>
            </a:r>
            <a:r>
              <a:rPr lang="el-GR" dirty="0">
                <a:solidFill>
                  <a:srgbClr val="FFFFFF"/>
                </a:solidFill>
                <a:latin typeface="Arial"/>
                <a:cs typeface="Arial"/>
              </a:rPr>
              <a:t>) = π</a:t>
            </a:r>
            <a:r>
              <a:rPr lang="en-US" baseline="-25000" dirty="0" err="1">
                <a:solidFill>
                  <a:srgbClr val="FFFFFF"/>
                </a:solidFill>
                <a:latin typeface="Arial"/>
                <a:cs typeface="Arial"/>
              </a:rPr>
              <a:t>i</a:t>
            </a:r>
            <a:r>
              <a:rPr lang="en-US" dirty="0" err="1">
                <a:solidFill>
                  <a:srgbClr val="FFFFFF"/>
                </a:solidFill>
                <a:latin typeface="Arial"/>
                <a:cs typeface="Arial"/>
              </a:rPr>
              <a:t>b</a:t>
            </a:r>
            <a:r>
              <a:rPr lang="en-US" baseline="-25000" dirty="0" err="1">
                <a:solidFill>
                  <a:srgbClr val="FFFFFF"/>
                </a:solidFill>
                <a:latin typeface="Arial"/>
                <a:cs typeface="Arial"/>
              </a:rPr>
              <a:t>i</a:t>
            </a:r>
            <a:r>
              <a:rPr lang="en-US" dirty="0">
                <a:solidFill>
                  <a:srgbClr val="FFFFFF"/>
                </a:solidFill>
                <a:latin typeface="Arial"/>
                <a:cs typeface="Arial"/>
              </a:rPr>
              <a:t>(O</a:t>
            </a:r>
            <a:r>
              <a:rPr lang="en-US" baseline="-25000" dirty="0">
                <a:solidFill>
                  <a:srgbClr val="FFFFFF"/>
                </a:solidFill>
                <a:latin typeface="Arial"/>
                <a:cs typeface="Arial"/>
              </a:rPr>
              <a:t>0</a:t>
            </a:r>
            <a:r>
              <a:rPr lang="en-US" dirty="0">
                <a:solidFill>
                  <a:srgbClr val="FFFFFF"/>
                </a:solidFill>
                <a:latin typeface="Arial"/>
                <a:cs typeface="Arial"/>
              </a:rPr>
              <a:t>) for </a:t>
            </a:r>
            <a:r>
              <a:rPr lang="en-US" dirty="0" err="1">
                <a:solidFill>
                  <a:srgbClr val="FFFFFF"/>
                </a:solidFill>
                <a:latin typeface="Arial"/>
                <a:cs typeface="Arial"/>
              </a:rPr>
              <a:t>i</a:t>
            </a:r>
            <a:r>
              <a:rPr lang="en-US" dirty="0">
                <a:solidFill>
                  <a:srgbClr val="FFFFFF"/>
                </a:solidFill>
                <a:latin typeface="Arial"/>
                <a:cs typeface="Arial"/>
              </a:rPr>
              <a:t> = 0, 1, ..., N - 1</a:t>
            </a:r>
          </a:p>
          <a:p>
            <a:pPr marL="45720" indent="0">
              <a:buNone/>
            </a:pPr>
            <a:r>
              <a:rPr lang="en-US" dirty="0">
                <a:solidFill>
                  <a:srgbClr val="FFFFFF"/>
                </a:solidFill>
                <a:latin typeface="Arial"/>
                <a:cs typeface="Arial"/>
              </a:rPr>
              <a:t>2. For t = 0, 1, ..., T - 1 and </a:t>
            </a:r>
            <a:r>
              <a:rPr lang="en-US" dirty="0" err="1">
                <a:solidFill>
                  <a:srgbClr val="FFFFFF"/>
                </a:solidFill>
                <a:latin typeface="Arial"/>
                <a:cs typeface="Arial"/>
              </a:rPr>
              <a:t>i</a:t>
            </a:r>
            <a:r>
              <a:rPr lang="en-US" dirty="0">
                <a:solidFill>
                  <a:srgbClr val="FFFFFF"/>
                </a:solidFill>
                <a:latin typeface="Arial"/>
                <a:cs typeface="Arial"/>
              </a:rPr>
              <a:t> = 0, 1, ..., N - 1; compute:</a:t>
            </a:r>
          </a:p>
          <a:p>
            <a:pPr marL="45720" indent="0" algn="ctr">
              <a:buNone/>
            </a:pPr>
            <a:r>
              <a:rPr lang="el-GR" dirty="0">
                <a:solidFill>
                  <a:srgbClr val="FFFFFF"/>
                </a:solidFill>
                <a:latin typeface="Arial"/>
                <a:cs typeface="Arial"/>
              </a:rPr>
              <a:t>α</a:t>
            </a:r>
            <a:r>
              <a:rPr lang="en-US" baseline="-25000" dirty="0">
                <a:solidFill>
                  <a:srgbClr val="FFFFFF"/>
                </a:solidFill>
                <a:latin typeface="Arial"/>
                <a:cs typeface="Arial"/>
              </a:rPr>
              <a:t>t</a:t>
            </a:r>
            <a:r>
              <a:rPr lang="en-US" dirty="0">
                <a:solidFill>
                  <a:srgbClr val="FFFFFF"/>
                </a:solidFill>
                <a:latin typeface="Arial"/>
                <a:cs typeface="Arial"/>
              </a:rPr>
              <a:t>(</a:t>
            </a:r>
            <a:r>
              <a:rPr lang="en-US" dirty="0" err="1">
                <a:solidFill>
                  <a:srgbClr val="FFFFFF"/>
                </a:solidFill>
                <a:latin typeface="Arial"/>
                <a:cs typeface="Arial"/>
              </a:rPr>
              <a:t>i</a:t>
            </a:r>
            <a:r>
              <a:rPr lang="en-US" dirty="0">
                <a:solidFill>
                  <a:srgbClr val="FFFFFF"/>
                </a:solidFill>
                <a:latin typeface="Arial"/>
                <a:cs typeface="Arial"/>
              </a:rPr>
              <a:t>) = [</a:t>
            </a:r>
            <a:r>
              <a:rPr lang="el-GR" dirty="0">
                <a:solidFill>
                  <a:srgbClr val="FFFFFF"/>
                </a:solidFill>
                <a:latin typeface="Arial"/>
                <a:cs typeface="Arial"/>
              </a:rPr>
              <a:t>Σ </a:t>
            </a:r>
            <a:r>
              <a:rPr lang="en-US" dirty="0">
                <a:solidFill>
                  <a:srgbClr val="FFFFFF"/>
                </a:solidFill>
                <a:latin typeface="Arial"/>
                <a:cs typeface="Arial"/>
              </a:rPr>
              <a:t>(</a:t>
            </a:r>
            <a:r>
              <a:rPr lang="el-GR" dirty="0">
                <a:solidFill>
                  <a:srgbClr val="FFFFFF"/>
                </a:solidFill>
                <a:latin typeface="Arial"/>
                <a:cs typeface="Arial"/>
              </a:rPr>
              <a:t>α</a:t>
            </a:r>
            <a:r>
              <a:rPr lang="en-US" baseline="-25000" dirty="0">
                <a:solidFill>
                  <a:srgbClr val="FFFFFF"/>
                </a:solidFill>
                <a:latin typeface="Arial"/>
                <a:cs typeface="Arial"/>
              </a:rPr>
              <a:t>t-1</a:t>
            </a:r>
            <a:r>
              <a:rPr lang="en-US" dirty="0">
                <a:solidFill>
                  <a:srgbClr val="FFFFFF"/>
                </a:solidFill>
                <a:latin typeface="Arial"/>
                <a:cs typeface="Arial"/>
              </a:rPr>
              <a:t>(j) * </a:t>
            </a:r>
            <a:r>
              <a:rPr lang="en-US" dirty="0" err="1">
                <a:solidFill>
                  <a:srgbClr val="FFFFFF"/>
                </a:solidFill>
                <a:latin typeface="Arial"/>
                <a:cs typeface="Arial"/>
              </a:rPr>
              <a:t>a</a:t>
            </a:r>
            <a:r>
              <a:rPr lang="en-US" baseline="-25000" dirty="0" err="1">
                <a:solidFill>
                  <a:srgbClr val="FFFFFF"/>
                </a:solidFill>
                <a:latin typeface="Arial"/>
                <a:cs typeface="Arial"/>
              </a:rPr>
              <a:t>ji</a:t>
            </a:r>
            <a:r>
              <a:rPr lang="en-US" dirty="0">
                <a:solidFill>
                  <a:srgbClr val="FFFFFF"/>
                </a:solidFill>
                <a:latin typeface="Arial"/>
                <a:cs typeface="Arial"/>
              </a:rPr>
              <a:t>) for j = </a:t>
            </a:r>
            <a:r>
              <a:rPr lang="pl-PL" dirty="0">
                <a:solidFill>
                  <a:srgbClr val="FFFFFF"/>
                </a:solidFill>
                <a:latin typeface="Arial"/>
                <a:cs typeface="Arial"/>
              </a:rPr>
              <a:t>0 to j = N - 1] * </a:t>
            </a:r>
            <a:r>
              <a:rPr lang="en-US" dirty="0">
                <a:solidFill>
                  <a:srgbClr val="FFFFFF"/>
                </a:solidFill>
                <a:latin typeface="Arial"/>
                <a:cs typeface="Arial"/>
              </a:rPr>
              <a:t>b</a:t>
            </a:r>
            <a:r>
              <a:rPr lang="en-US" baseline="-25000" dirty="0">
                <a:solidFill>
                  <a:srgbClr val="FFFFFF"/>
                </a:solidFill>
                <a:latin typeface="Arial"/>
                <a:cs typeface="Arial"/>
              </a:rPr>
              <a:t>i</a:t>
            </a:r>
            <a:r>
              <a:rPr lang="en-US" dirty="0">
                <a:solidFill>
                  <a:srgbClr val="FFFFFF"/>
                </a:solidFill>
                <a:latin typeface="Arial"/>
                <a:cs typeface="Arial"/>
              </a:rPr>
              <a:t>(</a:t>
            </a:r>
            <a:r>
              <a:rPr lang="en-US" dirty="0" err="1">
                <a:solidFill>
                  <a:srgbClr val="FFFFFF"/>
                </a:solidFill>
                <a:latin typeface="Arial"/>
                <a:cs typeface="Arial"/>
              </a:rPr>
              <a:t>O</a:t>
            </a:r>
            <a:r>
              <a:rPr lang="en-US" baseline="-25000" dirty="0" err="1">
                <a:solidFill>
                  <a:srgbClr val="FFFFFF"/>
                </a:solidFill>
                <a:latin typeface="Arial"/>
                <a:cs typeface="Arial"/>
              </a:rPr>
              <a:t>t</a:t>
            </a:r>
            <a:r>
              <a:rPr lang="en-US" dirty="0">
                <a:solidFill>
                  <a:srgbClr val="FFFFFF"/>
                </a:solidFill>
                <a:latin typeface="Arial"/>
                <a:cs typeface="Arial"/>
              </a:rPr>
              <a:t>)</a:t>
            </a:r>
          </a:p>
          <a:p>
            <a:pPr marL="45720" indent="0">
              <a:buNone/>
            </a:pPr>
            <a:r>
              <a:rPr lang="en-US" dirty="0">
                <a:solidFill>
                  <a:srgbClr val="FFFFFF"/>
                </a:solidFill>
                <a:latin typeface="Arial"/>
                <a:cs typeface="Arial"/>
              </a:rPr>
              <a:t>3. P(O) = </a:t>
            </a:r>
            <a:r>
              <a:rPr lang="el-GR" dirty="0">
                <a:solidFill>
                  <a:srgbClr val="FFFFFF"/>
                </a:solidFill>
                <a:latin typeface="Arial"/>
                <a:cs typeface="Arial"/>
              </a:rPr>
              <a:t>Σ </a:t>
            </a:r>
            <a:r>
              <a:rPr lang="en-US" dirty="0">
                <a:solidFill>
                  <a:srgbClr val="FFFFFF"/>
                </a:solidFill>
                <a:latin typeface="Arial"/>
                <a:cs typeface="Arial"/>
              </a:rPr>
              <a:t>(</a:t>
            </a:r>
            <a:r>
              <a:rPr lang="el-GR" dirty="0">
                <a:solidFill>
                  <a:srgbClr val="FFFFFF"/>
                </a:solidFill>
                <a:latin typeface="Arial"/>
                <a:cs typeface="Arial"/>
              </a:rPr>
              <a:t>α</a:t>
            </a:r>
            <a:r>
              <a:rPr lang="en-US" baseline="-25000" dirty="0">
                <a:solidFill>
                  <a:srgbClr val="FFFFFF"/>
                </a:solidFill>
                <a:latin typeface="Arial"/>
                <a:cs typeface="Arial"/>
              </a:rPr>
              <a:t>T-1</a:t>
            </a:r>
            <a:r>
              <a:rPr lang="en-US" dirty="0">
                <a:solidFill>
                  <a:srgbClr val="FFFFFF"/>
                </a:solidFill>
                <a:latin typeface="Arial"/>
                <a:cs typeface="Arial"/>
              </a:rPr>
              <a:t>(</a:t>
            </a:r>
            <a:r>
              <a:rPr lang="en-US" dirty="0" err="1">
                <a:solidFill>
                  <a:srgbClr val="FFFFFF"/>
                </a:solidFill>
                <a:latin typeface="Arial"/>
                <a:cs typeface="Arial"/>
              </a:rPr>
              <a:t>i</a:t>
            </a:r>
            <a:r>
              <a:rPr lang="en-US" dirty="0">
                <a:solidFill>
                  <a:srgbClr val="FFFFFF"/>
                </a:solidFill>
                <a:latin typeface="Arial"/>
                <a:cs typeface="Arial"/>
              </a:rPr>
              <a:t>)) for </a:t>
            </a:r>
            <a:r>
              <a:rPr lang="en-US" dirty="0" err="1">
                <a:solidFill>
                  <a:srgbClr val="FFFFFF"/>
                </a:solidFill>
                <a:latin typeface="Arial"/>
                <a:cs typeface="Arial"/>
              </a:rPr>
              <a:t>i</a:t>
            </a:r>
            <a:r>
              <a:rPr lang="en-US" dirty="0">
                <a:solidFill>
                  <a:srgbClr val="FFFFFF"/>
                </a:solidFill>
                <a:latin typeface="Arial"/>
                <a:cs typeface="Arial"/>
              </a:rPr>
              <a:t> = 0 to </a:t>
            </a:r>
            <a:r>
              <a:rPr lang="en-US" dirty="0" err="1">
                <a:solidFill>
                  <a:srgbClr val="FFFFFF"/>
                </a:solidFill>
                <a:latin typeface="Arial"/>
                <a:cs typeface="Arial"/>
              </a:rPr>
              <a:t>i</a:t>
            </a:r>
            <a:r>
              <a:rPr lang="en-US" dirty="0">
                <a:solidFill>
                  <a:srgbClr val="FFFFFF"/>
                </a:solidFill>
                <a:latin typeface="Arial"/>
                <a:cs typeface="Arial"/>
              </a:rPr>
              <a:t> = N - 1</a:t>
            </a:r>
          </a:p>
          <a:p>
            <a:pPr marL="45720" indent="0">
              <a:buNone/>
            </a:pPr>
            <a:endParaRPr lang="en-US" dirty="0">
              <a:solidFill>
                <a:srgbClr val="FFFFFF"/>
              </a:solidFill>
              <a:latin typeface="Arial"/>
              <a:cs typeface="Arial"/>
            </a:endParaRPr>
          </a:p>
          <a:p>
            <a:pPr marL="45720" indent="0">
              <a:buNone/>
            </a:pPr>
            <a:r>
              <a:rPr lang="en-US" dirty="0">
                <a:solidFill>
                  <a:srgbClr val="FFFFFF"/>
                </a:solidFill>
                <a:latin typeface="Arial"/>
                <a:cs typeface="Arial"/>
              </a:rPr>
              <a:t>Example: For O = (0, 1, 0, 2), </a:t>
            </a:r>
          </a:p>
          <a:p>
            <a:pPr marL="45720" indent="0" algn="ctr">
              <a:buNone/>
            </a:pPr>
            <a:r>
              <a:rPr lang="en-US" dirty="0">
                <a:solidFill>
                  <a:srgbClr val="FFFFFF"/>
                </a:solidFill>
                <a:latin typeface="Arial"/>
                <a:cs typeface="Arial"/>
              </a:rPr>
              <a:t>P(O) = .0096296</a:t>
            </a:r>
          </a:p>
          <a:p>
            <a:pPr marL="45720" indent="0" algn="ctr">
              <a:buNone/>
            </a:pPr>
            <a:r>
              <a:rPr lang="en-US" dirty="0">
                <a:solidFill>
                  <a:srgbClr val="FFFFFF"/>
                </a:solidFill>
                <a:latin typeface="Arial"/>
                <a:cs typeface="Arial"/>
              </a:rPr>
              <a:t>An observation sequence of small, medium, small, large has a probability of .96296%.</a:t>
            </a:r>
            <a:endParaRPr lang="pl-PL" dirty="0">
              <a:solidFill>
                <a:srgbClr val="FFFFFF"/>
              </a:solidFill>
              <a:latin typeface="Arial"/>
              <a:cs typeface="Arial"/>
            </a:endParaRPr>
          </a:p>
        </p:txBody>
      </p:sp>
    </p:spTree>
    <p:extLst>
      <p:ext uri="{BB962C8B-B14F-4D97-AF65-F5344CB8AC3E}">
        <p14:creationId xmlns:p14="http://schemas.microsoft.com/office/powerpoint/2010/main" val="139506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a:rPr>
              <a:t>Problem 2</a:t>
            </a:r>
            <a:endParaRPr lang="en-US" dirty="0"/>
          </a:p>
        </p:txBody>
      </p:sp>
      <p:sp>
        <p:nvSpPr>
          <p:cNvPr id="3" name="Content Placeholder 2"/>
          <p:cNvSpPr>
            <a:spLocks noGrp="1"/>
          </p:cNvSpPr>
          <p:nvPr>
            <p:ph idx="1"/>
          </p:nvPr>
        </p:nvSpPr>
        <p:spPr/>
        <p:txBody>
          <a:bodyPr/>
          <a:lstStyle/>
          <a:p>
            <a:pPr marL="45720" indent="0">
              <a:buNone/>
            </a:pPr>
            <a:r>
              <a:rPr lang="en-US" dirty="0" smtClean="0"/>
              <a:t>Finding the probability of a state sequence given an observation sequence.</a:t>
            </a:r>
          </a:p>
          <a:p>
            <a:pPr marL="45720" indent="0">
              <a:buNone/>
            </a:pPr>
            <a:r>
              <a:rPr lang="en-US" dirty="0" smtClean="0"/>
              <a:t>X = {x</a:t>
            </a:r>
            <a:r>
              <a:rPr lang="en-US" baseline="-25000" dirty="0" smtClean="0"/>
              <a:t>0</a:t>
            </a:r>
            <a:r>
              <a:rPr lang="en-US" dirty="0" smtClean="0"/>
              <a:t>, x</a:t>
            </a:r>
            <a:r>
              <a:rPr lang="en-US" baseline="-25000" dirty="0" smtClean="0"/>
              <a:t>1</a:t>
            </a:r>
            <a:r>
              <a:rPr lang="en-US" dirty="0" smtClean="0"/>
              <a:t>, x</a:t>
            </a:r>
            <a:r>
              <a:rPr lang="en-US" baseline="-25000" dirty="0" smtClean="0"/>
              <a:t>2</a:t>
            </a:r>
            <a:r>
              <a:rPr lang="en-US" dirty="0" smtClean="0"/>
              <a:t>, x</a:t>
            </a:r>
            <a:r>
              <a:rPr lang="en-US" baseline="-25000" dirty="0" smtClean="0"/>
              <a:t>3</a:t>
            </a:r>
            <a:r>
              <a:rPr lang="en-US" dirty="0" smtClean="0"/>
              <a:t>}</a:t>
            </a:r>
          </a:p>
          <a:p>
            <a:pPr marL="45720" indent="0">
              <a:buNone/>
            </a:pPr>
            <a:r>
              <a:rPr lang="en-US" dirty="0" smtClean="0"/>
              <a:t>O = (O</a:t>
            </a:r>
            <a:r>
              <a:rPr lang="en-US" baseline="-25000" dirty="0" smtClean="0"/>
              <a:t>0</a:t>
            </a:r>
            <a:r>
              <a:rPr lang="en-US" dirty="0" smtClean="0"/>
              <a:t>, O</a:t>
            </a:r>
            <a:r>
              <a:rPr lang="en-US" baseline="-25000" dirty="0" smtClean="0"/>
              <a:t>1</a:t>
            </a:r>
            <a:r>
              <a:rPr lang="en-US" dirty="0" smtClean="0"/>
              <a:t>, O</a:t>
            </a:r>
            <a:r>
              <a:rPr lang="en-US" baseline="-25000" dirty="0" smtClean="0"/>
              <a:t>2</a:t>
            </a:r>
            <a:r>
              <a:rPr lang="en-US" dirty="0" smtClean="0"/>
              <a:t>, O</a:t>
            </a:r>
            <a:r>
              <a:rPr lang="en-US" baseline="-25000" dirty="0" smtClean="0"/>
              <a:t>3</a:t>
            </a:r>
            <a:r>
              <a:rPr lang="en-US" dirty="0" smtClean="0"/>
              <a:t>)</a:t>
            </a:r>
          </a:p>
          <a:p>
            <a:pPr marL="45720" indent="0">
              <a:buNone/>
            </a:pPr>
            <a:r>
              <a:rPr lang="en-US" dirty="0" smtClean="0"/>
              <a:t>P(X) = π</a:t>
            </a:r>
            <a:r>
              <a:rPr lang="en-US" baseline="-25000" dirty="0" smtClean="0"/>
              <a:t>x0</a:t>
            </a:r>
            <a:r>
              <a:rPr lang="en-US" dirty="0" smtClean="0"/>
              <a:t>b</a:t>
            </a:r>
            <a:r>
              <a:rPr lang="en-US" baseline="-25000" dirty="0" smtClean="0"/>
              <a:t>x0</a:t>
            </a:r>
            <a:r>
              <a:rPr lang="en-US" dirty="0" smtClean="0"/>
              <a:t>(O</a:t>
            </a:r>
            <a:r>
              <a:rPr lang="en-US" baseline="-25000" dirty="0" smtClean="0"/>
              <a:t>0</a:t>
            </a:r>
            <a:r>
              <a:rPr lang="en-US" dirty="0" smtClean="0"/>
              <a:t>)a</a:t>
            </a:r>
            <a:r>
              <a:rPr lang="en-US" baseline="-25000" dirty="0" smtClean="0"/>
              <a:t>x0,x1</a:t>
            </a:r>
            <a:r>
              <a:rPr lang="en-US" dirty="0" smtClean="0"/>
              <a:t>b</a:t>
            </a:r>
            <a:r>
              <a:rPr lang="en-US" baseline="-25000" dirty="0" smtClean="0"/>
              <a:t>x1</a:t>
            </a:r>
            <a:r>
              <a:rPr lang="en-US" dirty="0" smtClean="0"/>
              <a:t>(O</a:t>
            </a:r>
            <a:r>
              <a:rPr lang="en-US" baseline="-25000" dirty="0" smtClean="0"/>
              <a:t>1</a:t>
            </a:r>
            <a:r>
              <a:rPr lang="en-US" dirty="0" smtClean="0"/>
              <a:t>)a</a:t>
            </a:r>
            <a:r>
              <a:rPr lang="en-US" baseline="-25000" dirty="0" smtClean="0"/>
              <a:t>x1,x2</a:t>
            </a:r>
            <a:r>
              <a:rPr lang="en-US" dirty="0" smtClean="0"/>
              <a:t>b</a:t>
            </a:r>
            <a:r>
              <a:rPr lang="en-US" baseline="-25000" dirty="0" smtClean="0"/>
              <a:t>x2</a:t>
            </a:r>
            <a:r>
              <a:rPr lang="en-US" dirty="0" smtClean="0"/>
              <a:t>(O</a:t>
            </a:r>
            <a:r>
              <a:rPr lang="en-US" baseline="-25000" dirty="0" smtClean="0"/>
              <a:t>2</a:t>
            </a:r>
            <a:r>
              <a:rPr lang="en-US" dirty="0" smtClean="0"/>
              <a:t>)a</a:t>
            </a:r>
            <a:r>
              <a:rPr lang="en-US" baseline="-25000" dirty="0" smtClean="0"/>
              <a:t>x2,x3</a:t>
            </a:r>
            <a:r>
              <a:rPr lang="en-US" dirty="0" smtClean="0"/>
              <a:t>b</a:t>
            </a:r>
            <a:r>
              <a:rPr lang="en-US" baseline="-25000" dirty="0" smtClean="0"/>
              <a:t>x3</a:t>
            </a:r>
            <a:r>
              <a:rPr lang="en-US" dirty="0" smtClean="0"/>
              <a:t>(O</a:t>
            </a:r>
            <a:r>
              <a:rPr lang="en-US" baseline="-25000" dirty="0" smtClean="0"/>
              <a:t>3</a:t>
            </a:r>
            <a:r>
              <a:rPr lang="en-US" dirty="0" smtClean="0"/>
              <a:t>)</a:t>
            </a:r>
          </a:p>
          <a:p>
            <a:pPr marL="45720" indent="0">
              <a:buNone/>
            </a:pPr>
            <a:r>
              <a:rPr lang="en-US" dirty="0" smtClean="0"/>
              <a:t>Let O = (0, 1, 0, 2)</a:t>
            </a:r>
          </a:p>
          <a:p>
            <a:pPr marL="45720" indent="0">
              <a:buNone/>
            </a:pPr>
            <a:r>
              <a:rPr lang="en-US" dirty="0" smtClean="0"/>
              <a:t>P(HHCC) </a:t>
            </a:r>
            <a:r>
              <a:rPr lang="en-US" smtClean="0"/>
              <a:t>= .6(.1)(.7)(.4)(.3)(.7)(.6)(.1) = .000212</a:t>
            </a:r>
            <a:endParaRPr lang="en-US" dirty="0" smtClean="0"/>
          </a:p>
          <a:p>
            <a:pPr marL="45720" indent="0">
              <a:buNone/>
            </a:pPr>
            <a:endParaRPr lang="en-US" dirty="0"/>
          </a:p>
        </p:txBody>
      </p:sp>
    </p:spTree>
    <p:extLst>
      <p:ext uri="{BB962C8B-B14F-4D97-AF65-F5344CB8AC3E}">
        <p14:creationId xmlns:p14="http://schemas.microsoft.com/office/powerpoint/2010/main" val="337652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315200" cy="1154097"/>
          </a:xfrm>
        </p:spPr>
        <p:txBody>
          <a:bodyPr/>
          <a:lstStyle/>
          <a:p>
            <a:r>
              <a:rPr lang="en-US" dirty="0">
                <a:cs typeface="Arial"/>
              </a:rPr>
              <a:t>Problem 2</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1981200"/>
            <a:ext cx="2514600" cy="349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1163" y="1981200"/>
            <a:ext cx="2593975" cy="67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06938" y="1333509"/>
            <a:ext cx="4051299" cy="369332"/>
          </a:xfrm>
          <a:prstGeom prst="rect">
            <a:avLst/>
          </a:prstGeom>
          <a:noFill/>
        </p:spPr>
        <p:txBody>
          <a:bodyPr wrap="square" rtlCol="0">
            <a:spAutoFit/>
          </a:bodyPr>
          <a:lstStyle/>
          <a:p>
            <a:r>
              <a:rPr lang="en-US" dirty="0">
                <a:cs typeface="Arial"/>
              </a:rPr>
              <a:t>Finding the optimal </a:t>
            </a:r>
            <a:r>
              <a:rPr lang="en-US" dirty="0"/>
              <a:t>state sequence.</a:t>
            </a:r>
          </a:p>
        </p:txBody>
      </p:sp>
      <p:sp>
        <p:nvSpPr>
          <p:cNvPr id="3" name="TextBox 2"/>
          <p:cNvSpPr txBox="1"/>
          <p:nvPr/>
        </p:nvSpPr>
        <p:spPr>
          <a:xfrm>
            <a:off x="3611563" y="3101975"/>
            <a:ext cx="5011737" cy="2308324"/>
          </a:xfrm>
          <a:prstGeom prst="rect">
            <a:avLst/>
          </a:prstGeom>
        </p:spPr>
        <p:txBody>
          <a:bodyPr rtlCol="0">
            <a:spAutoFit/>
          </a:bodyPr>
          <a:lstStyle/>
          <a:p>
            <a:r>
              <a:rPr lang="en-US" dirty="0">
                <a:cs typeface="Arial"/>
              </a:rPr>
              <a:t>To find the optimal state sequence, find the probability of having each element in each position by summing the normalized probabilities of states containing that element in that position. The optimal state sequence is contains the most probable element in each position</a:t>
            </a:r>
            <a:r>
              <a:rPr lang="en-US" dirty="0" smtClean="0">
                <a:cs typeface="Arial"/>
              </a:rPr>
              <a:t>. In this case the optimal state sequence is CHCH.</a:t>
            </a:r>
            <a:endParaRPr lang="en-US" dirty="0">
              <a:cs typeface="Arial"/>
            </a:endParaRPr>
          </a:p>
        </p:txBody>
      </p:sp>
    </p:spTree>
    <p:extLst>
      <p:ext uri="{BB962C8B-B14F-4D97-AF65-F5344CB8AC3E}">
        <p14:creationId xmlns:p14="http://schemas.microsoft.com/office/powerpoint/2010/main" val="1997651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145</TotalTime>
  <Words>663</Words>
  <Application>Microsoft Office PowerPoint</Application>
  <PresentationFormat>On-screen Show (4:3)</PresentationFormat>
  <Paragraphs>82</Paragraphs>
  <Slides>10</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Perspective</vt:lpstr>
      <vt:lpstr>Equation</vt:lpstr>
      <vt:lpstr>Hidden Markov Models</vt:lpstr>
      <vt:lpstr>Example</vt:lpstr>
      <vt:lpstr>Notation</vt:lpstr>
      <vt:lpstr>Example’s Notation</vt:lpstr>
      <vt:lpstr>The three problems</vt:lpstr>
      <vt:lpstr>PowerPoint Presentation</vt:lpstr>
      <vt:lpstr>Problem 1</vt:lpstr>
      <vt:lpstr>Problem 2</vt:lpstr>
      <vt:lpstr>Problem 2</vt:lpstr>
      <vt:lpstr>Problem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Hidden Markov Models</dc:title>
  <dc:creator>MWSU</dc:creator>
  <cp:lastModifiedBy>MWSU</cp:lastModifiedBy>
  <cp:revision>16</cp:revision>
  <dcterms:created xsi:type="dcterms:W3CDTF">2014-06-04T19:47:34Z</dcterms:created>
  <dcterms:modified xsi:type="dcterms:W3CDTF">2014-07-17T14:21:11Z</dcterms:modified>
</cp:coreProperties>
</file>