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7"/>
  </p:handoutMasterIdLst>
  <p:sldIdLst>
    <p:sldId id="256" r:id="rId2"/>
    <p:sldId id="257" r:id="rId3"/>
    <p:sldId id="259" r:id="rId4"/>
    <p:sldId id="260" r:id="rId5"/>
    <p:sldId id="261" r:id="rId6"/>
    <p:sldId id="269" r:id="rId7"/>
    <p:sldId id="258" r:id="rId8"/>
    <p:sldId id="262" r:id="rId9"/>
    <p:sldId id="263" r:id="rId10"/>
    <p:sldId id="264" r:id="rId11"/>
    <p:sldId id="266" r:id="rId12"/>
    <p:sldId id="267" r:id="rId13"/>
    <p:sldId id="268" r:id="rId14"/>
    <p:sldId id="270" r:id="rId15"/>
    <p:sldId id="281" r:id="rId16"/>
    <p:sldId id="278" r:id="rId17"/>
    <p:sldId id="271" r:id="rId18"/>
    <p:sldId id="272" r:id="rId19"/>
    <p:sldId id="282" r:id="rId20"/>
    <p:sldId id="280" r:id="rId21"/>
    <p:sldId id="279" r:id="rId22"/>
    <p:sldId id="273" r:id="rId23"/>
    <p:sldId id="274" r:id="rId24"/>
    <p:sldId id="285" r:id="rId25"/>
    <p:sldId id="284" r:id="rId26"/>
    <p:sldId id="283" r:id="rId27"/>
    <p:sldId id="275" r:id="rId28"/>
    <p:sldId id="289" r:id="rId29"/>
    <p:sldId id="288" r:id="rId30"/>
    <p:sldId id="287" r:id="rId31"/>
    <p:sldId id="286" r:id="rId32"/>
    <p:sldId id="290" r:id="rId33"/>
    <p:sldId id="276" r:id="rId34"/>
    <p:sldId id="277"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100" d="100"/>
          <a:sy n="100" d="100"/>
        </p:scale>
        <p:origin x="-294" y="-162"/>
      </p:cViewPr>
      <p:guideLst>
        <p:guide orient="horz" pos="2160"/>
        <p:guide pos="2880"/>
      </p:guideLst>
    </p:cSldViewPr>
  </p:slideViewPr>
  <p:outlineViewPr>
    <p:cViewPr>
      <p:scale>
        <a:sx n="33" d="100"/>
        <a:sy n="33" d="100"/>
      </p:scale>
      <p:origin x="0" y="212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4831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ECF1F3-661E-4E34-B2EA-30F5B081C1ED}" type="datetimeFigureOut">
              <a:rPr lang="en-US" smtClean="0"/>
              <a:pPr/>
              <a:t>7/23/2012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47238B9-B75C-4904-94BF-246FC91811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ECF1F3-661E-4E34-B2EA-30F5B081C1ED}" type="datetimeFigureOut">
              <a:rPr lang="en-US" smtClean="0"/>
              <a:pPr/>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ECF1F3-661E-4E34-B2EA-30F5B081C1ED}" type="datetimeFigureOut">
              <a:rPr lang="en-US" smtClean="0"/>
              <a:pPr/>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ECF1F3-661E-4E34-B2EA-30F5B081C1ED}" type="datetimeFigureOut">
              <a:rPr lang="en-US" smtClean="0"/>
              <a:pPr/>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ECF1F3-661E-4E34-B2EA-30F5B081C1ED}" type="datetimeFigureOut">
              <a:rPr lang="en-US" smtClean="0"/>
              <a:pPr/>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ECF1F3-661E-4E34-B2EA-30F5B081C1ED}" type="datetimeFigureOut">
              <a:rPr lang="en-US" smtClean="0"/>
              <a:pPr/>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ECF1F3-661E-4E34-B2EA-30F5B081C1ED}" type="datetimeFigureOut">
              <a:rPr lang="en-US" smtClean="0"/>
              <a:pPr/>
              <a:t>7/23/2012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ECF1F3-661E-4E34-B2EA-30F5B081C1ED}" type="datetimeFigureOut">
              <a:rPr lang="en-US" smtClean="0"/>
              <a:pPr/>
              <a:t>7/23/2012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CF1F3-661E-4E34-B2EA-30F5B081C1ED}" type="datetimeFigureOut">
              <a:rPr lang="en-US" smtClean="0"/>
              <a:pPr/>
              <a:t>7/23/2012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ECF1F3-661E-4E34-B2EA-30F5B081C1ED}" type="datetimeFigureOut">
              <a:rPr lang="en-US" smtClean="0"/>
              <a:pPr/>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ECF1F3-661E-4E34-B2EA-30F5B081C1ED}" type="datetimeFigureOut">
              <a:rPr lang="en-US" smtClean="0"/>
              <a:pPr/>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47238B9-B75C-4904-94BF-246FC918113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ECF1F3-661E-4E34-B2EA-30F5B081C1ED}" type="datetimeFigureOut">
              <a:rPr lang="en-US" smtClean="0"/>
              <a:pPr/>
              <a:t>7/23/2012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7238B9-B75C-4904-94BF-246FC918113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Philosophy and Synthetic Biology    </a:t>
            </a:r>
            <a:endParaRPr lang="en-US" dirty="0"/>
          </a:p>
        </p:txBody>
      </p:sp>
      <p:sp>
        <p:nvSpPr>
          <p:cNvPr id="3" name="Subtitle 2"/>
          <p:cNvSpPr>
            <a:spLocks noGrp="1"/>
          </p:cNvSpPr>
          <p:nvPr>
            <p:ph type="subTitle" idx="1"/>
          </p:nvPr>
        </p:nvSpPr>
        <p:spPr>
          <a:xfrm>
            <a:off x="533400" y="3657600"/>
            <a:ext cx="7854696" cy="1752600"/>
          </a:xfrm>
        </p:spPr>
        <p:txBody>
          <a:bodyPr/>
          <a:lstStyle/>
          <a:p>
            <a:pPr algn="ctr"/>
            <a:r>
              <a:rPr lang="en-US" dirty="0" smtClean="0"/>
              <a:t>Philosophical Problems and Concerns in Working With Living Organisms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Questions to Consider</a:t>
            </a:r>
            <a:endParaRPr lang="en-US" dirty="0"/>
          </a:p>
        </p:txBody>
      </p:sp>
      <p:sp>
        <p:nvSpPr>
          <p:cNvPr id="3" name="Content Placeholder 2"/>
          <p:cNvSpPr>
            <a:spLocks noGrp="1"/>
          </p:cNvSpPr>
          <p:nvPr>
            <p:ph idx="1"/>
          </p:nvPr>
        </p:nvSpPr>
        <p:spPr/>
        <p:txBody>
          <a:bodyPr/>
          <a:lstStyle/>
          <a:p>
            <a:r>
              <a:rPr lang="en-US" dirty="0" smtClean="0"/>
              <a:t>Is the work I do harmful?</a:t>
            </a:r>
          </a:p>
          <a:p>
            <a:r>
              <a:rPr lang="en-US" dirty="0" smtClean="0"/>
              <a:t>Can the work that I do be used for harm by someone else?</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Questions to Consider</a:t>
            </a:r>
            <a:endParaRPr lang="en-US" dirty="0"/>
          </a:p>
        </p:txBody>
      </p:sp>
      <p:sp>
        <p:nvSpPr>
          <p:cNvPr id="3" name="Content Placeholder 2"/>
          <p:cNvSpPr>
            <a:spLocks noGrp="1"/>
          </p:cNvSpPr>
          <p:nvPr>
            <p:ph idx="1"/>
          </p:nvPr>
        </p:nvSpPr>
        <p:spPr/>
        <p:txBody>
          <a:bodyPr/>
          <a:lstStyle/>
          <a:p>
            <a:r>
              <a:rPr lang="en-US" dirty="0" smtClean="0"/>
              <a:t>Is the work I do harmful?</a:t>
            </a:r>
          </a:p>
          <a:p>
            <a:r>
              <a:rPr lang="en-US" dirty="0" smtClean="0"/>
              <a:t>Can the work that I do be used for harm by someone else?</a:t>
            </a:r>
          </a:p>
          <a:p>
            <a:r>
              <a:rPr lang="en-US" dirty="0" smtClean="0"/>
              <a:t>What are the possible unintended consequences of my work on the environment?</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Questions to Consider</a:t>
            </a:r>
            <a:endParaRPr lang="en-US" dirty="0"/>
          </a:p>
        </p:txBody>
      </p:sp>
      <p:sp>
        <p:nvSpPr>
          <p:cNvPr id="3" name="Content Placeholder 2"/>
          <p:cNvSpPr>
            <a:spLocks noGrp="1"/>
          </p:cNvSpPr>
          <p:nvPr>
            <p:ph idx="1"/>
          </p:nvPr>
        </p:nvSpPr>
        <p:spPr/>
        <p:txBody>
          <a:bodyPr/>
          <a:lstStyle/>
          <a:p>
            <a:r>
              <a:rPr lang="en-US" dirty="0" smtClean="0"/>
              <a:t>Is the work I do harmful?</a:t>
            </a:r>
          </a:p>
          <a:p>
            <a:r>
              <a:rPr lang="en-US" dirty="0" smtClean="0"/>
              <a:t>Can the work that I do be used for harm by someone else?</a:t>
            </a:r>
          </a:p>
          <a:p>
            <a:r>
              <a:rPr lang="en-US" dirty="0" smtClean="0"/>
              <a:t>What are the possible unintended consequences of my work on the environment?</a:t>
            </a:r>
          </a:p>
          <a:p>
            <a:r>
              <a:rPr lang="en-US" dirty="0" smtClean="0"/>
              <a:t>Do I have the right to do the work that I do? (Am I “playing god”?)</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Epistemology</a:t>
            </a:r>
            <a:endParaRPr lang="en-US" dirty="0"/>
          </a:p>
        </p:txBody>
      </p:sp>
      <p:sp>
        <p:nvSpPr>
          <p:cNvPr id="3" name="Content Placeholder 2"/>
          <p:cNvSpPr>
            <a:spLocks noGrp="1"/>
          </p:cNvSpPr>
          <p:nvPr>
            <p:ph idx="1"/>
          </p:nvPr>
        </p:nvSpPr>
        <p:spPr/>
        <p:txBody>
          <a:bodyPr/>
          <a:lstStyle/>
          <a:p>
            <a:r>
              <a:rPr lang="en-US" dirty="0" smtClean="0"/>
              <a:t>Epistemology, being the study of how we gain knowledge, is directly relevant to all of the sciences, including synthetic biology.</a:t>
            </a:r>
          </a:p>
          <a:p>
            <a:r>
              <a:rPr lang="en-US" dirty="0" smtClean="0"/>
              <a:t>Epistemological concerns involving synthetic biology include: how to extrapolate from visual input to make statements about processes that are too small to see, whether or not the limitations of our knowledge should discourage us from developing bio-technology, and more.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Epistemological Questions to Consider</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Epistemological Questions to Consider</a:t>
            </a:r>
            <a:endParaRPr lang="en-US" dirty="0"/>
          </a:p>
        </p:txBody>
      </p:sp>
      <p:sp>
        <p:nvSpPr>
          <p:cNvPr id="3" name="Content Placeholder 2"/>
          <p:cNvSpPr>
            <a:spLocks noGrp="1"/>
          </p:cNvSpPr>
          <p:nvPr>
            <p:ph idx="1"/>
          </p:nvPr>
        </p:nvSpPr>
        <p:spPr/>
        <p:txBody>
          <a:bodyPr/>
          <a:lstStyle/>
          <a:p>
            <a:r>
              <a:rPr lang="en-US" dirty="0" smtClean="0"/>
              <a:t>Does my analysis of physical data lead me to knowledge of biological systems or only to a web of consistent falsehoods whose consistency only resembles that of real knowledge?</a:t>
            </a:r>
          </a:p>
          <a:p>
            <a:pPr marL="0" indent="0">
              <a:buNone/>
            </a:pPr>
            <a:endParaRPr lang="en-US" dirty="0"/>
          </a:p>
        </p:txBody>
      </p:sp>
    </p:spTree>
    <p:extLst>
      <p:ext uri="{BB962C8B-B14F-4D97-AF65-F5344CB8AC3E}">
        <p14:creationId xmlns:p14="http://schemas.microsoft.com/office/powerpoint/2010/main" val="2111778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Epistemological Questions to Consider</a:t>
            </a:r>
            <a:endParaRPr lang="en-US" dirty="0"/>
          </a:p>
        </p:txBody>
      </p:sp>
      <p:sp>
        <p:nvSpPr>
          <p:cNvPr id="3" name="Content Placeholder 2"/>
          <p:cNvSpPr>
            <a:spLocks noGrp="1"/>
          </p:cNvSpPr>
          <p:nvPr>
            <p:ph idx="1"/>
          </p:nvPr>
        </p:nvSpPr>
        <p:spPr/>
        <p:txBody>
          <a:bodyPr/>
          <a:lstStyle/>
          <a:p>
            <a:r>
              <a:rPr lang="en-US" dirty="0" smtClean="0"/>
              <a:t>Does my analysis of physical data lead me to real knowledge of biological systems or only to a web of consistent falsehoods whose consistency only resembles that of real knowledge?</a:t>
            </a:r>
          </a:p>
          <a:p>
            <a:r>
              <a:rPr lang="en-US" dirty="0" smtClean="0"/>
              <a:t>Is it possible to know enough about synthetic biology to ensure that whatever bio-technology I develop is safe?</a:t>
            </a:r>
          </a:p>
        </p:txBody>
      </p:sp>
    </p:spTree>
    <p:extLst>
      <p:ext uri="{BB962C8B-B14F-4D97-AF65-F5344CB8AC3E}">
        <p14:creationId xmlns:p14="http://schemas.microsoft.com/office/powerpoint/2010/main" val="2691013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Metaphysics/Ontology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Understanding to which group something belongs helps us to understand how it works, why it’s important to us, etc.</a:t>
            </a:r>
          </a:p>
          <a:p>
            <a:r>
              <a:rPr lang="en-US" dirty="0" smtClean="0"/>
              <a:t>In science and in everyday life, objects are often classified and placed in groups in order to simplify our discussions about them (for example, in astronomy, objects in space are put into groups called “planets,” “stars,” “asteroids,” etc. based on their physical characteristics but if we did not have these terms available to us, we would have to give detailed descriptions of these objects in terms of their physical characteristics every time we mentioned them, which would take up a lot of time and brainpower).</a:t>
            </a:r>
          </a:p>
          <a:p>
            <a:r>
              <a:rPr lang="en-US" dirty="0" smtClean="0"/>
              <a:t>Many ontological discussions involving synthetic biology are related to how we classify things as “living” or “non-living” and how those classifications might have ethical implications.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Ontological Questions to Consider</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Ontological Questions to Consider</a:t>
            </a:r>
            <a:endParaRPr lang="en-US" dirty="0"/>
          </a:p>
        </p:txBody>
      </p:sp>
      <p:sp>
        <p:nvSpPr>
          <p:cNvPr id="3" name="Content Placeholder 2"/>
          <p:cNvSpPr>
            <a:spLocks noGrp="1"/>
          </p:cNvSpPr>
          <p:nvPr>
            <p:ph idx="1"/>
          </p:nvPr>
        </p:nvSpPr>
        <p:spPr/>
        <p:txBody>
          <a:bodyPr/>
          <a:lstStyle/>
          <a:p>
            <a:r>
              <a:rPr lang="en-US" dirty="0" smtClean="0"/>
              <a:t>How do we define life and what implications does that have for the work that I do?</a:t>
            </a:r>
          </a:p>
        </p:txBody>
      </p:sp>
    </p:spTree>
    <p:extLst>
      <p:ext uri="{BB962C8B-B14F-4D97-AF65-F5344CB8AC3E}">
        <p14:creationId xmlns:p14="http://schemas.microsoft.com/office/powerpoint/2010/main" val="2207541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a:t>
            </a:r>
            <a:endParaRPr lang="en-US" dirty="0"/>
          </a:p>
        </p:txBody>
      </p:sp>
      <p:sp>
        <p:nvSpPr>
          <p:cNvPr id="3" name="Content Placeholder 2"/>
          <p:cNvSpPr>
            <a:spLocks noGrp="1"/>
          </p:cNvSpPr>
          <p:nvPr>
            <p:ph idx="1"/>
          </p:nvPr>
        </p:nvSpPr>
        <p:spPr/>
        <p:txBody>
          <a:bodyPr/>
          <a:lstStyle/>
          <a:p>
            <a:pPr>
              <a:buNone/>
            </a:pPr>
            <a:r>
              <a:rPr lang="en-US" dirty="0" smtClean="0"/>
              <a:t>The philosophical implications of synthetic biology stretch across all branches of philosophy, including: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Ontological Questions to Consider</a:t>
            </a:r>
            <a:endParaRPr lang="en-US" dirty="0"/>
          </a:p>
        </p:txBody>
      </p:sp>
      <p:sp>
        <p:nvSpPr>
          <p:cNvPr id="3" name="Content Placeholder 2"/>
          <p:cNvSpPr>
            <a:spLocks noGrp="1"/>
          </p:cNvSpPr>
          <p:nvPr>
            <p:ph idx="1"/>
          </p:nvPr>
        </p:nvSpPr>
        <p:spPr/>
        <p:txBody>
          <a:bodyPr/>
          <a:lstStyle/>
          <a:p>
            <a:r>
              <a:rPr lang="en-US" dirty="0" smtClean="0"/>
              <a:t>How do we define life and what implications does that have for the work that I do?</a:t>
            </a:r>
          </a:p>
          <a:p>
            <a:r>
              <a:rPr lang="en-US" dirty="0" smtClean="0"/>
              <a:t>How much do I have to change the DNA of a certain sub-species of E. coli before we should classify it as a different sub-species?</a:t>
            </a:r>
          </a:p>
        </p:txBody>
      </p:sp>
    </p:spTree>
    <p:extLst>
      <p:ext uri="{BB962C8B-B14F-4D97-AF65-F5344CB8AC3E}">
        <p14:creationId xmlns:p14="http://schemas.microsoft.com/office/powerpoint/2010/main" val="891664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Ontological Questions to Consider</a:t>
            </a:r>
            <a:endParaRPr lang="en-US" dirty="0"/>
          </a:p>
        </p:txBody>
      </p:sp>
      <p:sp>
        <p:nvSpPr>
          <p:cNvPr id="3" name="Content Placeholder 2"/>
          <p:cNvSpPr>
            <a:spLocks noGrp="1"/>
          </p:cNvSpPr>
          <p:nvPr>
            <p:ph idx="1"/>
          </p:nvPr>
        </p:nvSpPr>
        <p:spPr/>
        <p:txBody>
          <a:bodyPr/>
          <a:lstStyle/>
          <a:p>
            <a:r>
              <a:rPr lang="en-US" dirty="0" smtClean="0"/>
              <a:t>How do we define life and what implications does that have for the work that I do?</a:t>
            </a:r>
          </a:p>
          <a:p>
            <a:r>
              <a:rPr lang="en-US" dirty="0" smtClean="0"/>
              <a:t>How much do I have to change the DNA of a certain sub-species of E. coli before we should classify it as a different sub-species?</a:t>
            </a:r>
          </a:p>
          <a:p>
            <a:r>
              <a:rPr lang="en-US" dirty="0" smtClean="0"/>
              <a:t>Should we be able to patent new species that are created artificially in a lab and if so, how much DNA has to be changed in that species in order to require a new patent?</a:t>
            </a:r>
            <a:endParaRPr lang="en-US" dirty="0"/>
          </a:p>
        </p:txBody>
      </p:sp>
    </p:spTree>
    <p:extLst>
      <p:ext uri="{BB962C8B-B14F-4D97-AF65-F5344CB8AC3E}">
        <p14:creationId xmlns:p14="http://schemas.microsoft.com/office/powerpoint/2010/main" val="44850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Aesthetics</a:t>
            </a:r>
            <a:endParaRPr lang="en-US" dirty="0"/>
          </a:p>
        </p:txBody>
      </p:sp>
      <p:sp>
        <p:nvSpPr>
          <p:cNvPr id="3" name="Content Placeholder 2"/>
          <p:cNvSpPr>
            <a:spLocks noGrp="1"/>
          </p:cNvSpPr>
          <p:nvPr>
            <p:ph idx="1"/>
          </p:nvPr>
        </p:nvSpPr>
        <p:spPr>
          <a:xfrm>
            <a:off x="457200" y="1935480"/>
            <a:ext cx="8229600" cy="2865120"/>
          </a:xfrm>
        </p:spPr>
        <p:txBody>
          <a:bodyPr>
            <a:normAutofit fontScale="92500" lnSpcReduction="20000"/>
          </a:bodyPr>
          <a:lstStyle/>
          <a:p>
            <a:r>
              <a:rPr lang="en-US" dirty="0" smtClean="0"/>
              <a:t>The processes and methods used in synthetic biology can be used in the creation of art.</a:t>
            </a:r>
          </a:p>
          <a:p>
            <a:r>
              <a:rPr lang="en-US" dirty="0" smtClean="0"/>
              <a:t>In 1997, the term “</a:t>
            </a:r>
            <a:r>
              <a:rPr lang="en-US" dirty="0" err="1" smtClean="0"/>
              <a:t>bioart</a:t>
            </a:r>
            <a:r>
              <a:rPr lang="en-US" dirty="0" smtClean="0"/>
              <a:t>” was coined to describe an emerging trend that brought artists into the lab to mix biology with aesthetics.</a:t>
            </a:r>
          </a:p>
          <a:p>
            <a:r>
              <a:rPr lang="en-US" dirty="0" err="1" smtClean="0"/>
              <a:t>Bioartist</a:t>
            </a:r>
            <a:r>
              <a:rPr lang="en-US" dirty="0" err="1" smtClean="0"/>
              <a:t>s</a:t>
            </a:r>
            <a:r>
              <a:rPr lang="en-US" dirty="0" smtClean="0"/>
              <a:t> use live tissues, bacteria, and other living organisms, along with various scientific processes, like cloning, to create works of art.</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4552950"/>
            <a:ext cx="1914525" cy="191452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Aesthetical Questions to Consider</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Aesthetical Questions to Consider</a:t>
            </a:r>
            <a:endParaRPr lang="en-US" dirty="0"/>
          </a:p>
        </p:txBody>
      </p:sp>
      <p:sp>
        <p:nvSpPr>
          <p:cNvPr id="3" name="Content Placeholder 2"/>
          <p:cNvSpPr>
            <a:spLocks noGrp="1"/>
          </p:cNvSpPr>
          <p:nvPr>
            <p:ph idx="1"/>
          </p:nvPr>
        </p:nvSpPr>
        <p:spPr/>
        <p:txBody>
          <a:bodyPr/>
          <a:lstStyle/>
          <a:p>
            <a:r>
              <a:rPr lang="en-US" dirty="0" smtClean="0"/>
              <a:t>Might the results of my work be considered beautiful, sublime, etc.?</a:t>
            </a:r>
          </a:p>
        </p:txBody>
      </p:sp>
    </p:spTree>
    <p:extLst>
      <p:ext uri="{BB962C8B-B14F-4D97-AF65-F5344CB8AC3E}">
        <p14:creationId xmlns:p14="http://schemas.microsoft.com/office/powerpoint/2010/main" val="2125349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Aesthetical Questions to Consider</a:t>
            </a:r>
            <a:endParaRPr lang="en-US" dirty="0"/>
          </a:p>
        </p:txBody>
      </p:sp>
      <p:sp>
        <p:nvSpPr>
          <p:cNvPr id="3" name="Content Placeholder 2"/>
          <p:cNvSpPr>
            <a:spLocks noGrp="1"/>
          </p:cNvSpPr>
          <p:nvPr>
            <p:ph idx="1"/>
          </p:nvPr>
        </p:nvSpPr>
        <p:spPr/>
        <p:txBody>
          <a:bodyPr/>
          <a:lstStyle/>
          <a:p>
            <a:r>
              <a:rPr lang="en-US" dirty="0" smtClean="0"/>
              <a:t>Might the results of my work be considered beautiful, sublime, etc.?</a:t>
            </a:r>
          </a:p>
          <a:p>
            <a:r>
              <a:rPr lang="en-US" dirty="0" smtClean="0"/>
              <a:t>Could my work be used to make a statement about or spark a needed discussion about an important social issue?</a:t>
            </a:r>
          </a:p>
        </p:txBody>
      </p:sp>
    </p:spTree>
    <p:extLst>
      <p:ext uri="{BB962C8B-B14F-4D97-AF65-F5344CB8AC3E}">
        <p14:creationId xmlns:p14="http://schemas.microsoft.com/office/powerpoint/2010/main" val="16390587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Aesthetical Questions to Consider</a:t>
            </a:r>
            <a:endParaRPr lang="en-US" dirty="0"/>
          </a:p>
        </p:txBody>
      </p:sp>
      <p:sp>
        <p:nvSpPr>
          <p:cNvPr id="3" name="Content Placeholder 2"/>
          <p:cNvSpPr>
            <a:spLocks noGrp="1"/>
          </p:cNvSpPr>
          <p:nvPr>
            <p:ph idx="1"/>
          </p:nvPr>
        </p:nvSpPr>
        <p:spPr/>
        <p:txBody>
          <a:bodyPr/>
          <a:lstStyle/>
          <a:p>
            <a:r>
              <a:rPr lang="en-US" dirty="0" smtClean="0"/>
              <a:t>Might the results of my work be considered beautiful, sublime, etc.?</a:t>
            </a:r>
          </a:p>
          <a:p>
            <a:r>
              <a:rPr lang="en-US" dirty="0" smtClean="0"/>
              <a:t>Could my work be used to make a statement about </a:t>
            </a:r>
            <a:r>
              <a:rPr lang="en-US" dirty="0"/>
              <a:t>or spark a needed discussion about </a:t>
            </a:r>
            <a:r>
              <a:rPr lang="en-US" dirty="0" smtClean="0"/>
              <a:t>an important social issue?</a:t>
            </a:r>
          </a:p>
          <a:p>
            <a:r>
              <a:rPr lang="en-US" dirty="0" smtClean="0"/>
              <a:t>Could the results of my work be humorous or otherwise entertaining?</a:t>
            </a:r>
            <a:endParaRPr lang="en-US" dirty="0"/>
          </a:p>
        </p:txBody>
      </p:sp>
    </p:spTree>
    <p:extLst>
      <p:ext uri="{BB962C8B-B14F-4D97-AF65-F5344CB8AC3E}">
        <p14:creationId xmlns:p14="http://schemas.microsoft.com/office/powerpoint/2010/main" val="42499730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Think About Philosophy</a:t>
            </a:r>
            <a:endParaRPr lang="en-US" dirty="0"/>
          </a:p>
        </p:txBody>
      </p:sp>
      <p:sp>
        <p:nvSpPr>
          <p:cNvPr id="3" name="Content Placeholder 2"/>
          <p:cNvSpPr>
            <a:spLocks noGrp="1"/>
          </p:cNvSpPr>
          <p:nvPr>
            <p:ph idx="1"/>
          </p:nvPr>
        </p:nvSpPr>
        <p:spPr/>
        <p:txBody>
          <a:bodyPr>
            <a:normAutofit/>
          </a:bodyPr>
          <a:lstStyle/>
          <a:p>
            <a:pPr>
              <a:lnSpc>
                <a:spcPct val="80000"/>
              </a:lnSpc>
            </a:pPr>
            <a:r>
              <a:rPr lang="en-US" sz="2200" dirty="0" smtClean="0"/>
              <a:t>Like science, philosophy can be thought of as a really long discussion. Just like joining any ongoing discussion, you must first assess the current state of the discussion, then find out how you can contribute. This can take the form of a few steps:</a:t>
            </a:r>
          </a:p>
          <a:p>
            <a:pPr marL="0" indent="0">
              <a:buNone/>
            </a:pPr>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Think About Philosophy</a:t>
            </a:r>
            <a:endParaRPr lang="en-US" dirty="0"/>
          </a:p>
        </p:txBody>
      </p:sp>
      <p:sp>
        <p:nvSpPr>
          <p:cNvPr id="3" name="Content Placeholder 2"/>
          <p:cNvSpPr>
            <a:spLocks noGrp="1"/>
          </p:cNvSpPr>
          <p:nvPr>
            <p:ph idx="1"/>
          </p:nvPr>
        </p:nvSpPr>
        <p:spPr/>
        <p:txBody>
          <a:bodyPr>
            <a:normAutofit/>
          </a:bodyPr>
          <a:lstStyle/>
          <a:p>
            <a:pPr>
              <a:lnSpc>
                <a:spcPct val="80000"/>
              </a:lnSpc>
            </a:pPr>
            <a:r>
              <a:rPr lang="en-US" sz="2200" dirty="0" smtClean="0"/>
              <a:t>Like science, philosophy can be thought of as a really long discussion. Just like joining any ongoing discussion, you must first assess the current state of the discussion, then find out how you can contribute. This can take the form of a few steps:</a:t>
            </a:r>
          </a:p>
          <a:p>
            <a:pPr marL="0" indent="0">
              <a:lnSpc>
                <a:spcPct val="80000"/>
              </a:lnSpc>
              <a:buNone/>
            </a:pPr>
            <a:r>
              <a:rPr lang="en-US" sz="2200" dirty="0"/>
              <a:t>	</a:t>
            </a:r>
            <a:r>
              <a:rPr lang="en-US" sz="2200" dirty="0" smtClean="0"/>
              <a:t>1. Ask a question.</a:t>
            </a:r>
          </a:p>
          <a:p>
            <a:pPr marL="0" indent="0">
              <a:buNone/>
            </a:pPr>
            <a:endParaRPr lang="en-US" dirty="0"/>
          </a:p>
        </p:txBody>
      </p:sp>
    </p:spTree>
    <p:extLst>
      <p:ext uri="{BB962C8B-B14F-4D97-AF65-F5344CB8AC3E}">
        <p14:creationId xmlns:p14="http://schemas.microsoft.com/office/powerpoint/2010/main" val="2097313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Think About Philosophy</a:t>
            </a:r>
            <a:endParaRPr lang="en-US" dirty="0"/>
          </a:p>
        </p:txBody>
      </p:sp>
      <p:sp>
        <p:nvSpPr>
          <p:cNvPr id="3" name="Content Placeholder 2"/>
          <p:cNvSpPr>
            <a:spLocks noGrp="1"/>
          </p:cNvSpPr>
          <p:nvPr>
            <p:ph idx="1"/>
          </p:nvPr>
        </p:nvSpPr>
        <p:spPr/>
        <p:txBody>
          <a:bodyPr>
            <a:normAutofit/>
          </a:bodyPr>
          <a:lstStyle/>
          <a:p>
            <a:pPr>
              <a:lnSpc>
                <a:spcPct val="80000"/>
              </a:lnSpc>
            </a:pPr>
            <a:r>
              <a:rPr lang="en-US" sz="2200" dirty="0" smtClean="0"/>
              <a:t>Like </a:t>
            </a:r>
            <a:r>
              <a:rPr lang="en-US" sz="2200" dirty="0"/>
              <a:t>science, philosophy can be thought of as a really long discussion. Just like joining any ongoing discussion, you must first assess the current state of the discussion, then find out how you can contribute. This can take the form of a few steps:</a:t>
            </a:r>
          </a:p>
          <a:p>
            <a:pPr marL="0" indent="0">
              <a:lnSpc>
                <a:spcPct val="80000"/>
              </a:lnSpc>
              <a:buNone/>
            </a:pPr>
            <a:r>
              <a:rPr lang="en-US" sz="2200" dirty="0"/>
              <a:t>	1. Ask a question.</a:t>
            </a:r>
          </a:p>
          <a:p>
            <a:pPr marL="0" indent="0">
              <a:lnSpc>
                <a:spcPct val="80000"/>
              </a:lnSpc>
              <a:buNone/>
            </a:pPr>
            <a:r>
              <a:rPr lang="en-US" sz="2200" dirty="0"/>
              <a:t>	2. Find out what others are saying about it (there are many 	    resources, both online and as hard copies in most </a:t>
            </a:r>
          </a:p>
          <a:p>
            <a:pPr marL="0" indent="0">
              <a:lnSpc>
                <a:spcPct val="80000"/>
              </a:lnSpc>
              <a:buNone/>
            </a:pPr>
            <a:r>
              <a:rPr lang="en-US" sz="2200" dirty="0"/>
              <a:t>   	    libraries).</a:t>
            </a:r>
          </a:p>
          <a:p>
            <a:pPr marL="0" indent="0">
              <a:buNone/>
            </a:pPr>
            <a:endParaRPr lang="en-US" dirty="0"/>
          </a:p>
        </p:txBody>
      </p:sp>
    </p:spTree>
    <p:extLst>
      <p:ext uri="{BB962C8B-B14F-4D97-AF65-F5344CB8AC3E}">
        <p14:creationId xmlns:p14="http://schemas.microsoft.com/office/powerpoint/2010/main" val="3769180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a:t>
            </a:r>
            <a:endParaRPr lang="en-US" dirty="0"/>
          </a:p>
        </p:txBody>
      </p:sp>
      <p:sp>
        <p:nvSpPr>
          <p:cNvPr id="3" name="Content Placeholder 2"/>
          <p:cNvSpPr>
            <a:spLocks noGrp="1"/>
          </p:cNvSpPr>
          <p:nvPr>
            <p:ph idx="1"/>
          </p:nvPr>
        </p:nvSpPr>
        <p:spPr/>
        <p:txBody>
          <a:bodyPr/>
          <a:lstStyle/>
          <a:p>
            <a:pPr>
              <a:buNone/>
            </a:pPr>
            <a:r>
              <a:rPr lang="en-US" dirty="0" smtClean="0"/>
              <a:t>The philosophical implications of synthetic biology stretch across all branches of philosophy, including:</a:t>
            </a:r>
          </a:p>
          <a:p>
            <a:pPr marL="514350" indent="-514350">
              <a:buAutoNum type="arabicPeriod"/>
            </a:pPr>
            <a:r>
              <a:rPr lang="en-US" dirty="0" smtClean="0"/>
              <a:t>Ethics: the branch of philosophy concerned with what we ought to do or how we ought to live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Think About Philosophy</a:t>
            </a:r>
            <a:endParaRPr lang="en-US" dirty="0"/>
          </a:p>
        </p:txBody>
      </p:sp>
      <p:sp>
        <p:nvSpPr>
          <p:cNvPr id="3" name="Content Placeholder 2"/>
          <p:cNvSpPr>
            <a:spLocks noGrp="1"/>
          </p:cNvSpPr>
          <p:nvPr>
            <p:ph idx="1"/>
          </p:nvPr>
        </p:nvSpPr>
        <p:spPr/>
        <p:txBody>
          <a:bodyPr>
            <a:normAutofit/>
          </a:bodyPr>
          <a:lstStyle/>
          <a:p>
            <a:pPr>
              <a:lnSpc>
                <a:spcPct val="80000"/>
              </a:lnSpc>
            </a:pPr>
            <a:r>
              <a:rPr lang="en-US" sz="2200" dirty="0" smtClean="0"/>
              <a:t>Like science, philosophy can be thought of as a really long discussion. Just like joining any ongoing discussion, you must first assess the current state of the discussion, then find out how you can contribute. This can take the form of a few steps:</a:t>
            </a:r>
          </a:p>
          <a:p>
            <a:pPr marL="0" indent="0">
              <a:lnSpc>
                <a:spcPct val="80000"/>
              </a:lnSpc>
              <a:buNone/>
            </a:pPr>
            <a:r>
              <a:rPr lang="en-US" sz="2200" dirty="0"/>
              <a:t>	</a:t>
            </a:r>
            <a:r>
              <a:rPr lang="en-US" sz="2200" dirty="0" smtClean="0"/>
              <a:t>1. Ask a question.</a:t>
            </a:r>
          </a:p>
          <a:p>
            <a:pPr marL="0" indent="0">
              <a:lnSpc>
                <a:spcPct val="80000"/>
              </a:lnSpc>
              <a:buNone/>
            </a:pPr>
            <a:r>
              <a:rPr lang="en-US" sz="2200" dirty="0"/>
              <a:t>	</a:t>
            </a:r>
            <a:r>
              <a:rPr lang="en-US" sz="2200" dirty="0" smtClean="0"/>
              <a:t>2. Find out what others are saying about it (there </a:t>
            </a:r>
            <a:r>
              <a:rPr lang="en-US" sz="2200" dirty="0" smtClean="0"/>
              <a:t>are many 	    resources, both online and as</a:t>
            </a:r>
            <a:r>
              <a:rPr lang="en-US" sz="2200" dirty="0" smtClean="0"/>
              <a:t> hard copies in most </a:t>
            </a:r>
          </a:p>
          <a:p>
            <a:pPr marL="0" indent="0">
              <a:lnSpc>
                <a:spcPct val="80000"/>
              </a:lnSpc>
              <a:buNone/>
            </a:pPr>
            <a:r>
              <a:rPr lang="en-US" sz="2200" dirty="0" smtClean="0"/>
              <a:t>   	    libraries).</a:t>
            </a:r>
          </a:p>
          <a:p>
            <a:pPr marL="0" indent="0">
              <a:lnSpc>
                <a:spcPct val="80000"/>
              </a:lnSpc>
              <a:buNone/>
            </a:pPr>
            <a:r>
              <a:rPr lang="en-US" sz="2200" dirty="0"/>
              <a:t>	</a:t>
            </a:r>
            <a:r>
              <a:rPr lang="en-US" sz="2200" dirty="0" smtClean="0"/>
              <a:t>3. Find out what problems and concerns others</a:t>
            </a:r>
          </a:p>
          <a:p>
            <a:pPr marL="0" indent="0">
              <a:lnSpc>
                <a:spcPct val="80000"/>
              </a:lnSpc>
              <a:buNone/>
            </a:pPr>
            <a:r>
              <a:rPr lang="en-US" sz="2200" dirty="0"/>
              <a:t>	</a:t>
            </a:r>
            <a:r>
              <a:rPr lang="en-US" sz="2200" dirty="0" smtClean="0"/>
              <a:t>    had with the original sources (the same resources </a:t>
            </a:r>
            <a:r>
              <a:rPr lang="en-US" sz="2200" dirty="0" smtClean="0"/>
              <a:t>can be 	    used).</a:t>
            </a:r>
          </a:p>
          <a:p>
            <a:pPr marL="0" indent="0">
              <a:buNone/>
            </a:pPr>
            <a:endParaRPr lang="en-US" dirty="0"/>
          </a:p>
        </p:txBody>
      </p:sp>
    </p:spTree>
    <p:extLst>
      <p:ext uri="{BB962C8B-B14F-4D97-AF65-F5344CB8AC3E}">
        <p14:creationId xmlns:p14="http://schemas.microsoft.com/office/powerpoint/2010/main" val="1909322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Think About Philosophy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Like science, philosophy can be thought of as a really long discussion. Just like joining any ongoing discussion, you must first assess the current state of the discussion, then find out how you can contribute. This can take the form of a few steps:</a:t>
            </a:r>
          </a:p>
          <a:p>
            <a:pPr marL="0" indent="0">
              <a:buNone/>
            </a:pPr>
            <a:r>
              <a:rPr lang="en-US" dirty="0"/>
              <a:t>	</a:t>
            </a:r>
            <a:r>
              <a:rPr lang="en-US" dirty="0" smtClean="0"/>
              <a:t>1. Ask a question.</a:t>
            </a:r>
          </a:p>
          <a:p>
            <a:pPr marL="0" indent="0">
              <a:buNone/>
            </a:pPr>
            <a:r>
              <a:rPr lang="en-US" dirty="0"/>
              <a:t>	</a:t>
            </a:r>
            <a:r>
              <a:rPr lang="en-US" dirty="0" smtClean="0"/>
              <a:t>2. Find out what others are saying about it (there </a:t>
            </a:r>
            <a:r>
              <a:rPr lang="en-US" dirty="0" smtClean="0"/>
              <a:t>are many 	    resources, both online and as</a:t>
            </a:r>
            <a:r>
              <a:rPr lang="en-US" dirty="0" smtClean="0"/>
              <a:t> hard copies in most </a:t>
            </a:r>
          </a:p>
          <a:p>
            <a:pPr marL="0" indent="0">
              <a:buNone/>
            </a:pPr>
            <a:r>
              <a:rPr lang="en-US" dirty="0" smtClean="0"/>
              <a:t>   	    libraries).</a:t>
            </a:r>
          </a:p>
          <a:p>
            <a:pPr marL="0" indent="0">
              <a:buNone/>
            </a:pPr>
            <a:r>
              <a:rPr lang="en-US" dirty="0"/>
              <a:t>	</a:t>
            </a:r>
            <a:r>
              <a:rPr lang="en-US" dirty="0" smtClean="0"/>
              <a:t>3. Find out what problems and concerns others</a:t>
            </a:r>
          </a:p>
          <a:p>
            <a:pPr marL="0" indent="0">
              <a:buNone/>
            </a:pPr>
            <a:r>
              <a:rPr lang="en-US" dirty="0"/>
              <a:t>	</a:t>
            </a:r>
            <a:r>
              <a:rPr lang="en-US" dirty="0" smtClean="0"/>
              <a:t>    had with the original sources (the same resources </a:t>
            </a:r>
            <a:r>
              <a:rPr lang="en-US" dirty="0" smtClean="0"/>
              <a:t>can be 	    used).</a:t>
            </a:r>
          </a:p>
          <a:p>
            <a:pPr marL="0" indent="0">
              <a:buNone/>
            </a:pPr>
            <a:r>
              <a:rPr lang="en-US" dirty="0"/>
              <a:t>	</a:t>
            </a:r>
            <a:r>
              <a:rPr lang="en-US" dirty="0" smtClean="0"/>
              <a:t>4. Think about how new developments might contribute</a:t>
            </a:r>
          </a:p>
          <a:p>
            <a:pPr marL="0" indent="0">
              <a:buNone/>
            </a:pPr>
            <a:r>
              <a:rPr lang="en-US" dirty="0"/>
              <a:t>	</a:t>
            </a:r>
            <a:r>
              <a:rPr lang="en-US" dirty="0" smtClean="0"/>
              <a:t>    to the discussion.</a:t>
            </a:r>
          </a:p>
          <a:p>
            <a:pPr marL="0" indent="0">
              <a:buNone/>
            </a:pPr>
            <a:endParaRPr lang="en-US" dirty="0"/>
          </a:p>
        </p:txBody>
      </p:sp>
    </p:spTree>
    <p:extLst>
      <p:ext uri="{BB962C8B-B14F-4D97-AF65-F5344CB8AC3E}">
        <p14:creationId xmlns:p14="http://schemas.microsoft.com/office/powerpoint/2010/main" val="36202141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Think About Philosophy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Like science, philosophy can be thought of as a really long discussion. Just like joining any ongoing discussion, you must first assess the current state of the discussion, then find out how you can contribute. This can take the form of a few steps:</a:t>
            </a:r>
          </a:p>
          <a:p>
            <a:pPr marL="0" indent="0">
              <a:buNone/>
            </a:pPr>
            <a:r>
              <a:rPr lang="en-US" dirty="0"/>
              <a:t>	</a:t>
            </a:r>
            <a:r>
              <a:rPr lang="en-US" dirty="0" smtClean="0"/>
              <a:t>1. Ask a question.</a:t>
            </a:r>
          </a:p>
          <a:p>
            <a:pPr marL="0" indent="0">
              <a:buNone/>
            </a:pPr>
            <a:r>
              <a:rPr lang="en-US" dirty="0"/>
              <a:t>	</a:t>
            </a:r>
            <a:r>
              <a:rPr lang="en-US" dirty="0" smtClean="0"/>
              <a:t>2. Find out what others are saying about it (there </a:t>
            </a:r>
            <a:r>
              <a:rPr lang="en-US" dirty="0" smtClean="0"/>
              <a:t>are many 	    resources, both online and as</a:t>
            </a:r>
            <a:r>
              <a:rPr lang="en-US" dirty="0" smtClean="0"/>
              <a:t> hard copies in most </a:t>
            </a:r>
          </a:p>
          <a:p>
            <a:pPr marL="0" indent="0">
              <a:buNone/>
            </a:pPr>
            <a:r>
              <a:rPr lang="en-US" dirty="0" smtClean="0"/>
              <a:t>   	    libraries).</a:t>
            </a:r>
          </a:p>
          <a:p>
            <a:pPr marL="0" indent="0">
              <a:buNone/>
            </a:pPr>
            <a:r>
              <a:rPr lang="en-US" dirty="0"/>
              <a:t>	</a:t>
            </a:r>
            <a:r>
              <a:rPr lang="en-US" dirty="0" smtClean="0"/>
              <a:t>3. Find out what problems and concerns others</a:t>
            </a:r>
          </a:p>
          <a:p>
            <a:pPr marL="0" indent="0">
              <a:buNone/>
            </a:pPr>
            <a:r>
              <a:rPr lang="en-US" dirty="0"/>
              <a:t>	</a:t>
            </a:r>
            <a:r>
              <a:rPr lang="en-US" dirty="0" smtClean="0"/>
              <a:t>    had with the original sources (the same resources </a:t>
            </a:r>
            <a:r>
              <a:rPr lang="en-US" dirty="0" smtClean="0"/>
              <a:t>can be 	    used).</a:t>
            </a:r>
          </a:p>
          <a:p>
            <a:pPr marL="0" indent="0">
              <a:buNone/>
            </a:pPr>
            <a:r>
              <a:rPr lang="en-US" dirty="0"/>
              <a:t>	</a:t>
            </a:r>
            <a:r>
              <a:rPr lang="en-US" dirty="0" smtClean="0"/>
              <a:t>4. Think about how new developments might contribute</a:t>
            </a:r>
          </a:p>
          <a:p>
            <a:pPr marL="0" indent="0">
              <a:buNone/>
            </a:pPr>
            <a:r>
              <a:rPr lang="en-US" dirty="0"/>
              <a:t>	</a:t>
            </a:r>
            <a:r>
              <a:rPr lang="en-US" dirty="0" smtClean="0"/>
              <a:t>    to the discussion.</a:t>
            </a:r>
          </a:p>
          <a:p>
            <a:pPr marL="0" indent="0">
              <a:buNone/>
            </a:pPr>
            <a:r>
              <a:rPr lang="en-US" dirty="0"/>
              <a:t>	</a:t>
            </a:r>
            <a:r>
              <a:rPr lang="en-US" dirty="0" smtClean="0"/>
              <a:t>5. Draw a conclusion.</a:t>
            </a:r>
            <a:endParaRPr lang="en-US" dirty="0" smtClean="0"/>
          </a:p>
          <a:p>
            <a:endParaRPr lang="en-US" dirty="0"/>
          </a:p>
        </p:txBody>
      </p:sp>
    </p:spTree>
    <p:extLst>
      <p:ext uri="{BB962C8B-B14F-4D97-AF65-F5344CB8AC3E}">
        <p14:creationId xmlns:p14="http://schemas.microsoft.com/office/powerpoint/2010/main" val="4248231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Stanford Encyclopedia of Philosophy- plato.stanford.edu</a:t>
            </a:r>
          </a:p>
          <a:p>
            <a:r>
              <a:rPr lang="en-US" dirty="0" smtClean="0"/>
              <a:t>Internet Encyclopedia of Philosophy- www.iep.utm.edu</a:t>
            </a:r>
          </a:p>
          <a:p>
            <a:r>
              <a:rPr lang="en-US" dirty="0" smtClean="0"/>
              <a:t>Philosopher’s Index- accessible to MWSU students through the “Library” page on the MWSU website</a:t>
            </a:r>
          </a:p>
          <a:p>
            <a:r>
              <a:rPr lang="en-US" dirty="0" smtClean="0"/>
              <a:t>Towers- accessible to MWSU students through the “Library” page on the MWSU website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Practical Philosophy in Synthetic Biology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Practical philosophy is the application of philosophy in everyday life.</a:t>
            </a:r>
          </a:p>
          <a:p>
            <a:r>
              <a:rPr lang="en-US" dirty="0" smtClean="0"/>
              <a:t>The application of philosophy in the biology lab can heighten the importance of the work being done by providing us with a view of the bigger picture of which synthetic biology is a small but important part.</a:t>
            </a:r>
          </a:p>
          <a:p>
            <a:r>
              <a:rPr lang="en-US" dirty="0" smtClean="0"/>
              <a:t>Thinking through the ethical implications of our work can help us be prepared to defend our work against those who oppose it.</a:t>
            </a:r>
          </a:p>
          <a:p>
            <a:r>
              <a:rPr lang="en-US" dirty="0" smtClean="0"/>
              <a:t>Philosophical discussions of the importance of our work can help those of us who will someday need to apply for research grants.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for Promoting Practical Philosophy in Synthetic Biology</a:t>
            </a:r>
            <a:endParaRPr lang="en-US" dirty="0"/>
          </a:p>
        </p:txBody>
      </p:sp>
      <p:sp>
        <p:nvSpPr>
          <p:cNvPr id="3" name="Content Placeholder 2"/>
          <p:cNvSpPr>
            <a:spLocks noGrp="1"/>
          </p:cNvSpPr>
          <p:nvPr>
            <p:ph idx="1"/>
          </p:nvPr>
        </p:nvSpPr>
        <p:spPr/>
        <p:txBody>
          <a:bodyPr/>
          <a:lstStyle/>
          <a:p>
            <a:r>
              <a:rPr lang="en-US" dirty="0" smtClean="0"/>
              <a:t>Encourage questions and discussions involving things like the ethical implications of synthetic biology, the practical use of the specific work that you’re doing, etc.</a:t>
            </a:r>
          </a:p>
          <a:p>
            <a:r>
              <a:rPr lang="en-US" dirty="0" smtClean="0"/>
              <a:t>Invite staff from the philosophy department to contribute to these discussions (as Dr. </a:t>
            </a:r>
            <a:r>
              <a:rPr lang="en-US" dirty="0" err="1" smtClean="0"/>
              <a:t>Kendig</a:t>
            </a:r>
            <a:r>
              <a:rPr lang="en-US" dirty="0" smtClean="0"/>
              <a:t> has kindly done for the MWSU group).</a:t>
            </a:r>
          </a:p>
          <a:p>
            <a:r>
              <a:rPr lang="en-US" dirty="0" smtClean="0"/>
              <a:t>Encourage students to search for philosophical articles related to the work that they’re doing.</a:t>
            </a:r>
            <a:endParaRPr lang="en-US" dirty="0"/>
          </a:p>
        </p:txBody>
      </p:sp>
    </p:spTree>
    <p:extLst>
      <p:ext uri="{BB962C8B-B14F-4D97-AF65-F5344CB8AC3E}">
        <p14:creationId xmlns:p14="http://schemas.microsoft.com/office/powerpoint/2010/main" val="3935537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a:t>
            </a:r>
            <a:endParaRPr lang="en-US" dirty="0"/>
          </a:p>
        </p:txBody>
      </p:sp>
      <p:sp>
        <p:nvSpPr>
          <p:cNvPr id="3" name="Content Placeholder 2"/>
          <p:cNvSpPr>
            <a:spLocks noGrp="1"/>
          </p:cNvSpPr>
          <p:nvPr>
            <p:ph idx="1"/>
          </p:nvPr>
        </p:nvSpPr>
        <p:spPr/>
        <p:txBody>
          <a:bodyPr/>
          <a:lstStyle/>
          <a:p>
            <a:pPr>
              <a:buNone/>
            </a:pPr>
            <a:r>
              <a:rPr lang="en-US" dirty="0" smtClean="0"/>
              <a:t>The philosophical implications of synthetic biology stretch across all branches of philosophy, including:</a:t>
            </a:r>
          </a:p>
          <a:p>
            <a:pPr marL="514350" indent="-514350">
              <a:buAutoNum type="arabicPeriod"/>
            </a:pPr>
            <a:r>
              <a:rPr lang="en-US" dirty="0" smtClean="0"/>
              <a:t>Ethics: the branch of philosophy concerned with what we ought to do or how we ought to live</a:t>
            </a:r>
          </a:p>
          <a:p>
            <a:pPr marL="514350" indent="-514350">
              <a:buAutoNum type="arabicPeriod"/>
            </a:pPr>
            <a:r>
              <a:rPr lang="en-US" dirty="0" smtClean="0"/>
              <a:t>Epistemology: the branch of philosophy concerned with how we gain knowledge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a:t>
            </a:r>
            <a:endParaRPr lang="en-US" dirty="0"/>
          </a:p>
        </p:txBody>
      </p:sp>
      <p:sp>
        <p:nvSpPr>
          <p:cNvPr id="3" name="Content Placeholder 2"/>
          <p:cNvSpPr>
            <a:spLocks noGrp="1"/>
          </p:cNvSpPr>
          <p:nvPr>
            <p:ph idx="1"/>
          </p:nvPr>
        </p:nvSpPr>
        <p:spPr/>
        <p:txBody>
          <a:bodyPr>
            <a:normAutofit/>
          </a:bodyPr>
          <a:lstStyle/>
          <a:p>
            <a:pPr>
              <a:buNone/>
            </a:pPr>
            <a:r>
              <a:rPr lang="en-US" dirty="0" smtClean="0"/>
              <a:t>The philosophical implications of synthetic biology stretch across all branches of philosophy, including:</a:t>
            </a:r>
          </a:p>
          <a:p>
            <a:pPr marL="514350" indent="-514350">
              <a:buAutoNum type="arabicPeriod"/>
            </a:pPr>
            <a:r>
              <a:rPr lang="en-US" dirty="0" smtClean="0"/>
              <a:t>Ethics: the branch of philosophy concerned with what we ought to do or how we ought to live</a:t>
            </a:r>
          </a:p>
          <a:p>
            <a:pPr marL="514350" indent="-514350">
              <a:buAutoNum type="arabicPeriod"/>
            </a:pPr>
            <a:r>
              <a:rPr lang="en-US" dirty="0" smtClean="0"/>
              <a:t>Epistemology: the branch of philosophy concerned with how we gain knowledge</a:t>
            </a:r>
          </a:p>
          <a:p>
            <a:pPr marL="514350" indent="-514350">
              <a:buAutoNum type="arabicPeriod"/>
            </a:pPr>
            <a:r>
              <a:rPr lang="en-US" dirty="0" smtClean="0"/>
              <a:t>Metaphysics: the branch of philosophy concerned with what is real/what exists in the </a:t>
            </a:r>
            <a:r>
              <a:rPr lang="en-US" dirty="0" smtClean="0"/>
              <a:t>world</a:t>
            </a:r>
            <a:r>
              <a:rPr lang="en-US" dirty="0">
                <a:solidFill>
                  <a:prstClr val="black"/>
                </a:solidFill>
              </a:rPr>
              <a:t> and how we classify these things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Concern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 philosophical implications of synthetic biology stretch across all branches of philosophy, including:</a:t>
            </a:r>
          </a:p>
          <a:p>
            <a:pPr marL="514350" indent="-514350">
              <a:buAutoNum type="arabicPeriod"/>
            </a:pPr>
            <a:r>
              <a:rPr lang="en-US" dirty="0" smtClean="0"/>
              <a:t>Ethics: the branch of philosophy concerned with what we ought to do or how we ought to live</a:t>
            </a:r>
          </a:p>
          <a:p>
            <a:pPr marL="514350" indent="-514350">
              <a:buAutoNum type="arabicPeriod"/>
            </a:pPr>
            <a:r>
              <a:rPr lang="en-US" dirty="0" smtClean="0"/>
              <a:t>Epistemology: the branch of philosophy concerned with how we gain knowledge</a:t>
            </a:r>
          </a:p>
          <a:p>
            <a:pPr marL="514350" indent="-514350">
              <a:buAutoNum type="arabicPeriod"/>
            </a:pPr>
            <a:r>
              <a:rPr lang="en-US" dirty="0" smtClean="0"/>
              <a:t>Metaphysics/ontology: </a:t>
            </a:r>
            <a:r>
              <a:rPr lang="en-US" dirty="0" smtClean="0"/>
              <a:t>the branch of philosophy concerned with what is real/what exists in the </a:t>
            </a:r>
            <a:r>
              <a:rPr lang="en-US" dirty="0" smtClean="0"/>
              <a:t>world and how we classify these things</a:t>
            </a:r>
            <a:endParaRPr lang="en-US" dirty="0" smtClean="0"/>
          </a:p>
          <a:p>
            <a:pPr marL="514350" indent="-514350">
              <a:buAutoNum type="arabicPeriod"/>
            </a:pPr>
            <a:r>
              <a:rPr lang="en-US" dirty="0" smtClean="0"/>
              <a:t>Aesthetics: the branch of philosophy concerned with art, beauty, etc.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lstStyle/>
          <a:p>
            <a:r>
              <a:rPr lang="en-US" dirty="0" smtClean="0"/>
              <a:t>The most widely discussed philosophical concerns involving synthetic biology </a:t>
            </a:r>
            <a:r>
              <a:rPr lang="en-US" dirty="0" smtClean="0"/>
              <a:t>are ethical in nature.</a:t>
            </a:r>
            <a:endParaRPr lang="en-US" dirty="0" smtClean="0"/>
          </a:p>
          <a:p>
            <a:r>
              <a:rPr lang="en-US" dirty="0" smtClean="0"/>
              <a:t>Working with living tissues and organisms leaves us with many different types of ethical dilemmas, including issues of bio-terrorism, the threat of dangerous biotic agents being accidentally released into the public, and even concerns about humans “playing god.”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Questions to Consider</a:t>
            </a:r>
            <a:endParaRPr lang="en-US" dirty="0"/>
          </a:p>
        </p:txBody>
      </p:sp>
      <p:sp>
        <p:nvSpPr>
          <p:cNvPr id="3" name="Content Placeholder 2"/>
          <p:cNvSpPr>
            <a:spLocks noGrp="1"/>
          </p:cNvSpPr>
          <p:nvPr>
            <p:ph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Questions to Consider</a:t>
            </a:r>
            <a:endParaRPr lang="en-US" dirty="0"/>
          </a:p>
        </p:txBody>
      </p:sp>
      <p:sp>
        <p:nvSpPr>
          <p:cNvPr id="3" name="Content Placeholder 2"/>
          <p:cNvSpPr>
            <a:spLocks noGrp="1"/>
          </p:cNvSpPr>
          <p:nvPr>
            <p:ph idx="1"/>
          </p:nvPr>
        </p:nvSpPr>
        <p:spPr/>
        <p:txBody>
          <a:bodyPr/>
          <a:lstStyle/>
          <a:p>
            <a:r>
              <a:rPr lang="en-US" dirty="0" smtClean="0"/>
              <a:t>Is the work I do harmful?</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4898</TotalTime>
  <Words>1668</Words>
  <Application>Microsoft Office PowerPoint</Application>
  <PresentationFormat>On-screen Show (4:3)</PresentationFormat>
  <Paragraphs>128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Philosophy and Synthetic Biology    </vt:lpstr>
      <vt:lpstr>Areas of Concern</vt:lpstr>
      <vt:lpstr>Areas of Concern</vt:lpstr>
      <vt:lpstr>Areas of Concern</vt:lpstr>
      <vt:lpstr>Areas of Concern</vt:lpstr>
      <vt:lpstr>Areas of Concern</vt:lpstr>
      <vt:lpstr>Ethics</vt:lpstr>
      <vt:lpstr>Ethical Questions to Consider</vt:lpstr>
      <vt:lpstr>Ethical Questions to Consider</vt:lpstr>
      <vt:lpstr>Ethical Questions to Consider</vt:lpstr>
      <vt:lpstr>Ethical Questions to Consider</vt:lpstr>
      <vt:lpstr>Ethical Questions to Consider</vt:lpstr>
      <vt:lpstr>Epistemology</vt:lpstr>
      <vt:lpstr>Epistemological Questions to Consider</vt:lpstr>
      <vt:lpstr>Epistemological Questions to Consider</vt:lpstr>
      <vt:lpstr>Epistemological Questions to Consider</vt:lpstr>
      <vt:lpstr>Metaphysics/Ontology</vt:lpstr>
      <vt:lpstr>Ontological Questions to Consider</vt:lpstr>
      <vt:lpstr>Ontological Questions to Consider</vt:lpstr>
      <vt:lpstr>Ontological Questions to Consider</vt:lpstr>
      <vt:lpstr>Ontological Questions to Consider</vt:lpstr>
      <vt:lpstr>Aesthetics</vt:lpstr>
      <vt:lpstr>Aesthetical Questions to Consider</vt:lpstr>
      <vt:lpstr>Aesthetical Questions to Consider</vt:lpstr>
      <vt:lpstr>Aesthetical Questions to Consider</vt:lpstr>
      <vt:lpstr>Aesthetical Questions to Consider</vt:lpstr>
      <vt:lpstr>How to Think About Philosophy</vt:lpstr>
      <vt:lpstr>How to Think About Philosophy</vt:lpstr>
      <vt:lpstr>How to Think About Philosophy</vt:lpstr>
      <vt:lpstr>How to Think About Philosophy</vt:lpstr>
      <vt:lpstr>How to Think About Philosophy</vt:lpstr>
      <vt:lpstr>How to Think About Philosophy</vt:lpstr>
      <vt:lpstr>Resources</vt:lpstr>
      <vt:lpstr>Practical Philosophy in Synthetic Biology</vt:lpstr>
      <vt:lpstr>Ideas for Promoting Practical Philosophy in Synthetic Biology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and Synthetic Biology</dc:title>
  <dc:creator>mwuser</dc:creator>
  <cp:lastModifiedBy>Eddie</cp:lastModifiedBy>
  <cp:revision>72</cp:revision>
  <dcterms:created xsi:type="dcterms:W3CDTF">2012-07-16T18:49:27Z</dcterms:created>
  <dcterms:modified xsi:type="dcterms:W3CDTF">2012-07-25T07:04:41Z</dcterms:modified>
</cp:coreProperties>
</file>