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77" r:id="rId5"/>
    <p:sldId id="281" r:id="rId6"/>
    <p:sldId id="282" r:id="rId7"/>
    <p:sldId id="278" r:id="rId8"/>
    <p:sldId id="262" r:id="rId9"/>
    <p:sldId id="259" r:id="rId10"/>
    <p:sldId id="283" r:id="rId11"/>
    <p:sldId id="261" r:id="rId12"/>
    <p:sldId id="284" r:id="rId13"/>
    <p:sldId id="263" r:id="rId14"/>
    <p:sldId id="285" r:id="rId15"/>
    <p:sldId id="286" r:id="rId16"/>
    <p:sldId id="287" r:id="rId17"/>
    <p:sldId id="288" r:id="rId18"/>
    <p:sldId id="289" r:id="rId19"/>
    <p:sldId id="290" r:id="rId20"/>
    <p:sldId id="291" r:id="rId21"/>
    <p:sldId id="292" r:id="rId22"/>
    <p:sldId id="29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72" y="-7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FFB25A8-1DC1-48CC-8F6B-0319ED6D8319}" type="datetimeFigureOut">
              <a:rPr lang="en-US"/>
              <a:pPr>
                <a:defRPr/>
              </a:pPr>
              <a:t>10/28/2011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91362F-4827-435A-9914-1320077B1BA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50ED22-DE69-4E51-A5CE-976CFF2F081B}" type="datetimeFigureOut">
              <a:rPr lang="en-US"/>
              <a:pPr>
                <a:defRPr/>
              </a:pPr>
              <a:t>10/28/2011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F74803-40BB-49D7-AED3-98DE11F88F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55B45F-8FE6-4F36-986F-BAE4D0DB93B1}" type="datetimeFigureOut">
              <a:rPr lang="en-US"/>
              <a:pPr>
                <a:defRPr/>
              </a:pPr>
              <a:t>10/28/2011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D530B7-05EE-4834-A65C-EFEC495CE1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F93332-839A-4363-8030-3F3DD218FB57}" type="datetimeFigureOut">
              <a:rPr lang="en-US"/>
              <a:pPr>
                <a:defRPr/>
              </a:pPr>
              <a:t>10/28/2011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4E8E86-3B77-45E8-ACEA-B2B583C824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357A3D8-30DB-4FC1-BA08-BE7A9ADD8AB1}" type="datetimeFigureOut">
              <a:rPr lang="en-US"/>
              <a:pPr>
                <a:defRPr/>
              </a:pPr>
              <a:t>10/28/2011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E981D3-A51F-4999-ACF2-0998297A48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67F059-B63E-4E88-8891-C4210F2A2FAE}" type="datetimeFigureOut">
              <a:rPr lang="en-US"/>
              <a:pPr>
                <a:defRPr/>
              </a:pPr>
              <a:t>10/28/2011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0EFCCB-690C-4B82-94DE-58506D06534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7689933-C85C-43DD-A1F3-1AA2CC2D8EDA}" type="datetimeFigureOut">
              <a:rPr lang="en-US"/>
              <a:pPr>
                <a:defRPr/>
              </a:pPr>
              <a:t>10/28/2011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1843A15-3574-4080-9F72-20131394E1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E609ACE-BF48-443A-A6FA-A81F04933E74}" type="datetimeFigureOut">
              <a:rPr lang="en-US"/>
              <a:pPr>
                <a:defRPr/>
              </a:pPr>
              <a:t>10/28/2011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33E99E3-D0BB-4AEF-82C6-040B58D004F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0FCAB35-F1C7-4110-80A2-A2AA23357FC0}" type="datetimeFigureOut">
              <a:rPr lang="en-US"/>
              <a:pPr>
                <a:defRPr/>
              </a:pPr>
              <a:t>10/28/2011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6C74DE1-9C2C-49D5-8864-28F73D10A1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624F4F-2C93-4EF2-B34E-62F773745DB1}" type="datetimeFigureOut">
              <a:rPr lang="en-US"/>
              <a:pPr>
                <a:defRPr/>
              </a:pPr>
              <a:t>10/28/2011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753A99-00D7-42B7-80B9-353CF4AFDB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FECE9B-2CB2-420B-8CBE-B7D941CBA083}" type="datetimeFigureOut">
              <a:rPr lang="en-US"/>
              <a:pPr>
                <a:defRPr/>
              </a:pPr>
              <a:t>10/28/2011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4EF41E-9368-4CF1-88F9-0F50776094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699A1BB-EEAA-4C89-9A3E-66B8B7E44C46}" type="datetimeFigureOut">
              <a:rPr lang="en-US"/>
              <a:pPr>
                <a:defRPr/>
              </a:pPr>
              <a:t>10/28/2011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E18AF88-6E5A-4D69-BF44-34DE6ADA19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dirty="0" smtClean="0"/>
              <a:t>Programming Bacterial Computers for Network Optimization</a:t>
            </a:r>
            <a:br>
              <a:rPr lang="en-US" dirty="0" smtClean="0"/>
            </a:br>
            <a:r>
              <a:rPr lang="en-US" dirty="0" smtClean="0"/>
              <a:t/>
            </a:r>
            <a:br>
              <a:rPr lang="en-US" dirty="0" smtClean="0"/>
            </a:br>
            <a:r>
              <a:rPr lang="en-US" dirty="0" smtClean="0"/>
              <a:t>or</a:t>
            </a:r>
            <a:br>
              <a:rPr lang="en-US" dirty="0" smtClean="0"/>
            </a:br>
            <a:r>
              <a:rPr lang="en-US" dirty="0" smtClean="0"/>
              <a:t/>
            </a:r>
            <a:br>
              <a:rPr lang="en-US" dirty="0" smtClean="0"/>
            </a:br>
            <a:r>
              <a:rPr lang="en-US" dirty="0" smtClean="0"/>
              <a:t>Using Punctuated Equilibrium for Network Optimization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Promoter Library</a:t>
            </a:r>
          </a:p>
        </p:txBody>
      </p:sp>
      <p:sp>
        <p:nvSpPr>
          <p:cNvPr id="4" name="Bent Arrow 3"/>
          <p:cNvSpPr/>
          <p:nvPr/>
        </p:nvSpPr>
        <p:spPr>
          <a:xfrm>
            <a:off x="4343400" y="1371600"/>
            <a:ext cx="838200" cy="685800"/>
          </a:xfrm>
          <a:prstGeom prst="bentArrow">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5" name="Bent Arrow 4"/>
          <p:cNvSpPr/>
          <p:nvPr/>
        </p:nvSpPr>
        <p:spPr>
          <a:xfrm>
            <a:off x="4114800" y="2819400"/>
            <a:ext cx="838200" cy="685800"/>
          </a:xfrm>
          <a:prstGeom prst="bentArrow">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6" name="Bent Arrow 5"/>
          <p:cNvSpPr/>
          <p:nvPr/>
        </p:nvSpPr>
        <p:spPr>
          <a:xfrm>
            <a:off x="4114800" y="4038600"/>
            <a:ext cx="838200" cy="685800"/>
          </a:xfrm>
          <a:prstGeom prst="bentArrow">
            <a:avLst/>
          </a:prstGeom>
          <a:solidFill>
            <a:srgbClr val="008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7" name="Bent Arrow 6"/>
          <p:cNvSpPr/>
          <p:nvPr/>
        </p:nvSpPr>
        <p:spPr>
          <a:xfrm>
            <a:off x="4114800" y="5257800"/>
            <a:ext cx="838200" cy="685800"/>
          </a:xfrm>
          <a:prstGeom prst="bentArrow">
            <a:avLst/>
          </a:prstGeom>
          <a:solidFill>
            <a:srgbClr val="0000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cxnSp>
        <p:nvCxnSpPr>
          <p:cNvPr id="8" name="Straight Connector 7"/>
          <p:cNvCxnSpPr/>
          <p:nvPr/>
        </p:nvCxnSpPr>
        <p:spPr>
          <a:xfrm>
            <a:off x="2819400" y="2057400"/>
            <a:ext cx="2971800" cy="0"/>
          </a:xfrm>
          <a:prstGeom prst="line">
            <a:avLst/>
          </a:prstGeom>
        </p:spPr>
        <p:style>
          <a:lnRef idx="2">
            <a:schemeClr val="dk1"/>
          </a:lnRef>
          <a:fillRef idx="0">
            <a:schemeClr val="dk1"/>
          </a:fillRef>
          <a:effectRef idx="1">
            <a:schemeClr val="dk1"/>
          </a:effectRef>
          <a:fontRef idx="minor">
            <a:schemeClr val="tx1"/>
          </a:fontRef>
        </p:style>
      </p:cxnSp>
      <p:sp>
        <p:nvSpPr>
          <p:cNvPr id="22535" name="TextBox 10"/>
          <p:cNvSpPr txBox="1">
            <a:spLocks noChangeArrowheads="1"/>
          </p:cNvSpPr>
          <p:nvPr/>
        </p:nvSpPr>
        <p:spPr bwMode="auto">
          <a:xfrm>
            <a:off x="4572000" y="1719263"/>
            <a:ext cx="914400" cy="338137"/>
          </a:xfrm>
          <a:prstGeom prst="rect">
            <a:avLst/>
          </a:prstGeom>
          <a:noFill/>
          <a:ln w="9525">
            <a:noFill/>
            <a:miter lim="800000"/>
            <a:headEnd/>
            <a:tailEnd/>
          </a:ln>
        </p:spPr>
        <p:txBody>
          <a:bodyPr>
            <a:spAutoFit/>
          </a:bodyPr>
          <a:lstStyle/>
          <a:p>
            <a:r>
              <a:rPr lang="en-US" sz="1600">
                <a:latin typeface="Calibri" pitchFamily="34" charset="0"/>
              </a:rPr>
              <a:t>Word2</a:t>
            </a:r>
          </a:p>
        </p:txBody>
      </p:sp>
      <p:sp>
        <p:nvSpPr>
          <p:cNvPr id="22536" name="TextBox 11"/>
          <p:cNvSpPr txBox="1">
            <a:spLocks noChangeArrowheads="1"/>
          </p:cNvSpPr>
          <p:nvPr/>
        </p:nvSpPr>
        <p:spPr bwMode="auto">
          <a:xfrm>
            <a:off x="3505200" y="1719263"/>
            <a:ext cx="914400" cy="338137"/>
          </a:xfrm>
          <a:prstGeom prst="rect">
            <a:avLst/>
          </a:prstGeom>
          <a:noFill/>
          <a:ln w="9525">
            <a:noFill/>
            <a:miter lim="800000"/>
            <a:headEnd/>
            <a:tailEnd/>
          </a:ln>
        </p:spPr>
        <p:txBody>
          <a:bodyPr>
            <a:spAutoFit/>
          </a:bodyPr>
          <a:lstStyle/>
          <a:p>
            <a:r>
              <a:rPr lang="en-US" sz="1600">
                <a:latin typeface="Calibri" pitchFamily="34" charset="0"/>
              </a:rPr>
              <a:t>Word1</a:t>
            </a:r>
          </a:p>
        </p:txBody>
      </p:sp>
      <p:grpSp>
        <p:nvGrpSpPr>
          <p:cNvPr id="22537" name="Group 12"/>
          <p:cNvGrpSpPr>
            <a:grpSpLocks/>
          </p:cNvGrpSpPr>
          <p:nvPr/>
        </p:nvGrpSpPr>
        <p:grpSpPr bwMode="auto">
          <a:xfrm>
            <a:off x="4876800" y="2057400"/>
            <a:ext cx="914400" cy="381000"/>
            <a:chOff x="3429000" y="2939534"/>
            <a:chExt cx="914400" cy="380705"/>
          </a:xfrm>
        </p:grpSpPr>
        <p:sp>
          <p:nvSpPr>
            <p:cNvPr id="22568" name="TextBox 13"/>
            <p:cNvSpPr txBox="1">
              <a:spLocks noChangeArrowheads="1"/>
            </p:cNvSpPr>
            <p:nvPr/>
          </p:nvSpPr>
          <p:spPr bwMode="auto">
            <a:xfrm>
              <a:off x="3429000" y="2939534"/>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15" name="Straight Arrow Connector 14"/>
            <p:cNvCxnSpPr/>
            <p:nvPr/>
          </p:nvCxnSpPr>
          <p:spPr>
            <a:xfrm flipH="1">
              <a:off x="3505200" y="3320239"/>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22538" name="Group 15"/>
          <p:cNvGrpSpPr>
            <a:grpSpLocks/>
          </p:cNvGrpSpPr>
          <p:nvPr/>
        </p:nvGrpSpPr>
        <p:grpSpPr bwMode="auto">
          <a:xfrm>
            <a:off x="3048000" y="2057400"/>
            <a:ext cx="914400" cy="381000"/>
            <a:chOff x="1676400" y="3135573"/>
            <a:chExt cx="914400" cy="380705"/>
          </a:xfrm>
        </p:grpSpPr>
        <p:sp>
          <p:nvSpPr>
            <p:cNvPr id="22566" name="TextBox 16"/>
            <p:cNvSpPr txBox="1">
              <a:spLocks noChangeArrowheads="1"/>
            </p:cNvSpPr>
            <p:nvPr/>
          </p:nvSpPr>
          <p:spPr bwMode="auto">
            <a:xfrm>
              <a:off x="1676400" y="3135573"/>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18" name="Straight Arrow Connector 17"/>
            <p:cNvCxnSpPr/>
            <p:nvPr/>
          </p:nvCxnSpPr>
          <p:spPr>
            <a:xfrm>
              <a:off x="1676400" y="3516278"/>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cxnSp>
        <p:nvCxnSpPr>
          <p:cNvPr id="22" name="Straight Connector 21"/>
          <p:cNvCxnSpPr/>
          <p:nvPr/>
        </p:nvCxnSpPr>
        <p:spPr>
          <a:xfrm>
            <a:off x="2743200" y="3538538"/>
            <a:ext cx="2971800" cy="0"/>
          </a:xfrm>
          <a:prstGeom prst="line">
            <a:avLst/>
          </a:prstGeom>
        </p:spPr>
        <p:style>
          <a:lnRef idx="2">
            <a:schemeClr val="dk1"/>
          </a:lnRef>
          <a:fillRef idx="0">
            <a:schemeClr val="dk1"/>
          </a:fillRef>
          <a:effectRef idx="1">
            <a:schemeClr val="dk1"/>
          </a:effectRef>
          <a:fontRef idx="minor">
            <a:schemeClr val="tx1"/>
          </a:fontRef>
        </p:style>
      </p:cxnSp>
      <p:sp>
        <p:nvSpPr>
          <p:cNvPr id="22540" name="TextBox 22"/>
          <p:cNvSpPr txBox="1">
            <a:spLocks noChangeArrowheads="1"/>
          </p:cNvSpPr>
          <p:nvPr/>
        </p:nvSpPr>
        <p:spPr bwMode="auto">
          <a:xfrm>
            <a:off x="4495800" y="3200400"/>
            <a:ext cx="914400" cy="338138"/>
          </a:xfrm>
          <a:prstGeom prst="rect">
            <a:avLst/>
          </a:prstGeom>
          <a:noFill/>
          <a:ln w="9525">
            <a:noFill/>
            <a:miter lim="800000"/>
            <a:headEnd/>
            <a:tailEnd/>
          </a:ln>
        </p:spPr>
        <p:txBody>
          <a:bodyPr>
            <a:spAutoFit/>
          </a:bodyPr>
          <a:lstStyle/>
          <a:p>
            <a:r>
              <a:rPr lang="en-US" sz="1600">
                <a:latin typeface="Calibri" pitchFamily="34" charset="0"/>
              </a:rPr>
              <a:t>Word2</a:t>
            </a:r>
          </a:p>
        </p:txBody>
      </p:sp>
      <p:sp>
        <p:nvSpPr>
          <p:cNvPr id="22541" name="TextBox 23"/>
          <p:cNvSpPr txBox="1">
            <a:spLocks noChangeArrowheads="1"/>
          </p:cNvSpPr>
          <p:nvPr/>
        </p:nvSpPr>
        <p:spPr bwMode="auto">
          <a:xfrm>
            <a:off x="3429000" y="3200400"/>
            <a:ext cx="914400" cy="338138"/>
          </a:xfrm>
          <a:prstGeom prst="rect">
            <a:avLst/>
          </a:prstGeom>
          <a:noFill/>
          <a:ln w="9525">
            <a:noFill/>
            <a:miter lim="800000"/>
            <a:headEnd/>
            <a:tailEnd/>
          </a:ln>
        </p:spPr>
        <p:txBody>
          <a:bodyPr>
            <a:spAutoFit/>
          </a:bodyPr>
          <a:lstStyle/>
          <a:p>
            <a:r>
              <a:rPr lang="en-US" sz="1600">
                <a:latin typeface="Calibri" pitchFamily="34" charset="0"/>
              </a:rPr>
              <a:t>Word1</a:t>
            </a:r>
          </a:p>
        </p:txBody>
      </p:sp>
      <p:grpSp>
        <p:nvGrpSpPr>
          <p:cNvPr id="22542" name="Group 24"/>
          <p:cNvGrpSpPr>
            <a:grpSpLocks/>
          </p:cNvGrpSpPr>
          <p:nvPr/>
        </p:nvGrpSpPr>
        <p:grpSpPr bwMode="auto">
          <a:xfrm>
            <a:off x="4800600" y="3538538"/>
            <a:ext cx="914400" cy="381000"/>
            <a:chOff x="3429000" y="2939534"/>
            <a:chExt cx="914400" cy="380705"/>
          </a:xfrm>
        </p:grpSpPr>
        <p:sp>
          <p:nvSpPr>
            <p:cNvPr id="22564" name="TextBox 25"/>
            <p:cNvSpPr txBox="1">
              <a:spLocks noChangeArrowheads="1"/>
            </p:cNvSpPr>
            <p:nvPr/>
          </p:nvSpPr>
          <p:spPr bwMode="auto">
            <a:xfrm>
              <a:off x="3429000" y="2939534"/>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27" name="Straight Arrow Connector 26"/>
            <p:cNvCxnSpPr/>
            <p:nvPr/>
          </p:nvCxnSpPr>
          <p:spPr>
            <a:xfrm flipH="1">
              <a:off x="3505200" y="3320239"/>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22543" name="Group 27"/>
          <p:cNvGrpSpPr>
            <a:grpSpLocks/>
          </p:cNvGrpSpPr>
          <p:nvPr/>
        </p:nvGrpSpPr>
        <p:grpSpPr bwMode="auto">
          <a:xfrm>
            <a:off x="2971800" y="3538538"/>
            <a:ext cx="914400" cy="381000"/>
            <a:chOff x="1676400" y="3135573"/>
            <a:chExt cx="914400" cy="380705"/>
          </a:xfrm>
        </p:grpSpPr>
        <p:sp>
          <p:nvSpPr>
            <p:cNvPr id="22562" name="TextBox 28"/>
            <p:cNvSpPr txBox="1">
              <a:spLocks noChangeArrowheads="1"/>
            </p:cNvSpPr>
            <p:nvPr/>
          </p:nvSpPr>
          <p:spPr bwMode="auto">
            <a:xfrm>
              <a:off x="1676400" y="3135573"/>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30" name="Straight Arrow Connector 29"/>
            <p:cNvCxnSpPr/>
            <p:nvPr/>
          </p:nvCxnSpPr>
          <p:spPr>
            <a:xfrm>
              <a:off x="1676400" y="3516278"/>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cxnSp>
        <p:nvCxnSpPr>
          <p:cNvPr id="31" name="Straight Connector 30"/>
          <p:cNvCxnSpPr/>
          <p:nvPr/>
        </p:nvCxnSpPr>
        <p:spPr>
          <a:xfrm>
            <a:off x="2743200" y="5976938"/>
            <a:ext cx="2971800" cy="0"/>
          </a:xfrm>
          <a:prstGeom prst="line">
            <a:avLst/>
          </a:prstGeom>
        </p:spPr>
        <p:style>
          <a:lnRef idx="2">
            <a:schemeClr val="dk1"/>
          </a:lnRef>
          <a:fillRef idx="0">
            <a:schemeClr val="dk1"/>
          </a:fillRef>
          <a:effectRef idx="1">
            <a:schemeClr val="dk1"/>
          </a:effectRef>
          <a:fontRef idx="minor">
            <a:schemeClr val="tx1"/>
          </a:fontRef>
        </p:style>
      </p:cxnSp>
      <p:sp>
        <p:nvSpPr>
          <p:cNvPr id="22545" name="TextBox 31"/>
          <p:cNvSpPr txBox="1">
            <a:spLocks noChangeArrowheads="1"/>
          </p:cNvSpPr>
          <p:nvPr/>
        </p:nvSpPr>
        <p:spPr bwMode="auto">
          <a:xfrm>
            <a:off x="4495800" y="5638800"/>
            <a:ext cx="914400" cy="338138"/>
          </a:xfrm>
          <a:prstGeom prst="rect">
            <a:avLst/>
          </a:prstGeom>
          <a:noFill/>
          <a:ln w="9525">
            <a:noFill/>
            <a:miter lim="800000"/>
            <a:headEnd/>
            <a:tailEnd/>
          </a:ln>
        </p:spPr>
        <p:txBody>
          <a:bodyPr>
            <a:spAutoFit/>
          </a:bodyPr>
          <a:lstStyle/>
          <a:p>
            <a:r>
              <a:rPr lang="en-US" sz="1600">
                <a:latin typeface="Calibri" pitchFamily="34" charset="0"/>
              </a:rPr>
              <a:t>Word2</a:t>
            </a:r>
          </a:p>
        </p:txBody>
      </p:sp>
      <p:sp>
        <p:nvSpPr>
          <p:cNvPr id="22546" name="TextBox 32"/>
          <p:cNvSpPr txBox="1">
            <a:spLocks noChangeArrowheads="1"/>
          </p:cNvSpPr>
          <p:nvPr/>
        </p:nvSpPr>
        <p:spPr bwMode="auto">
          <a:xfrm>
            <a:off x="3429000" y="5638800"/>
            <a:ext cx="914400" cy="338138"/>
          </a:xfrm>
          <a:prstGeom prst="rect">
            <a:avLst/>
          </a:prstGeom>
          <a:noFill/>
          <a:ln w="9525">
            <a:noFill/>
            <a:miter lim="800000"/>
            <a:headEnd/>
            <a:tailEnd/>
          </a:ln>
        </p:spPr>
        <p:txBody>
          <a:bodyPr>
            <a:spAutoFit/>
          </a:bodyPr>
          <a:lstStyle/>
          <a:p>
            <a:r>
              <a:rPr lang="en-US" sz="1600">
                <a:latin typeface="Calibri" pitchFamily="34" charset="0"/>
              </a:rPr>
              <a:t>Word1</a:t>
            </a:r>
          </a:p>
        </p:txBody>
      </p:sp>
      <p:grpSp>
        <p:nvGrpSpPr>
          <p:cNvPr id="22547" name="Group 33"/>
          <p:cNvGrpSpPr>
            <a:grpSpLocks/>
          </p:cNvGrpSpPr>
          <p:nvPr/>
        </p:nvGrpSpPr>
        <p:grpSpPr bwMode="auto">
          <a:xfrm>
            <a:off x="4800600" y="5976938"/>
            <a:ext cx="914400" cy="381000"/>
            <a:chOff x="3429000" y="2939534"/>
            <a:chExt cx="914400" cy="380705"/>
          </a:xfrm>
        </p:grpSpPr>
        <p:sp>
          <p:nvSpPr>
            <p:cNvPr id="22560" name="TextBox 34"/>
            <p:cNvSpPr txBox="1">
              <a:spLocks noChangeArrowheads="1"/>
            </p:cNvSpPr>
            <p:nvPr/>
          </p:nvSpPr>
          <p:spPr bwMode="auto">
            <a:xfrm>
              <a:off x="3429000" y="2939534"/>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36" name="Straight Arrow Connector 35"/>
            <p:cNvCxnSpPr/>
            <p:nvPr/>
          </p:nvCxnSpPr>
          <p:spPr>
            <a:xfrm flipH="1">
              <a:off x="3505200" y="3320239"/>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22548" name="Group 36"/>
          <p:cNvGrpSpPr>
            <a:grpSpLocks/>
          </p:cNvGrpSpPr>
          <p:nvPr/>
        </p:nvGrpSpPr>
        <p:grpSpPr bwMode="auto">
          <a:xfrm>
            <a:off x="2971800" y="5976938"/>
            <a:ext cx="914400" cy="381000"/>
            <a:chOff x="1676400" y="3135573"/>
            <a:chExt cx="914400" cy="380705"/>
          </a:xfrm>
        </p:grpSpPr>
        <p:sp>
          <p:nvSpPr>
            <p:cNvPr id="22558" name="TextBox 37"/>
            <p:cNvSpPr txBox="1">
              <a:spLocks noChangeArrowheads="1"/>
            </p:cNvSpPr>
            <p:nvPr/>
          </p:nvSpPr>
          <p:spPr bwMode="auto">
            <a:xfrm>
              <a:off x="1676400" y="3135573"/>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39" name="Straight Arrow Connector 38"/>
            <p:cNvCxnSpPr/>
            <p:nvPr/>
          </p:nvCxnSpPr>
          <p:spPr>
            <a:xfrm>
              <a:off x="1676400" y="3516278"/>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cxnSp>
        <p:nvCxnSpPr>
          <p:cNvPr id="40" name="Straight Connector 39"/>
          <p:cNvCxnSpPr/>
          <p:nvPr/>
        </p:nvCxnSpPr>
        <p:spPr>
          <a:xfrm>
            <a:off x="2743200" y="4724400"/>
            <a:ext cx="2971800" cy="0"/>
          </a:xfrm>
          <a:prstGeom prst="line">
            <a:avLst/>
          </a:prstGeom>
        </p:spPr>
        <p:style>
          <a:lnRef idx="2">
            <a:schemeClr val="dk1"/>
          </a:lnRef>
          <a:fillRef idx="0">
            <a:schemeClr val="dk1"/>
          </a:fillRef>
          <a:effectRef idx="1">
            <a:schemeClr val="dk1"/>
          </a:effectRef>
          <a:fontRef idx="minor">
            <a:schemeClr val="tx1"/>
          </a:fontRef>
        </p:style>
      </p:cxnSp>
      <p:sp>
        <p:nvSpPr>
          <p:cNvPr id="22550" name="TextBox 40"/>
          <p:cNvSpPr txBox="1">
            <a:spLocks noChangeArrowheads="1"/>
          </p:cNvSpPr>
          <p:nvPr/>
        </p:nvSpPr>
        <p:spPr bwMode="auto">
          <a:xfrm>
            <a:off x="4495800" y="4386263"/>
            <a:ext cx="914400" cy="338137"/>
          </a:xfrm>
          <a:prstGeom prst="rect">
            <a:avLst/>
          </a:prstGeom>
          <a:noFill/>
          <a:ln w="9525">
            <a:noFill/>
            <a:miter lim="800000"/>
            <a:headEnd/>
            <a:tailEnd/>
          </a:ln>
        </p:spPr>
        <p:txBody>
          <a:bodyPr>
            <a:spAutoFit/>
          </a:bodyPr>
          <a:lstStyle/>
          <a:p>
            <a:r>
              <a:rPr lang="en-US" sz="1600">
                <a:latin typeface="Calibri" pitchFamily="34" charset="0"/>
              </a:rPr>
              <a:t>Word2</a:t>
            </a:r>
          </a:p>
        </p:txBody>
      </p:sp>
      <p:sp>
        <p:nvSpPr>
          <p:cNvPr id="22551" name="TextBox 41"/>
          <p:cNvSpPr txBox="1">
            <a:spLocks noChangeArrowheads="1"/>
          </p:cNvSpPr>
          <p:nvPr/>
        </p:nvSpPr>
        <p:spPr bwMode="auto">
          <a:xfrm>
            <a:off x="3429000" y="4386263"/>
            <a:ext cx="914400" cy="338137"/>
          </a:xfrm>
          <a:prstGeom prst="rect">
            <a:avLst/>
          </a:prstGeom>
          <a:noFill/>
          <a:ln w="9525">
            <a:noFill/>
            <a:miter lim="800000"/>
            <a:headEnd/>
            <a:tailEnd/>
          </a:ln>
        </p:spPr>
        <p:txBody>
          <a:bodyPr>
            <a:spAutoFit/>
          </a:bodyPr>
          <a:lstStyle/>
          <a:p>
            <a:r>
              <a:rPr lang="en-US" sz="1600">
                <a:latin typeface="Calibri" pitchFamily="34" charset="0"/>
              </a:rPr>
              <a:t>Word1</a:t>
            </a:r>
          </a:p>
        </p:txBody>
      </p:sp>
      <p:grpSp>
        <p:nvGrpSpPr>
          <p:cNvPr id="22552" name="Group 42"/>
          <p:cNvGrpSpPr>
            <a:grpSpLocks/>
          </p:cNvGrpSpPr>
          <p:nvPr/>
        </p:nvGrpSpPr>
        <p:grpSpPr bwMode="auto">
          <a:xfrm>
            <a:off x="4800600" y="4724400"/>
            <a:ext cx="914400" cy="381000"/>
            <a:chOff x="3429000" y="2939534"/>
            <a:chExt cx="914400" cy="380705"/>
          </a:xfrm>
        </p:grpSpPr>
        <p:sp>
          <p:nvSpPr>
            <p:cNvPr id="22556" name="TextBox 43"/>
            <p:cNvSpPr txBox="1">
              <a:spLocks noChangeArrowheads="1"/>
            </p:cNvSpPr>
            <p:nvPr/>
          </p:nvSpPr>
          <p:spPr bwMode="auto">
            <a:xfrm>
              <a:off x="3429000" y="2939534"/>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45" name="Straight Arrow Connector 44"/>
            <p:cNvCxnSpPr/>
            <p:nvPr/>
          </p:nvCxnSpPr>
          <p:spPr>
            <a:xfrm flipH="1">
              <a:off x="3505200" y="3320239"/>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22553" name="Group 45"/>
          <p:cNvGrpSpPr>
            <a:grpSpLocks/>
          </p:cNvGrpSpPr>
          <p:nvPr/>
        </p:nvGrpSpPr>
        <p:grpSpPr bwMode="auto">
          <a:xfrm>
            <a:off x="2971800" y="4724400"/>
            <a:ext cx="914400" cy="381000"/>
            <a:chOff x="1676400" y="3135573"/>
            <a:chExt cx="914400" cy="380705"/>
          </a:xfrm>
        </p:grpSpPr>
        <p:sp>
          <p:nvSpPr>
            <p:cNvPr id="22554" name="TextBox 46"/>
            <p:cNvSpPr txBox="1">
              <a:spLocks noChangeArrowheads="1"/>
            </p:cNvSpPr>
            <p:nvPr/>
          </p:nvSpPr>
          <p:spPr bwMode="auto">
            <a:xfrm>
              <a:off x="1676400" y="3135573"/>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48" name="Straight Arrow Connector 47"/>
            <p:cNvCxnSpPr/>
            <p:nvPr/>
          </p:nvCxnSpPr>
          <p:spPr>
            <a:xfrm>
              <a:off x="1676400" y="3516278"/>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First Stage Procedure</a:t>
            </a:r>
          </a:p>
        </p:txBody>
      </p:sp>
      <p:sp>
        <p:nvSpPr>
          <p:cNvPr id="23554" name="Content Placeholder 2"/>
          <p:cNvSpPr>
            <a:spLocks noGrp="1"/>
          </p:cNvSpPr>
          <p:nvPr>
            <p:ph idx="1"/>
          </p:nvPr>
        </p:nvSpPr>
        <p:spPr/>
        <p:txBody>
          <a:bodyPr/>
          <a:lstStyle/>
          <a:p>
            <a:r>
              <a:rPr lang="en-US" smtClean="0"/>
              <a:t>Use BsaI GGA to generate a combinatorial library of promoters connected to one type of RBS and the network genes</a:t>
            </a:r>
          </a:p>
          <a:p>
            <a:r>
              <a:rPr lang="en-US" smtClean="0"/>
              <a:t>Select first layer of network based on output</a:t>
            </a:r>
          </a:p>
          <a:p>
            <a:pPr lvl="1"/>
            <a:r>
              <a:rPr lang="en-US" smtClean="0"/>
              <a:t>Sequence members of population</a:t>
            </a:r>
          </a:p>
          <a:p>
            <a:r>
              <a:rPr lang="en-US" smtClean="0"/>
              <a:t>Move on to Second Stage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Second Stage Procedure</a:t>
            </a:r>
          </a:p>
        </p:txBody>
      </p:sp>
      <p:sp>
        <p:nvSpPr>
          <p:cNvPr id="24578" name="Content Placeholder 2"/>
          <p:cNvSpPr>
            <a:spLocks noGrp="1"/>
          </p:cNvSpPr>
          <p:nvPr>
            <p:ph idx="1"/>
          </p:nvPr>
        </p:nvSpPr>
        <p:spPr/>
        <p:txBody>
          <a:bodyPr/>
          <a:lstStyle/>
          <a:p>
            <a:r>
              <a:rPr lang="en-US" smtClean="0"/>
              <a:t>Use BsmBI GGA to generate a combinatorial library of RBS elements connected to each of the network genes</a:t>
            </a:r>
          </a:p>
          <a:p>
            <a:r>
              <a:rPr lang="en-US" smtClean="0"/>
              <a:t>Select second layer of network based on output</a:t>
            </a:r>
          </a:p>
          <a:p>
            <a:pPr lvl="1"/>
            <a:r>
              <a:rPr lang="en-US" smtClean="0"/>
              <a:t>Sequence members of population</a:t>
            </a:r>
          </a:p>
          <a:p>
            <a:r>
              <a:rPr lang="en-US" smtClean="0"/>
              <a:t>Move on to Third Stage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Second Stage</a:t>
            </a:r>
          </a:p>
        </p:txBody>
      </p:sp>
      <p:cxnSp>
        <p:nvCxnSpPr>
          <p:cNvPr id="4" name="Straight Connector 3"/>
          <p:cNvCxnSpPr/>
          <p:nvPr/>
        </p:nvCxnSpPr>
        <p:spPr>
          <a:xfrm flipV="1">
            <a:off x="1143000" y="2514600"/>
            <a:ext cx="6477000" cy="0"/>
          </a:xfrm>
          <a:prstGeom prst="line">
            <a:avLst/>
          </a:prstGeom>
        </p:spPr>
        <p:style>
          <a:lnRef idx="2">
            <a:schemeClr val="dk1"/>
          </a:lnRef>
          <a:fillRef idx="0">
            <a:schemeClr val="dk1"/>
          </a:fillRef>
          <a:effectRef idx="1">
            <a:schemeClr val="dk1"/>
          </a:effectRef>
          <a:fontRef idx="minor">
            <a:schemeClr val="tx1"/>
          </a:fontRef>
        </p:style>
      </p:cxnSp>
      <p:sp>
        <p:nvSpPr>
          <p:cNvPr id="21" name="Right Arrow 20"/>
          <p:cNvSpPr/>
          <p:nvPr/>
        </p:nvSpPr>
        <p:spPr>
          <a:xfrm>
            <a:off x="5562600" y="2133600"/>
            <a:ext cx="992188" cy="762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1"/>
          <p:cNvSpPr/>
          <p:nvPr/>
        </p:nvSpPr>
        <p:spPr>
          <a:xfrm>
            <a:off x="3581400" y="2362200"/>
            <a:ext cx="381000" cy="304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05" name="TextBox 22"/>
          <p:cNvSpPr txBox="1">
            <a:spLocks noChangeArrowheads="1"/>
          </p:cNvSpPr>
          <p:nvPr/>
        </p:nvSpPr>
        <p:spPr bwMode="auto">
          <a:xfrm>
            <a:off x="5638800" y="2328863"/>
            <a:ext cx="876300" cy="338137"/>
          </a:xfrm>
          <a:prstGeom prst="rect">
            <a:avLst/>
          </a:prstGeom>
          <a:noFill/>
          <a:ln w="9525">
            <a:noFill/>
            <a:miter lim="800000"/>
            <a:headEnd/>
            <a:tailEnd/>
          </a:ln>
        </p:spPr>
        <p:txBody>
          <a:bodyPr>
            <a:spAutoFit/>
          </a:bodyPr>
          <a:lstStyle/>
          <a:p>
            <a:r>
              <a:rPr lang="en-US" sz="1600">
                <a:latin typeface="Calibri" pitchFamily="34" charset="0"/>
              </a:rPr>
              <a:t>Gene 1</a:t>
            </a:r>
          </a:p>
        </p:txBody>
      </p:sp>
      <p:sp>
        <p:nvSpPr>
          <p:cNvPr id="25606" name="TextBox 54"/>
          <p:cNvSpPr txBox="1">
            <a:spLocks noChangeArrowheads="1"/>
          </p:cNvSpPr>
          <p:nvPr/>
        </p:nvSpPr>
        <p:spPr bwMode="auto">
          <a:xfrm>
            <a:off x="533400" y="3962400"/>
            <a:ext cx="8229600" cy="461963"/>
          </a:xfrm>
          <a:prstGeom prst="rect">
            <a:avLst/>
          </a:prstGeom>
          <a:noFill/>
          <a:ln w="9525">
            <a:noFill/>
            <a:miter lim="800000"/>
            <a:headEnd/>
            <a:tailEnd/>
          </a:ln>
        </p:spPr>
        <p:txBody>
          <a:bodyPr>
            <a:spAutoFit/>
          </a:bodyPr>
          <a:lstStyle/>
          <a:p>
            <a:r>
              <a:rPr lang="en-US" sz="2400">
                <a:latin typeface="Calibri" pitchFamily="34" charset="0"/>
              </a:rPr>
              <a:t>BsmBI sites are used to insert various RBS elements</a:t>
            </a:r>
          </a:p>
        </p:txBody>
      </p:sp>
      <p:sp>
        <p:nvSpPr>
          <p:cNvPr id="25607" name="TextBox 56"/>
          <p:cNvSpPr txBox="1">
            <a:spLocks noChangeArrowheads="1"/>
          </p:cNvSpPr>
          <p:nvPr/>
        </p:nvSpPr>
        <p:spPr bwMode="auto">
          <a:xfrm>
            <a:off x="4038600" y="2176463"/>
            <a:ext cx="914400" cy="338137"/>
          </a:xfrm>
          <a:prstGeom prst="rect">
            <a:avLst/>
          </a:prstGeom>
          <a:noFill/>
          <a:ln w="9525">
            <a:noFill/>
            <a:miter lim="800000"/>
            <a:headEnd/>
            <a:tailEnd/>
          </a:ln>
        </p:spPr>
        <p:txBody>
          <a:bodyPr>
            <a:spAutoFit/>
          </a:bodyPr>
          <a:lstStyle/>
          <a:p>
            <a:r>
              <a:rPr lang="en-US" sz="1600">
                <a:latin typeface="Calibri" pitchFamily="34" charset="0"/>
              </a:rPr>
              <a:t>Word4</a:t>
            </a:r>
          </a:p>
        </p:txBody>
      </p:sp>
      <p:sp>
        <p:nvSpPr>
          <p:cNvPr id="25608" name="TextBox 57"/>
          <p:cNvSpPr txBox="1">
            <a:spLocks noChangeArrowheads="1"/>
          </p:cNvSpPr>
          <p:nvPr/>
        </p:nvSpPr>
        <p:spPr bwMode="auto">
          <a:xfrm>
            <a:off x="2819400" y="2176463"/>
            <a:ext cx="914400" cy="338137"/>
          </a:xfrm>
          <a:prstGeom prst="rect">
            <a:avLst/>
          </a:prstGeom>
          <a:noFill/>
          <a:ln w="9525">
            <a:noFill/>
            <a:miter lim="800000"/>
            <a:headEnd/>
            <a:tailEnd/>
          </a:ln>
        </p:spPr>
        <p:txBody>
          <a:bodyPr>
            <a:spAutoFit/>
          </a:bodyPr>
          <a:lstStyle/>
          <a:p>
            <a:r>
              <a:rPr lang="en-US" sz="1600">
                <a:latin typeface="Calibri" pitchFamily="34" charset="0"/>
              </a:rPr>
              <a:t>Word3</a:t>
            </a:r>
          </a:p>
        </p:txBody>
      </p:sp>
      <p:grpSp>
        <p:nvGrpSpPr>
          <p:cNvPr id="25609" name="Group 58"/>
          <p:cNvGrpSpPr>
            <a:grpSpLocks/>
          </p:cNvGrpSpPr>
          <p:nvPr/>
        </p:nvGrpSpPr>
        <p:grpSpPr bwMode="auto">
          <a:xfrm>
            <a:off x="4419600" y="2514600"/>
            <a:ext cx="914400" cy="381000"/>
            <a:chOff x="3429000" y="2939534"/>
            <a:chExt cx="914400" cy="380705"/>
          </a:xfrm>
        </p:grpSpPr>
        <p:sp>
          <p:nvSpPr>
            <p:cNvPr id="25615" name="TextBox 59"/>
            <p:cNvSpPr txBox="1">
              <a:spLocks noChangeArrowheads="1"/>
            </p:cNvSpPr>
            <p:nvPr/>
          </p:nvSpPr>
          <p:spPr bwMode="auto">
            <a:xfrm>
              <a:off x="3429000" y="2939534"/>
              <a:ext cx="914400" cy="369332"/>
            </a:xfrm>
            <a:prstGeom prst="rect">
              <a:avLst/>
            </a:prstGeom>
            <a:noFill/>
            <a:ln w="9525">
              <a:noFill/>
              <a:miter lim="800000"/>
              <a:headEnd/>
              <a:tailEnd/>
            </a:ln>
          </p:spPr>
          <p:txBody>
            <a:bodyPr>
              <a:spAutoFit/>
            </a:bodyPr>
            <a:lstStyle/>
            <a:p>
              <a:r>
                <a:rPr lang="en-US">
                  <a:latin typeface="Calibri" pitchFamily="34" charset="0"/>
                </a:rPr>
                <a:t>BsmBI</a:t>
              </a:r>
            </a:p>
          </p:txBody>
        </p:sp>
        <p:cxnSp>
          <p:nvCxnSpPr>
            <p:cNvPr id="61" name="Straight Arrow Connector 60"/>
            <p:cNvCxnSpPr/>
            <p:nvPr/>
          </p:nvCxnSpPr>
          <p:spPr>
            <a:xfrm flipH="1">
              <a:off x="3505200" y="3320239"/>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25610" name="Group 61"/>
          <p:cNvGrpSpPr>
            <a:grpSpLocks/>
          </p:cNvGrpSpPr>
          <p:nvPr/>
        </p:nvGrpSpPr>
        <p:grpSpPr bwMode="auto">
          <a:xfrm>
            <a:off x="2514600" y="2514600"/>
            <a:ext cx="914400" cy="381000"/>
            <a:chOff x="1676400" y="3135573"/>
            <a:chExt cx="914400" cy="380705"/>
          </a:xfrm>
        </p:grpSpPr>
        <p:sp>
          <p:nvSpPr>
            <p:cNvPr id="25613" name="TextBox 62"/>
            <p:cNvSpPr txBox="1">
              <a:spLocks noChangeArrowheads="1"/>
            </p:cNvSpPr>
            <p:nvPr/>
          </p:nvSpPr>
          <p:spPr bwMode="auto">
            <a:xfrm>
              <a:off x="1676400" y="3135573"/>
              <a:ext cx="914400" cy="369332"/>
            </a:xfrm>
            <a:prstGeom prst="rect">
              <a:avLst/>
            </a:prstGeom>
            <a:noFill/>
            <a:ln w="9525">
              <a:noFill/>
              <a:miter lim="800000"/>
              <a:headEnd/>
              <a:tailEnd/>
            </a:ln>
          </p:spPr>
          <p:txBody>
            <a:bodyPr>
              <a:spAutoFit/>
            </a:bodyPr>
            <a:lstStyle/>
            <a:p>
              <a:r>
                <a:rPr lang="en-US">
                  <a:latin typeface="Calibri" pitchFamily="34" charset="0"/>
                </a:rPr>
                <a:t>BsmBI</a:t>
              </a:r>
            </a:p>
          </p:txBody>
        </p:sp>
        <p:cxnSp>
          <p:nvCxnSpPr>
            <p:cNvPr id="64" name="Straight Arrow Connector 63"/>
            <p:cNvCxnSpPr/>
            <p:nvPr/>
          </p:nvCxnSpPr>
          <p:spPr>
            <a:xfrm>
              <a:off x="1676400" y="3516278"/>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33" name="Rectangle 32"/>
          <p:cNvSpPr/>
          <p:nvPr/>
        </p:nvSpPr>
        <p:spPr>
          <a:xfrm>
            <a:off x="6781800" y="2293938"/>
            <a:ext cx="5334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LVA</a:t>
            </a:r>
            <a:endParaRPr lang="en-US" dirty="0"/>
          </a:p>
        </p:txBody>
      </p:sp>
      <p:sp>
        <p:nvSpPr>
          <p:cNvPr id="34" name="Bent Arrow 33"/>
          <p:cNvSpPr/>
          <p:nvPr/>
        </p:nvSpPr>
        <p:spPr>
          <a:xfrm>
            <a:off x="1371600" y="1828800"/>
            <a:ext cx="838200" cy="685800"/>
          </a:xfrm>
          <a:prstGeom prst="bentArrow">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Third Stage Procedure</a:t>
            </a:r>
          </a:p>
        </p:txBody>
      </p:sp>
      <p:sp>
        <p:nvSpPr>
          <p:cNvPr id="26626" name="Content Placeholder 2"/>
          <p:cNvSpPr>
            <a:spLocks noGrp="1"/>
          </p:cNvSpPr>
          <p:nvPr>
            <p:ph idx="1"/>
          </p:nvPr>
        </p:nvSpPr>
        <p:spPr/>
        <p:txBody>
          <a:bodyPr/>
          <a:lstStyle/>
          <a:p>
            <a:r>
              <a:rPr lang="en-US" smtClean="0"/>
              <a:t>Use BtsI GGA to generate a combinatorial library of Degradation tags connected to each of the network genes</a:t>
            </a:r>
          </a:p>
          <a:p>
            <a:r>
              <a:rPr lang="en-US" smtClean="0"/>
              <a:t>Select third layer of network based on output</a:t>
            </a:r>
          </a:p>
          <a:p>
            <a:pPr lvl="1"/>
            <a:r>
              <a:rPr lang="en-US" smtClean="0"/>
              <a:t>Sequence members of population</a:t>
            </a:r>
          </a:p>
          <a:p>
            <a:r>
              <a:rPr lang="en-US" smtClean="0"/>
              <a:t>Repeat Stages 1 and 2 or </a:t>
            </a:r>
          </a:p>
          <a:p>
            <a:r>
              <a:rPr lang="en-US" smtClean="0"/>
              <a:t>Move on to Hypermutation Stage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Third Stage</a:t>
            </a:r>
          </a:p>
        </p:txBody>
      </p:sp>
      <p:cxnSp>
        <p:nvCxnSpPr>
          <p:cNvPr id="4" name="Straight Connector 3"/>
          <p:cNvCxnSpPr/>
          <p:nvPr/>
        </p:nvCxnSpPr>
        <p:spPr>
          <a:xfrm flipV="1">
            <a:off x="1143000" y="2514600"/>
            <a:ext cx="6477000" cy="0"/>
          </a:xfrm>
          <a:prstGeom prst="line">
            <a:avLst/>
          </a:prstGeom>
        </p:spPr>
        <p:style>
          <a:lnRef idx="2">
            <a:schemeClr val="dk1"/>
          </a:lnRef>
          <a:fillRef idx="0">
            <a:schemeClr val="dk1"/>
          </a:fillRef>
          <a:effectRef idx="1">
            <a:schemeClr val="dk1"/>
          </a:effectRef>
          <a:fontRef idx="minor">
            <a:schemeClr val="tx1"/>
          </a:fontRef>
        </p:style>
      </p:cxnSp>
      <p:sp>
        <p:nvSpPr>
          <p:cNvPr id="21" name="Right Arrow 20"/>
          <p:cNvSpPr/>
          <p:nvPr/>
        </p:nvSpPr>
        <p:spPr>
          <a:xfrm>
            <a:off x="3430588" y="2133600"/>
            <a:ext cx="992187" cy="762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1"/>
          <p:cNvSpPr/>
          <p:nvPr/>
        </p:nvSpPr>
        <p:spPr>
          <a:xfrm>
            <a:off x="2590800" y="2344738"/>
            <a:ext cx="381000" cy="304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53" name="TextBox 22"/>
          <p:cNvSpPr txBox="1">
            <a:spLocks noChangeArrowheads="1"/>
          </p:cNvSpPr>
          <p:nvPr/>
        </p:nvSpPr>
        <p:spPr bwMode="auto">
          <a:xfrm>
            <a:off x="3733800" y="2328863"/>
            <a:ext cx="876300" cy="338137"/>
          </a:xfrm>
          <a:prstGeom prst="rect">
            <a:avLst/>
          </a:prstGeom>
          <a:noFill/>
          <a:ln w="9525">
            <a:noFill/>
            <a:miter lim="800000"/>
            <a:headEnd/>
            <a:tailEnd/>
          </a:ln>
        </p:spPr>
        <p:txBody>
          <a:bodyPr>
            <a:spAutoFit/>
          </a:bodyPr>
          <a:lstStyle/>
          <a:p>
            <a:r>
              <a:rPr lang="en-US" sz="1600">
                <a:latin typeface="Calibri" pitchFamily="34" charset="0"/>
              </a:rPr>
              <a:t>Gene 1</a:t>
            </a:r>
          </a:p>
        </p:txBody>
      </p:sp>
      <p:sp>
        <p:nvSpPr>
          <p:cNvPr id="27654" name="TextBox 54"/>
          <p:cNvSpPr txBox="1">
            <a:spLocks noChangeArrowheads="1"/>
          </p:cNvSpPr>
          <p:nvPr/>
        </p:nvSpPr>
        <p:spPr bwMode="auto">
          <a:xfrm>
            <a:off x="533400" y="3962400"/>
            <a:ext cx="8229600" cy="461963"/>
          </a:xfrm>
          <a:prstGeom prst="rect">
            <a:avLst/>
          </a:prstGeom>
          <a:noFill/>
          <a:ln w="9525">
            <a:noFill/>
            <a:miter lim="800000"/>
            <a:headEnd/>
            <a:tailEnd/>
          </a:ln>
        </p:spPr>
        <p:txBody>
          <a:bodyPr>
            <a:spAutoFit/>
          </a:bodyPr>
          <a:lstStyle/>
          <a:p>
            <a:r>
              <a:rPr lang="en-US" sz="2400">
                <a:latin typeface="Calibri" pitchFamily="34" charset="0"/>
              </a:rPr>
              <a:t>BtsI sites are used to insert various LVA elements</a:t>
            </a:r>
          </a:p>
        </p:txBody>
      </p:sp>
      <p:sp>
        <p:nvSpPr>
          <p:cNvPr id="27655" name="TextBox 56"/>
          <p:cNvSpPr txBox="1">
            <a:spLocks noChangeArrowheads="1"/>
          </p:cNvSpPr>
          <p:nvPr/>
        </p:nvSpPr>
        <p:spPr bwMode="auto">
          <a:xfrm>
            <a:off x="6629400" y="2176463"/>
            <a:ext cx="914400" cy="338137"/>
          </a:xfrm>
          <a:prstGeom prst="rect">
            <a:avLst/>
          </a:prstGeom>
          <a:noFill/>
          <a:ln w="9525">
            <a:noFill/>
            <a:miter lim="800000"/>
            <a:headEnd/>
            <a:tailEnd/>
          </a:ln>
        </p:spPr>
        <p:txBody>
          <a:bodyPr>
            <a:spAutoFit/>
          </a:bodyPr>
          <a:lstStyle/>
          <a:p>
            <a:r>
              <a:rPr lang="en-US" sz="1600">
                <a:latin typeface="Calibri" pitchFamily="34" charset="0"/>
              </a:rPr>
              <a:t>Word4</a:t>
            </a:r>
          </a:p>
        </p:txBody>
      </p:sp>
      <p:sp>
        <p:nvSpPr>
          <p:cNvPr id="27656" name="TextBox 57"/>
          <p:cNvSpPr txBox="1">
            <a:spLocks noChangeArrowheads="1"/>
          </p:cNvSpPr>
          <p:nvPr/>
        </p:nvSpPr>
        <p:spPr bwMode="auto">
          <a:xfrm>
            <a:off x="5029200" y="2176463"/>
            <a:ext cx="914400" cy="338137"/>
          </a:xfrm>
          <a:prstGeom prst="rect">
            <a:avLst/>
          </a:prstGeom>
          <a:noFill/>
          <a:ln w="9525">
            <a:noFill/>
            <a:miter lim="800000"/>
            <a:headEnd/>
            <a:tailEnd/>
          </a:ln>
        </p:spPr>
        <p:txBody>
          <a:bodyPr>
            <a:spAutoFit/>
          </a:bodyPr>
          <a:lstStyle/>
          <a:p>
            <a:r>
              <a:rPr lang="en-US" sz="1600">
                <a:latin typeface="Calibri" pitchFamily="34" charset="0"/>
              </a:rPr>
              <a:t>Word3</a:t>
            </a:r>
          </a:p>
        </p:txBody>
      </p:sp>
      <p:grpSp>
        <p:nvGrpSpPr>
          <p:cNvPr id="27657" name="Group 58"/>
          <p:cNvGrpSpPr>
            <a:grpSpLocks/>
          </p:cNvGrpSpPr>
          <p:nvPr/>
        </p:nvGrpSpPr>
        <p:grpSpPr bwMode="auto">
          <a:xfrm>
            <a:off x="7010400" y="2514600"/>
            <a:ext cx="914400" cy="381000"/>
            <a:chOff x="3429000" y="2939534"/>
            <a:chExt cx="914400" cy="380705"/>
          </a:xfrm>
        </p:grpSpPr>
        <p:sp>
          <p:nvSpPr>
            <p:cNvPr id="27663" name="TextBox 59"/>
            <p:cNvSpPr txBox="1">
              <a:spLocks noChangeArrowheads="1"/>
            </p:cNvSpPr>
            <p:nvPr/>
          </p:nvSpPr>
          <p:spPr bwMode="auto">
            <a:xfrm>
              <a:off x="3429000" y="2939534"/>
              <a:ext cx="914400" cy="369332"/>
            </a:xfrm>
            <a:prstGeom prst="rect">
              <a:avLst/>
            </a:prstGeom>
            <a:noFill/>
            <a:ln w="9525">
              <a:noFill/>
              <a:miter lim="800000"/>
              <a:headEnd/>
              <a:tailEnd/>
            </a:ln>
          </p:spPr>
          <p:txBody>
            <a:bodyPr>
              <a:spAutoFit/>
            </a:bodyPr>
            <a:lstStyle/>
            <a:p>
              <a:r>
                <a:rPr lang="en-US">
                  <a:latin typeface="Calibri" pitchFamily="34" charset="0"/>
                </a:rPr>
                <a:t>BtsI</a:t>
              </a:r>
            </a:p>
          </p:txBody>
        </p:sp>
        <p:cxnSp>
          <p:nvCxnSpPr>
            <p:cNvPr id="61" name="Straight Arrow Connector 60"/>
            <p:cNvCxnSpPr/>
            <p:nvPr/>
          </p:nvCxnSpPr>
          <p:spPr>
            <a:xfrm flipH="1">
              <a:off x="3505200" y="3320239"/>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27658" name="Group 61"/>
          <p:cNvGrpSpPr>
            <a:grpSpLocks/>
          </p:cNvGrpSpPr>
          <p:nvPr/>
        </p:nvGrpSpPr>
        <p:grpSpPr bwMode="auto">
          <a:xfrm>
            <a:off x="4724400" y="2514600"/>
            <a:ext cx="914400" cy="381000"/>
            <a:chOff x="1676400" y="3135573"/>
            <a:chExt cx="914400" cy="380705"/>
          </a:xfrm>
        </p:grpSpPr>
        <p:sp>
          <p:nvSpPr>
            <p:cNvPr id="27661" name="TextBox 62"/>
            <p:cNvSpPr txBox="1">
              <a:spLocks noChangeArrowheads="1"/>
            </p:cNvSpPr>
            <p:nvPr/>
          </p:nvSpPr>
          <p:spPr bwMode="auto">
            <a:xfrm>
              <a:off x="1676400" y="3135573"/>
              <a:ext cx="914400" cy="369332"/>
            </a:xfrm>
            <a:prstGeom prst="rect">
              <a:avLst/>
            </a:prstGeom>
            <a:noFill/>
            <a:ln w="9525">
              <a:noFill/>
              <a:miter lim="800000"/>
              <a:headEnd/>
              <a:tailEnd/>
            </a:ln>
          </p:spPr>
          <p:txBody>
            <a:bodyPr>
              <a:spAutoFit/>
            </a:bodyPr>
            <a:lstStyle/>
            <a:p>
              <a:r>
                <a:rPr lang="en-US">
                  <a:latin typeface="Calibri" pitchFamily="34" charset="0"/>
                </a:rPr>
                <a:t>BtsI</a:t>
              </a:r>
            </a:p>
          </p:txBody>
        </p:sp>
        <p:cxnSp>
          <p:nvCxnSpPr>
            <p:cNvPr id="64" name="Straight Arrow Connector 63"/>
            <p:cNvCxnSpPr/>
            <p:nvPr/>
          </p:nvCxnSpPr>
          <p:spPr>
            <a:xfrm>
              <a:off x="1676400" y="3516278"/>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33" name="Rectangle 32"/>
          <p:cNvSpPr/>
          <p:nvPr/>
        </p:nvSpPr>
        <p:spPr>
          <a:xfrm>
            <a:off x="5929313" y="2333625"/>
            <a:ext cx="5334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LVA</a:t>
            </a:r>
            <a:endParaRPr lang="en-US" dirty="0"/>
          </a:p>
        </p:txBody>
      </p:sp>
      <p:sp>
        <p:nvSpPr>
          <p:cNvPr id="34" name="Bent Arrow 33"/>
          <p:cNvSpPr/>
          <p:nvPr/>
        </p:nvSpPr>
        <p:spPr>
          <a:xfrm>
            <a:off x="1371600" y="1828800"/>
            <a:ext cx="838200" cy="685800"/>
          </a:xfrm>
          <a:prstGeom prst="bentArrow">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Hypermutation Stage</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Find conditions under which </a:t>
            </a:r>
            <a:r>
              <a:rPr lang="en-US" dirty="0" err="1" smtClean="0"/>
              <a:t>hypermutation</a:t>
            </a:r>
            <a:r>
              <a:rPr lang="en-US" dirty="0" smtClean="0"/>
              <a:t> occurs in </a:t>
            </a:r>
            <a:r>
              <a:rPr lang="en-US" i="1" dirty="0" smtClean="0"/>
              <a:t>E. coli </a:t>
            </a:r>
            <a:r>
              <a:rPr lang="en-US" dirty="0" smtClean="0"/>
              <a:t> (????)</a:t>
            </a:r>
          </a:p>
          <a:p>
            <a:pPr fontAlgn="auto">
              <a:spcAft>
                <a:spcPts val="0"/>
              </a:spcAft>
              <a:buFont typeface="Arial" pitchFamily="34" charset="0"/>
              <a:buChar char="•"/>
              <a:defRPr/>
            </a:pPr>
            <a:r>
              <a:rPr lang="en-US" dirty="0" smtClean="0"/>
              <a:t>Select for clones that have increased network function</a:t>
            </a:r>
          </a:p>
          <a:p>
            <a:pPr fontAlgn="auto">
              <a:spcAft>
                <a:spcPts val="0"/>
              </a:spcAft>
              <a:buFont typeface="Arial" pitchFamily="34" charset="0"/>
              <a:buChar char="•"/>
              <a:defRPr/>
            </a:pPr>
            <a:r>
              <a:rPr lang="en-US" dirty="0" smtClean="0"/>
              <a:t>Sequence genome of interesting clones to discover mutations of various genes</a:t>
            </a:r>
          </a:p>
          <a:p>
            <a:pPr fontAlgn="auto">
              <a:spcAft>
                <a:spcPts val="0"/>
              </a:spcAft>
              <a:buFont typeface="Arial" pitchFamily="34" charset="0"/>
              <a:buChar char="•"/>
              <a:defRPr/>
            </a:pPr>
            <a:r>
              <a:rPr lang="en-US" dirty="0" smtClean="0"/>
              <a:t>Optional: perform some type of subtraction experiment to sort out mutations that several clones have in common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US" smtClean="0"/>
              <a:t>Possible math connections</a:t>
            </a:r>
          </a:p>
        </p:txBody>
      </p:sp>
      <p:sp>
        <p:nvSpPr>
          <p:cNvPr id="29730" name="Oval 34"/>
          <p:cNvSpPr>
            <a:spLocks noChangeArrowheads="1"/>
          </p:cNvSpPr>
          <p:nvPr/>
        </p:nvSpPr>
        <p:spPr bwMode="auto">
          <a:xfrm>
            <a:off x="1371600" y="2743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32" name="Oval 36"/>
          <p:cNvSpPr>
            <a:spLocks noChangeArrowheads="1"/>
          </p:cNvSpPr>
          <p:nvPr/>
        </p:nvSpPr>
        <p:spPr bwMode="auto">
          <a:xfrm>
            <a:off x="3048000" y="2286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33" name="Oval 37"/>
          <p:cNvSpPr>
            <a:spLocks noChangeArrowheads="1"/>
          </p:cNvSpPr>
          <p:nvPr/>
        </p:nvSpPr>
        <p:spPr bwMode="auto">
          <a:xfrm>
            <a:off x="4495800" y="28194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34" name="Oval 38"/>
          <p:cNvSpPr>
            <a:spLocks noChangeArrowheads="1"/>
          </p:cNvSpPr>
          <p:nvPr/>
        </p:nvSpPr>
        <p:spPr bwMode="auto">
          <a:xfrm>
            <a:off x="5943600" y="2286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35" name="Oval 39"/>
          <p:cNvSpPr>
            <a:spLocks noChangeArrowheads="1"/>
          </p:cNvSpPr>
          <p:nvPr/>
        </p:nvSpPr>
        <p:spPr bwMode="auto">
          <a:xfrm>
            <a:off x="7315200" y="2743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36" name="Oval 40"/>
          <p:cNvSpPr>
            <a:spLocks noChangeArrowheads="1"/>
          </p:cNvSpPr>
          <p:nvPr/>
        </p:nvSpPr>
        <p:spPr bwMode="auto">
          <a:xfrm>
            <a:off x="1295400" y="4038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37" name="Oval 41"/>
          <p:cNvSpPr>
            <a:spLocks noChangeArrowheads="1"/>
          </p:cNvSpPr>
          <p:nvPr/>
        </p:nvSpPr>
        <p:spPr bwMode="auto">
          <a:xfrm>
            <a:off x="2971800" y="3886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38" name="Oval 42"/>
          <p:cNvSpPr>
            <a:spLocks noChangeArrowheads="1"/>
          </p:cNvSpPr>
          <p:nvPr/>
        </p:nvSpPr>
        <p:spPr bwMode="auto">
          <a:xfrm>
            <a:off x="4648200" y="4114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39" name="Oval 43"/>
          <p:cNvSpPr>
            <a:spLocks noChangeArrowheads="1"/>
          </p:cNvSpPr>
          <p:nvPr/>
        </p:nvSpPr>
        <p:spPr bwMode="auto">
          <a:xfrm>
            <a:off x="6096000" y="3657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40" name="Oval 44"/>
          <p:cNvSpPr>
            <a:spLocks noChangeArrowheads="1"/>
          </p:cNvSpPr>
          <p:nvPr/>
        </p:nvSpPr>
        <p:spPr bwMode="auto">
          <a:xfrm>
            <a:off x="6934200" y="3657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41" name="Oval 45"/>
          <p:cNvSpPr>
            <a:spLocks noChangeArrowheads="1"/>
          </p:cNvSpPr>
          <p:nvPr/>
        </p:nvSpPr>
        <p:spPr bwMode="auto">
          <a:xfrm>
            <a:off x="6553200" y="4953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42" name="Oval 46"/>
          <p:cNvSpPr>
            <a:spLocks noChangeArrowheads="1"/>
          </p:cNvSpPr>
          <p:nvPr/>
        </p:nvSpPr>
        <p:spPr bwMode="auto">
          <a:xfrm>
            <a:off x="5181600" y="51054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43" name="Oval 47"/>
          <p:cNvSpPr>
            <a:spLocks noChangeArrowheads="1"/>
          </p:cNvSpPr>
          <p:nvPr/>
        </p:nvSpPr>
        <p:spPr bwMode="auto">
          <a:xfrm>
            <a:off x="3886200" y="51054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44" name="Oval 48"/>
          <p:cNvSpPr>
            <a:spLocks noChangeArrowheads="1"/>
          </p:cNvSpPr>
          <p:nvPr/>
        </p:nvSpPr>
        <p:spPr bwMode="auto">
          <a:xfrm>
            <a:off x="2209800" y="5029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45" name="Line 49"/>
          <p:cNvSpPr>
            <a:spLocks noChangeShapeType="1"/>
          </p:cNvSpPr>
          <p:nvPr/>
        </p:nvSpPr>
        <p:spPr bwMode="auto">
          <a:xfrm flipV="1">
            <a:off x="1524000" y="2362200"/>
            <a:ext cx="1447800" cy="381000"/>
          </a:xfrm>
          <a:prstGeom prst="line">
            <a:avLst/>
          </a:prstGeom>
          <a:noFill/>
          <a:ln w="9525">
            <a:solidFill>
              <a:schemeClr val="tx1"/>
            </a:solidFill>
            <a:round/>
            <a:headEnd/>
            <a:tailEnd/>
          </a:ln>
          <a:effectLst/>
        </p:spPr>
        <p:txBody>
          <a:bodyPr/>
          <a:lstStyle/>
          <a:p>
            <a:endParaRPr lang="en-US"/>
          </a:p>
        </p:txBody>
      </p:sp>
      <p:sp>
        <p:nvSpPr>
          <p:cNvPr id="29746" name="Line 50"/>
          <p:cNvSpPr>
            <a:spLocks noChangeShapeType="1"/>
          </p:cNvSpPr>
          <p:nvPr/>
        </p:nvSpPr>
        <p:spPr bwMode="auto">
          <a:xfrm>
            <a:off x="3276600" y="2362200"/>
            <a:ext cx="1143000" cy="457200"/>
          </a:xfrm>
          <a:prstGeom prst="line">
            <a:avLst/>
          </a:prstGeom>
          <a:noFill/>
          <a:ln w="9525">
            <a:solidFill>
              <a:schemeClr val="tx1"/>
            </a:solidFill>
            <a:round/>
            <a:headEnd/>
            <a:tailEnd/>
          </a:ln>
          <a:effectLst/>
        </p:spPr>
        <p:txBody>
          <a:bodyPr/>
          <a:lstStyle/>
          <a:p>
            <a:endParaRPr lang="en-US"/>
          </a:p>
        </p:txBody>
      </p:sp>
      <p:sp>
        <p:nvSpPr>
          <p:cNvPr id="29747" name="Line 51"/>
          <p:cNvSpPr>
            <a:spLocks noChangeShapeType="1"/>
          </p:cNvSpPr>
          <p:nvPr/>
        </p:nvSpPr>
        <p:spPr bwMode="auto">
          <a:xfrm flipV="1">
            <a:off x="4724400" y="2438400"/>
            <a:ext cx="1143000" cy="381000"/>
          </a:xfrm>
          <a:prstGeom prst="line">
            <a:avLst/>
          </a:prstGeom>
          <a:noFill/>
          <a:ln w="9525">
            <a:solidFill>
              <a:schemeClr val="tx1"/>
            </a:solidFill>
            <a:round/>
            <a:headEnd/>
            <a:tailEnd/>
          </a:ln>
          <a:effectLst/>
        </p:spPr>
        <p:txBody>
          <a:bodyPr/>
          <a:lstStyle/>
          <a:p>
            <a:endParaRPr lang="en-US"/>
          </a:p>
        </p:txBody>
      </p:sp>
      <p:sp>
        <p:nvSpPr>
          <p:cNvPr id="29748" name="Line 52"/>
          <p:cNvSpPr>
            <a:spLocks noChangeShapeType="1"/>
          </p:cNvSpPr>
          <p:nvPr/>
        </p:nvSpPr>
        <p:spPr bwMode="auto">
          <a:xfrm>
            <a:off x="6172200" y="2362200"/>
            <a:ext cx="1066800" cy="381000"/>
          </a:xfrm>
          <a:prstGeom prst="line">
            <a:avLst/>
          </a:prstGeom>
          <a:noFill/>
          <a:ln w="9525">
            <a:solidFill>
              <a:schemeClr val="tx1"/>
            </a:solidFill>
            <a:round/>
            <a:headEnd/>
            <a:tailEnd/>
          </a:ln>
          <a:effectLst/>
        </p:spPr>
        <p:txBody>
          <a:bodyPr/>
          <a:lstStyle/>
          <a:p>
            <a:endParaRPr lang="en-US"/>
          </a:p>
        </p:txBody>
      </p:sp>
      <p:sp>
        <p:nvSpPr>
          <p:cNvPr id="29749" name="Line 53"/>
          <p:cNvSpPr>
            <a:spLocks noChangeShapeType="1"/>
          </p:cNvSpPr>
          <p:nvPr/>
        </p:nvSpPr>
        <p:spPr bwMode="auto">
          <a:xfrm flipH="1">
            <a:off x="7086600" y="2971800"/>
            <a:ext cx="304800" cy="609600"/>
          </a:xfrm>
          <a:prstGeom prst="line">
            <a:avLst/>
          </a:prstGeom>
          <a:noFill/>
          <a:ln w="9525">
            <a:solidFill>
              <a:schemeClr val="tx1"/>
            </a:solidFill>
            <a:round/>
            <a:headEnd/>
            <a:tailEnd/>
          </a:ln>
          <a:effectLst/>
        </p:spPr>
        <p:txBody>
          <a:bodyPr/>
          <a:lstStyle/>
          <a:p>
            <a:endParaRPr lang="en-US"/>
          </a:p>
        </p:txBody>
      </p:sp>
      <p:sp>
        <p:nvSpPr>
          <p:cNvPr id="29750" name="Line 54"/>
          <p:cNvSpPr>
            <a:spLocks noChangeShapeType="1"/>
          </p:cNvSpPr>
          <p:nvPr/>
        </p:nvSpPr>
        <p:spPr bwMode="auto">
          <a:xfrm flipH="1">
            <a:off x="6705600" y="3886200"/>
            <a:ext cx="228600" cy="990600"/>
          </a:xfrm>
          <a:prstGeom prst="line">
            <a:avLst/>
          </a:prstGeom>
          <a:noFill/>
          <a:ln w="9525">
            <a:solidFill>
              <a:schemeClr val="tx1"/>
            </a:solidFill>
            <a:round/>
            <a:headEnd/>
            <a:tailEnd/>
          </a:ln>
          <a:effectLst/>
        </p:spPr>
        <p:txBody>
          <a:bodyPr/>
          <a:lstStyle/>
          <a:p>
            <a:endParaRPr lang="en-US"/>
          </a:p>
        </p:txBody>
      </p:sp>
      <p:sp>
        <p:nvSpPr>
          <p:cNvPr id="29751" name="Line 55"/>
          <p:cNvSpPr>
            <a:spLocks noChangeShapeType="1"/>
          </p:cNvSpPr>
          <p:nvPr/>
        </p:nvSpPr>
        <p:spPr bwMode="auto">
          <a:xfrm>
            <a:off x="6019800" y="2514600"/>
            <a:ext cx="914400" cy="1066800"/>
          </a:xfrm>
          <a:prstGeom prst="line">
            <a:avLst/>
          </a:prstGeom>
          <a:noFill/>
          <a:ln w="9525">
            <a:solidFill>
              <a:schemeClr val="tx1"/>
            </a:solidFill>
            <a:round/>
            <a:headEnd/>
            <a:tailEnd/>
          </a:ln>
          <a:effectLst/>
        </p:spPr>
        <p:txBody>
          <a:bodyPr/>
          <a:lstStyle/>
          <a:p>
            <a:endParaRPr lang="en-US"/>
          </a:p>
        </p:txBody>
      </p:sp>
      <p:sp>
        <p:nvSpPr>
          <p:cNvPr id="29753" name="Line 57"/>
          <p:cNvSpPr>
            <a:spLocks noChangeShapeType="1"/>
          </p:cNvSpPr>
          <p:nvPr/>
        </p:nvSpPr>
        <p:spPr bwMode="auto">
          <a:xfrm flipH="1">
            <a:off x="6324600" y="3733800"/>
            <a:ext cx="533400" cy="0"/>
          </a:xfrm>
          <a:prstGeom prst="line">
            <a:avLst/>
          </a:prstGeom>
          <a:noFill/>
          <a:ln w="9525">
            <a:solidFill>
              <a:schemeClr val="tx1"/>
            </a:solidFill>
            <a:round/>
            <a:headEnd/>
            <a:tailEnd/>
          </a:ln>
          <a:effectLst/>
        </p:spPr>
        <p:txBody>
          <a:bodyPr/>
          <a:lstStyle/>
          <a:p>
            <a:endParaRPr lang="en-US"/>
          </a:p>
        </p:txBody>
      </p:sp>
      <p:sp>
        <p:nvSpPr>
          <p:cNvPr id="29754" name="Line 58"/>
          <p:cNvSpPr>
            <a:spLocks noChangeShapeType="1"/>
          </p:cNvSpPr>
          <p:nvPr/>
        </p:nvSpPr>
        <p:spPr bwMode="auto">
          <a:xfrm flipH="1">
            <a:off x="5410200" y="5029200"/>
            <a:ext cx="1066800" cy="76200"/>
          </a:xfrm>
          <a:prstGeom prst="line">
            <a:avLst/>
          </a:prstGeom>
          <a:noFill/>
          <a:ln w="9525">
            <a:solidFill>
              <a:schemeClr val="tx1"/>
            </a:solidFill>
            <a:round/>
            <a:headEnd/>
            <a:tailEnd/>
          </a:ln>
          <a:effectLst/>
        </p:spPr>
        <p:txBody>
          <a:bodyPr/>
          <a:lstStyle/>
          <a:p>
            <a:endParaRPr lang="en-US"/>
          </a:p>
        </p:txBody>
      </p:sp>
      <p:sp>
        <p:nvSpPr>
          <p:cNvPr id="29755" name="Line 59"/>
          <p:cNvSpPr>
            <a:spLocks noChangeShapeType="1"/>
          </p:cNvSpPr>
          <p:nvPr/>
        </p:nvSpPr>
        <p:spPr bwMode="auto">
          <a:xfrm flipH="1">
            <a:off x="4114800" y="5181600"/>
            <a:ext cx="990600" cy="0"/>
          </a:xfrm>
          <a:prstGeom prst="line">
            <a:avLst/>
          </a:prstGeom>
          <a:noFill/>
          <a:ln w="9525">
            <a:solidFill>
              <a:schemeClr val="tx1"/>
            </a:solidFill>
            <a:round/>
            <a:headEnd/>
            <a:tailEnd/>
          </a:ln>
          <a:effectLst/>
        </p:spPr>
        <p:txBody>
          <a:bodyPr/>
          <a:lstStyle/>
          <a:p>
            <a:endParaRPr lang="en-US"/>
          </a:p>
        </p:txBody>
      </p:sp>
      <p:sp>
        <p:nvSpPr>
          <p:cNvPr id="29756" name="Line 60"/>
          <p:cNvSpPr>
            <a:spLocks noChangeShapeType="1"/>
          </p:cNvSpPr>
          <p:nvPr/>
        </p:nvSpPr>
        <p:spPr bwMode="auto">
          <a:xfrm flipH="1" flipV="1">
            <a:off x="2438400" y="5105400"/>
            <a:ext cx="1371600" cy="76200"/>
          </a:xfrm>
          <a:prstGeom prst="line">
            <a:avLst/>
          </a:prstGeom>
          <a:noFill/>
          <a:ln w="9525">
            <a:solidFill>
              <a:schemeClr val="tx1"/>
            </a:solidFill>
            <a:round/>
            <a:headEnd/>
            <a:tailEnd/>
          </a:ln>
          <a:effectLst/>
        </p:spPr>
        <p:txBody>
          <a:bodyPr/>
          <a:lstStyle/>
          <a:p>
            <a:endParaRPr lang="en-US"/>
          </a:p>
        </p:txBody>
      </p:sp>
      <p:sp>
        <p:nvSpPr>
          <p:cNvPr id="29757" name="Line 61"/>
          <p:cNvSpPr>
            <a:spLocks noChangeShapeType="1"/>
          </p:cNvSpPr>
          <p:nvPr/>
        </p:nvSpPr>
        <p:spPr bwMode="auto">
          <a:xfrm flipV="1">
            <a:off x="2362200" y="4114800"/>
            <a:ext cx="609600" cy="838200"/>
          </a:xfrm>
          <a:prstGeom prst="line">
            <a:avLst/>
          </a:prstGeom>
          <a:noFill/>
          <a:ln w="9525">
            <a:solidFill>
              <a:schemeClr val="tx1"/>
            </a:solidFill>
            <a:round/>
            <a:headEnd/>
            <a:tailEnd/>
          </a:ln>
          <a:effectLst/>
        </p:spPr>
        <p:txBody>
          <a:bodyPr/>
          <a:lstStyle/>
          <a:p>
            <a:endParaRPr lang="en-US"/>
          </a:p>
        </p:txBody>
      </p:sp>
      <p:sp>
        <p:nvSpPr>
          <p:cNvPr id="29758" name="Line 62"/>
          <p:cNvSpPr>
            <a:spLocks noChangeShapeType="1"/>
          </p:cNvSpPr>
          <p:nvPr/>
        </p:nvSpPr>
        <p:spPr bwMode="auto">
          <a:xfrm flipH="1">
            <a:off x="1524000" y="3962400"/>
            <a:ext cx="1371600" cy="152400"/>
          </a:xfrm>
          <a:prstGeom prst="line">
            <a:avLst/>
          </a:prstGeom>
          <a:noFill/>
          <a:ln w="9525">
            <a:solidFill>
              <a:schemeClr val="tx1"/>
            </a:solidFill>
            <a:round/>
            <a:headEnd/>
            <a:tailEnd/>
          </a:ln>
          <a:effectLst/>
        </p:spPr>
        <p:txBody>
          <a:bodyPr/>
          <a:lstStyle/>
          <a:p>
            <a:endParaRPr lang="en-US"/>
          </a:p>
        </p:txBody>
      </p:sp>
      <p:sp>
        <p:nvSpPr>
          <p:cNvPr id="29759" name="Line 63"/>
          <p:cNvSpPr>
            <a:spLocks noChangeShapeType="1"/>
          </p:cNvSpPr>
          <p:nvPr/>
        </p:nvSpPr>
        <p:spPr bwMode="auto">
          <a:xfrm flipV="1">
            <a:off x="1371600" y="2971800"/>
            <a:ext cx="76200" cy="990600"/>
          </a:xfrm>
          <a:prstGeom prst="line">
            <a:avLst/>
          </a:prstGeom>
          <a:noFill/>
          <a:ln w="9525">
            <a:solidFill>
              <a:schemeClr val="tx1"/>
            </a:solidFill>
            <a:round/>
            <a:headEnd/>
            <a:tailEnd/>
          </a:ln>
          <a:effectLst/>
        </p:spPr>
        <p:txBody>
          <a:bodyPr/>
          <a:lstStyle/>
          <a:p>
            <a:endParaRPr lang="en-US"/>
          </a:p>
        </p:txBody>
      </p:sp>
      <p:sp>
        <p:nvSpPr>
          <p:cNvPr id="29760" name="Line 64"/>
          <p:cNvSpPr>
            <a:spLocks noChangeShapeType="1"/>
          </p:cNvSpPr>
          <p:nvPr/>
        </p:nvSpPr>
        <p:spPr bwMode="auto">
          <a:xfrm flipV="1">
            <a:off x="3124200" y="2971800"/>
            <a:ext cx="1295400" cy="914400"/>
          </a:xfrm>
          <a:prstGeom prst="line">
            <a:avLst/>
          </a:prstGeom>
          <a:noFill/>
          <a:ln w="9525">
            <a:solidFill>
              <a:schemeClr val="tx1"/>
            </a:solidFill>
            <a:round/>
            <a:headEnd/>
            <a:tailEnd/>
          </a:ln>
          <a:effectLst/>
        </p:spPr>
        <p:txBody>
          <a:bodyPr/>
          <a:lstStyle/>
          <a:p>
            <a:endParaRPr lang="en-US"/>
          </a:p>
        </p:txBody>
      </p:sp>
      <p:sp>
        <p:nvSpPr>
          <p:cNvPr id="29761" name="Line 65"/>
          <p:cNvSpPr>
            <a:spLocks noChangeShapeType="1"/>
          </p:cNvSpPr>
          <p:nvPr/>
        </p:nvSpPr>
        <p:spPr bwMode="auto">
          <a:xfrm>
            <a:off x="4724400" y="2971800"/>
            <a:ext cx="1295400" cy="685800"/>
          </a:xfrm>
          <a:prstGeom prst="line">
            <a:avLst/>
          </a:prstGeom>
          <a:noFill/>
          <a:ln w="9525">
            <a:solidFill>
              <a:schemeClr val="tx1"/>
            </a:solidFill>
            <a:round/>
            <a:headEnd/>
            <a:tailEnd/>
          </a:ln>
          <a:effectLst/>
        </p:spPr>
        <p:txBody>
          <a:bodyPr/>
          <a:lstStyle/>
          <a:p>
            <a:endParaRPr lang="en-US"/>
          </a:p>
        </p:txBody>
      </p:sp>
      <p:sp>
        <p:nvSpPr>
          <p:cNvPr id="29762" name="Line 66"/>
          <p:cNvSpPr>
            <a:spLocks noChangeShapeType="1"/>
          </p:cNvSpPr>
          <p:nvPr/>
        </p:nvSpPr>
        <p:spPr bwMode="auto">
          <a:xfrm flipH="1">
            <a:off x="4876800" y="3810000"/>
            <a:ext cx="1143000" cy="304800"/>
          </a:xfrm>
          <a:prstGeom prst="line">
            <a:avLst/>
          </a:prstGeom>
          <a:noFill/>
          <a:ln w="9525">
            <a:solidFill>
              <a:schemeClr val="tx1"/>
            </a:solidFill>
            <a:round/>
            <a:headEnd/>
            <a:tailEnd/>
          </a:ln>
          <a:effectLst/>
        </p:spPr>
        <p:txBody>
          <a:bodyPr/>
          <a:lstStyle/>
          <a:p>
            <a:endParaRPr lang="en-US"/>
          </a:p>
        </p:txBody>
      </p:sp>
      <p:sp>
        <p:nvSpPr>
          <p:cNvPr id="29763" name="Line 67"/>
          <p:cNvSpPr>
            <a:spLocks noChangeShapeType="1"/>
          </p:cNvSpPr>
          <p:nvPr/>
        </p:nvSpPr>
        <p:spPr bwMode="auto">
          <a:xfrm flipH="1">
            <a:off x="4038600" y="4267200"/>
            <a:ext cx="533400" cy="762000"/>
          </a:xfrm>
          <a:prstGeom prst="line">
            <a:avLst/>
          </a:prstGeom>
          <a:noFill/>
          <a:ln w="9525">
            <a:solidFill>
              <a:schemeClr val="tx1"/>
            </a:solidFill>
            <a:round/>
            <a:headEnd/>
            <a:tailEnd/>
          </a:ln>
          <a:effectLst/>
        </p:spPr>
        <p:txBody>
          <a:bodyPr/>
          <a:lstStyle/>
          <a:p>
            <a:endParaRPr lang="en-US"/>
          </a:p>
        </p:txBody>
      </p:sp>
      <p:sp>
        <p:nvSpPr>
          <p:cNvPr id="29764" name="Line 68"/>
          <p:cNvSpPr>
            <a:spLocks noChangeShapeType="1"/>
          </p:cNvSpPr>
          <p:nvPr/>
        </p:nvSpPr>
        <p:spPr bwMode="auto">
          <a:xfrm>
            <a:off x="4800600" y="4343400"/>
            <a:ext cx="381000" cy="685800"/>
          </a:xfrm>
          <a:prstGeom prst="line">
            <a:avLst/>
          </a:prstGeom>
          <a:noFill/>
          <a:ln w="9525">
            <a:solidFill>
              <a:schemeClr val="tx1"/>
            </a:solidFill>
            <a:round/>
            <a:headEnd/>
            <a:tailEnd/>
          </a:ln>
          <a:effectLst/>
        </p:spPr>
        <p:txBody>
          <a:bodyPr/>
          <a:lstStyle/>
          <a:p>
            <a:endParaRPr lang="en-US"/>
          </a:p>
        </p:txBody>
      </p:sp>
      <p:sp>
        <p:nvSpPr>
          <p:cNvPr id="29765" name="Oval 69"/>
          <p:cNvSpPr>
            <a:spLocks noChangeArrowheads="1"/>
          </p:cNvSpPr>
          <p:nvPr/>
        </p:nvSpPr>
        <p:spPr bwMode="auto">
          <a:xfrm>
            <a:off x="7696200" y="4419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9766" name="Line 70"/>
          <p:cNvSpPr>
            <a:spLocks noChangeShapeType="1"/>
          </p:cNvSpPr>
          <p:nvPr/>
        </p:nvSpPr>
        <p:spPr bwMode="auto">
          <a:xfrm>
            <a:off x="7467600" y="2971800"/>
            <a:ext cx="304800" cy="1371600"/>
          </a:xfrm>
          <a:prstGeom prst="line">
            <a:avLst/>
          </a:prstGeom>
          <a:noFill/>
          <a:ln w="9525">
            <a:solidFill>
              <a:schemeClr val="tx1"/>
            </a:solidFill>
            <a:round/>
            <a:headEnd/>
            <a:tailEnd/>
          </a:ln>
          <a:effectLst/>
        </p:spPr>
        <p:txBody>
          <a:bodyPr/>
          <a:lstStyle/>
          <a:p>
            <a:endParaRPr lang="en-US"/>
          </a:p>
        </p:txBody>
      </p:sp>
      <p:sp>
        <p:nvSpPr>
          <p:cNvPr id="29767" name="Line 71"/>
          <p:cNvSpPr>
            <a:spLocks noChangeShapeType="1"/>
          </p:cNvSpPr>
          <p:nvPr/>
        </p:nvSpPr>
        <p:spPr bwMode="auto">
          <a:xfrm flipH="1">
            <a:off x="6781800" y="4572000"/>
            <a:ext cx="914400" cy="381000"/>
          </a:xfrm>
          <a:prstGeom prst="line">
            <a:avLst/>
          </a:prstGeom>
          <a:noFill/>
          <a:ln w="9525">
            <a:solidFill>
              <a:schemeClr val="tx1"/>
            </a:solidFill>
            <a:round/>
            <a:headEnd/>
            <a:tailEnd/>
          </a:ln>
          <a:effectLst/>
        </p:spPr>
        <p:txBody>
          <a:bodyPr/>
          <a:lstStyle/>
          <a:p>
            <a:endParaRPr lang="en-US"/>
          </a:p>
        </p:txBody>
      </p:sp>
      <p:sp>
        <p:nvSpPr>
          <p:cNvPr id="29768" name="Line 72"/>
          <p:cNvSpPr>
            <a:spLocks noChangeShapeType="1"/>
          </p:cNvSpPr>
          <p:nvPr/>
        </p:nvSpPr>
        <p:spPr bwMode="auto">
          <a:xfrm>
            <a:off x="7086600" y="3810000"/>
            <a:ext cx="609600" cy="609600"/>
          </a:xfrm>
          <a:prstGeom prst="line">
            <a:avLst/>
          </a:prstGeom>
          <a:noFill/>
          <a:ln w="9525">
            <a:solidFill>
              <a:schemeClr val="tx1"/>
            </a:solidFill>
            <a:round/>
            <a:headEnd/>
            <a:tailEnd/>
          </a:ln>
          <a:effectLst/>
        </p:spPr>
        <p:txBody>
          <a:bodyPr/>
          <a:lstStyle/>
          <a:p>
            <a:endParaRPr lang="en-US"/>
          </a:p>
        </p:txBody>
      </p:sp>
      <p:sp>
        <p:nvSpPr>
          <p:cNvPr id="29769" name="Text Box 73"/>
          <p:cNvSpPr txBox="1">
            <a:spLocks noChangeArrowheads="1"/>
          </p:cNvSpPr>
          <p:nvPr/>
        </p:nvSpPr>
        <p:spPr bwMode="auto">
          <a:xfrm>
            <a:off x="1143000" y="2438400"/>
            <a:ext cx="457200" cy="366713"/>
          </a:xfrm>
          <a:prstGeom prst="rect">
            <a:avLst/>
          </a:prstGeom>
          <a:noFill/>
          <a:ln w="9525">
            <a:noFill/>
            <a:miter lim="800000"/>
            <a:headEnd/>
            <a:tailEnd/>
          </a:ln>
          <a:effectLst/>
        </p:spPr>
        <p:txBody>
          <a:bodyPr>
            <a:spAutoFit/>
          </a:bodyPr>
          <a:lstStyle/>
          <a:p>
            <a:pPr>
              <a:spcBef>
                <a:spcPct val="50000"/>
              </a:spcBef>
            </a:pPr>
            <a:r>
              <a:rPr lang="en-US"/>
              <a:t>2</a:t>
            </a:r>
          </a:p>
        </p:txBody>
      </p:sp>
      <p:sp>
        <p:nvSpPr>
          <p:cNvPr id="29770" name="Text Box 74"/>
          <p:cNvSpPr txBox="1">
            <a:spLocks noChangeArrowheads="1"/>
          </p:cNvSpPr>
          <p:nvPr/>
        </p:nvSpPr>
        <p:spPr bwMode="auto">
          <a:xfrm>
            <a:off x="2895600" y="1828800"/>
            <a:ext cx="457200" cy="366713"/>
          </a:xfrm>
          <a:prstGeom prst="rect">
            <a:avLst/>
          </a:prstGeom>
          <a:noFill/>
          <a:ln w="9525">
            <a:noFill/>
            <a:miter lim="800000"/>
            <a:headEnd/>
            <a:tailEnd/>
          </a:ln>
          <a:effectLst/>
        </p:spPr>
        <p:txBody>
          <a:bodyPr>
            <a:spAutoFit/>
          </a:bodyPr>
          <a:lstStyle/>
          <a:p>
            <a:pPr>
              <a:spcBef>
                <a:spcPct val="50000"/>
              </a:spcBef>
            </a:pPr>
            <a:r>
              <a:rPr lang="en-US"/>
              <a:t>6</a:t>
            </a:r>
          </a:p>
        </p:txBody>
      </p:sp>
      <p:sp>
        <p:nvSpPr>
          <p:cNvPr id="29771" name="Text Box 75"/>
          <p:cNvSpPr txBox="1">
            <a:spLocks noChangeArrowheads="1"/>
          </p:cNvSpPr>
          <p:nvPr/>
        </p:nvSpPr>
        <p:spPr bwMode="auto">
          <a:xfrm>
            <a:off x="4419600" y="2362200"/>
            <a:ext cx="457200" cy="366713"/>
          </a:xfrm>
          <a:prstGeom prst="rect">
            <a:avLst/>
          </a:prstGeom>
          <a:noFill/>
          <a:ln w="9525">
            <a:noFill/>
            <a:miter lim="800000"/>
            <a:headEnd/>
            <a:tailEnd/>
          </a:ln>
          <a:effectLst/>
        </p:spPr>
        <p:txBody>
          <a:bodyPr>
            <a:spAutoFit/>
          </a:bodyPr>
          <a:lstStyle/>
          <a:p>
            <a:pPr>
              <a:spcBef>
                <a:spcPct val="50000"/>
              </a:spcBef>
            </a:pPr>
            <a:r>
              <a:rPr lang="en-US"/>
              <a:t>13</a:t>
            </a:r>
          </a:p>
        </p:txBody>
      </p:sp>
      <p:sp>
        <p:nvSpPr>
          <p:cNvPr id="29773" name="Text Box 77"/>
          <p:cNvSpPr txBox="1">
            <a:spLocks noChangeArrowheads="1"/>
          </p:cNvSpPr>
          <p:nvPr/>
        </p:nvSpPr>
        <p:spPr bwMode="auto">
          <a:xfrm>
            <a:off x="5791200" y="1905000"/>
            <a:ext cx="609600" cy="366713"/>
          </a:xfrm>
          <a:prstGeom prst="rect">
            <a:avLst/>
          </a:prstGeom>
          <a:noFill/>
          <a:ln w="9525">
            <a:noFill/>
            <a:miter lim="800000"/>
            <a:headEnd/>
            <a:tailEnd/>
          </a:ln>
          <a:effectLst/>
        </p:spPr>
        <p:txBody>
          <a:bodyPr>
            <a:spAutoFit/>
          </a:bodyPr>
          <a:lstStyle/>
          <a:p>
            <a:pPr>
              <a:spcBef>
                <a:spcPct val="50000"/>
              </a:spcBef>
            </a:pPr>
            <a:r>
              <a:rPr lang="en-US"/>
              <a:t>15</a:t>
            </a:r>
          </a:p>
        </p:txBody>
      </p:sp>
      <p:sp>
        <p:nvSpPr>
          <p:cNvPr id="29774" name="Text Box 78"/>
          <p:cNvSpPr txBox="1">
            <a:spLocks noChangeArrowheads="1"/>
          </p:cNvSpPr>
          <p:nvPr/>
        </p:nvSpPr>
        <p:spPr bwMode="auto">
          <a:xfrm>
            <a:off x="7315200" y="2362200"/>
            <a:ext cx="457200" cy="366713"/>
          </a:xfrm>
          <a:prstGeom prst="rect">
            <a:avLst/>
          </a:prstGeom>
          <a:noFill/>
          <a:ln w="9525">
            <a:noFill/>
            <a:miter lim="800000"/>
            <a:headEnd/>
            <a:tailEnd/>
          </a:ln>
          <a:effectLst/>
        </p:spPr>
        <p:txBody>
          <a:bodyPr>
            <a:spAutoFit/>
          </a:bodyPr>
          <a:lstStyle/>
          <a:p>
            <a:pPr>
              <a:spcBef>
                <a:spcPct val="50000"/>
              </a:spcBef>
            </a:pPr>
            <a:r>
              <a:rPr lang="en-US"/>
              <a:t>14</a:t>
            </a:r>
          </a:p>
        </p:txBody>
      </p:sp>
      <p:sp>
        <p:nvSpPr>
          <p:cNvPr id="29775" name="Text Box 79"/>
          <p:cNvSpPr txBox="1">
            <a:spLocks noChangeArrowheads="1"/>
          </p:cNvSpPr>
          <p:nvPr/>
        </p:nvSpPr>
        <p:spPr bwMode="auto">
          <a:xfrm>
            <a:off x="8001000" y="4343400"/>
            <a:ext cx="304800" cy="366713"/>
          </a:xfrm>
          <a:prstGeom prst="rect">
            <a:avLst/>
          </a:prstGeom>
          <a:noFill/>
          <a:ln w="9525">
            <a:noFill/>
            <a:miter lim="800000"/>
            <a:headEnd/>
            <a:tailEnd/>
          </a:ln>
          <a:effectLst/>
        </p:spPr>
        <p:txBody>
          <a:bodyPr>
            <a:spAutoFit/>
          </a:bodyPr>
          <a:lstStyle/>
          <a:p>
            <a:pPr>
              <a:spcBef>
                <a:spcPct val="50000"/>
              </a:spcBef>
            </a:pPr>
            <a:r>
              <a:rPr lang="en-US"/>
              <a:t>1</a:t>
            </a:r>
          </a:p>
        </p:txBody>
      </p:sp>
      <p:sp>
        <p:nvSpPr>
          <p:cNvPr id="29776" name="Text Box 80"/>
          <p:cNvSpPr txBox="1">
            <a:spLocks noChangeArrowheads="1"/>
          </p:cNvSpPr>
          <p:nvPr/>
        </p:nvSpPr>
        <p:spPr bwMode="auto">
          <a:xfrm>
            <a:off x="6477000" y="5181600"/>
            <a:ext cx="685800" cy="366713"/>
          </a:xfrm>
          <a:prstGeom prst="rect">
            <a:avLst/>
          </a:prstGeom>
          <a:noFill/>
          <a:ln w="9525">
            <a:noFill/>
            <a:miter lim="800000"/>
            <a:headEnd/>
            <a:tailEnd/>
          </a:ln>
          <a:effectLst/>
        </p:spPr>
        <p:txBody>
          <a:bodyPr>
            <a:spAutoFit/>
          </a:bodyPr>
          <a:lstStyle/>
          <a:p>
            <a:pPr>
              <a:spcBef>
                <a:spcPct val="50000"/>
              </a:spcBef>
            </a:pPr>
            <a:r>
              <a:rPr lang="en-US"/>
              <a:t>8</a:t>
            </a:r>
          </a:p>
        </p:txBody>
      </p:sp>
      <p:sp>
        <p:nvSpPr>
          <p:cNvPr id="29777" name="Text Box 81"/>
          <p:cNvSpPr txBox="1">
            <a:spLocks noChangeArrowheads="1"/>
          </p:cNvSpPr>
          <p:nvPr/>
        </p:nvSpPr>
        <p:spPr bwMode="auto">
          <a:xfrm>
            <a:off x="5105400" y="5334000"/>
            <a:ext cx="533400" cy="366713"/>
          </a:xfrm>
          <a:prstGeom prst="rect">
            <a:avLst/>
          </a:prstGeom>
          <a:noFill/>
          <a:ln w="9525">
            <a:noFill/>
            <a:miter lim="800000"/>
            <a:headEnd/>
            <a:tailEnd/>
          </a:ln>
          <a:effectLst/>
        </p:spPr>
        <p:txBody>
          <a:bodyPr>
            <a:spAutoFit/>
          </a:bodyPr>
          <a:lstStyle/>
          <a:p>
            <a:pPr>
              <a:spcBef>
                <a:spcPct val="50000"/>
              </a:spcBef>
            </a:pPr>
            <a:r>
              <a:rPr lang="en-US"/>
              <a:t>11</a:t>
            </a:r>
          </a:p>
        </p:txBody>
      </p:sp>
      <p:sp>
        <p:nvSpPr>
          <p:cNvPr id="29778" name="Text Box 82"/>
          <p:cNvSpPr txBox="1">
            <a:spLocks noChangeArrowheads="1"/>
          </p:cNvSpPr>
          <p:nvPr/>
        </p:nvSpPr>
        <p:spPr bwMode="auto">
          <a:xfrm>
            <a:off x="3810000" y="5334000"/>
            <a:ext cx="457200" cy="366713"/>
          </a:xfrm>
          <a:prstGeom prst="rect">
            <a:avLst/>
          </a:prstGeom>
          <a:noFill/>
          <a:ln w="9525">
            <a:noFill/>
            <a:miter lim="800000"/>
            <a:headEnd/>
            <a:tailEnd/>
          </a:ln>
          <a:effectLst/>
        </p:spPr>
        <p:txBody>
          <a:bodyPr>
            <a:spAutoFit/>
          </a:bodyPr>
          <a:lstStyle/>
          <a:p>
            <a:pPr>
              <a:spcBef>
                <a:spcPct val="50000"/>
              </a:spcBef>
            </a:pPr>
            <a:r>
              <a:rPr lang="en-US"/>
              <a:t>12</a:t>
            </a:r>
          </a:p>
        </p:txBody>
      </p:sp>
      <p:sp>
        <p:nvSpPr>
          <p:cNvPr id="29779" name="Text Box 83"/>
          <p:cNvSpPr txBox="1">
            <a:spLocks noChangeArrowheads="1"/>
          </p:cNvSpPr>
          <p:nvPr/>
        </p:nvSpPr>
        <p:spPr bwMode="auto">
          <a:xfrm>
            <a:off x="4495800" y="3733800"/>
            <a:ext cx="457200" cy="366713"/>
          </a:xfrm>
          <a:prstGeom prst="rect">
            <a:avLst/>
          </a:prstGeom>
          <a:noFill/>
          <a:ln w="9525">
            <a:noFill/>
            <a:miter lim="800000"/>
            <a:headEnd/>
            <a:tailEnd/>
          </a:ln>
          <a:effectLst/>
        </p:spPr>
        <p:txBody>
          <a:bodyPr>
            <a:spAutoFit/>
          </a:bodyPr>
          <a:lstStyle/>
          <a:p>
            <a:pPr>
              <a:spcBef>
                <a:spcPct val="50000"/>
              </a:spcBef>
            </a:pPr>
            <a:r>
              <a:rPr lang="en-US"/>
              <a:t>10</a:t>
            </a:r>
          </a:p>
        </p:txBody>
      </p:sp>
      <p:sp>
        <p:nvSpPr>
          <p:cNvPr id="29780" name="Text Box 84"/>
          <p:cNvSpPr txBox="1">
            <a:spLocks noChangeArrowheads="1"/>
          </p:cNvSpPr>
          <p:nvPr/>
        </p:nvSpPr>
        <p:spPr bwMode="auto">
          <a:xfrm>
            <a:off x="6019800" y="3810000"/>
            <a:ext cx="304800" cy="366713"/>
          </a:xfrm>
          <a:prstGeom prst="rect">
            <a:avLst/>
          </a:prstGeom>
          <a:noFill/>
          <a:ln w="9525">
            <a:noFill/>
            <a:miter lim="800000"/>
            <a:headEnd/>
            <a:tailEnd/>
          </a:ln>
          <a:effectLst/>
        </p:spPr>
        <p:txBody>
          <a:bodyPr>
            <a:spAutoFit/>
          </a:bodyPr>
          <a:lstStyle/>
          <a:p>
            <a:pPr>
              <a:spcBef>
                <a:spcPct val="50000"/>
              </a:spcBef>
            </a:pPr>
            <a:r>
              <a:rPr lang="en-US"/>
              <a:t>4</a:t>
            </a:r>
          </a:p>
        </p:txBody>
      </p:sp>
      <p:sp>
        <p:nvSpPr>
          <p:cNvPr id="29781" name="Text Box 85"/>
          <p:cNvSpPr txBox="1">
            <a:spLocks noChangeArrowheads="1"/>
          </p:cNvSpPr>
          <p:nvPr/>
        </p:nvSpPr>
        <p:spPr bwMode="auto">
          <a:xfrm>
            <a:off x="7086600" y="3505200"/>
            <a:ext cx="381000" cy="366713"/>
          </a:xfrm>
          <a:prstGeom prst="rect">
            <a:avLst/>
          </a:prstGeom>
          <a:noFill/>
          <a:ln w="9525">
            <a:noFill/>
            <a:miter lim="800000"/>
            <a:headEnd/>
            <a:tailEnd/>
          </a:ln>
          <a:effectLst/>
        </p:spPr>
        <p:txBody>
          <a:bodyPr>
            <a:spAutoFit/>
          </a:bodyPr>
          <a:lstStyle/>
          <a:p>
            <a:pPr>
              <a:spcBef>
                <a:spcPct val="50000"/>
              </a:spcBef>
            </a:pPr>
            <a:r>
              <a:rPr lang="en-US"/>
              <a:t>3</a:t>
            </a:r>
          </a:p>
        </p:txBody>
      </p:sp>
      <p:sp>
        <p:nvSpPr>
          <p:cNvPr id="29782" name="Text Box 86"/>
          <p:cNvSpPr txBox="1">
            <a:spLocks noChangeArrowheads="1"/>
          </p:cNvSpPr>
          <p:nvPr/>
        </p:nvSpPr>
        <p:spPr bwMode="auto">
          <a:xfrm>
            <a:off x="2895600" y="3505200"/>
            <a:ext cx="381000" cy="366713"/>
          </a:xfrm>
          <a:prstGeom prst="rect">
            <a:avLst/>
          </a:prstGeom>
          <a:noFill/>
          <a:ln w="9525">
            <a:noFill/>
            <a:miter lim="800000"/>
            <a:headEnd/>
            <a:tailEnd/>
          </a:ln>
          <a:effectLst/>
        </p:spPr>
        <p:txBody>
          <a:bodyPr>
            <a:spAutoFit/>
          </a:bodyPr>
          <a:lstStyle/>
          <a:p>
            <a:pPr>
              <a:spcBef>
                <a:spcPct val="50000"/>
              </a:spcBef>
            </a:pPr>
            <a:r>
              <a:rPr lang="en-US"/>
              <a:t>7</a:t>
            </a:r>
          </a:p>
        </p:txBody>
      </p:sp>
      <p:sp>
        <p:nvSpPr>
          <p:cNvPr id="29783" name="Text Box 87"/>
          <p:cNvSpPr txBox="1">
            <a:spLocks noChangeArrowheads="1"/>
          </p:cNvSpPr>
          <p:nvPr/>
        </p:nvSpPr>
        <p:spPr bwMode="auto">
          <a:xfrm>
            <a:off x="1905000" y="5029200"/>
            <a:ext cx="381000" cy="366713"/>
          </a:xfrm>
          <a:prstGeom prst="rect">
            <a:avLst/>
          </a:prstGeom>
          <a:noFill/>
          <a:ln w="9525">
            <a:noFill/>
            <a:miter lim="800000"/>
            <a:headEnd/>
            <a:tailEnd/>
          </a:ln>
          <a:effectLst/>
        </p:spPr>
        <p:txBody>
          <a:bodyPr>
            <a:spAutoFit/>
          </a:bodyPr>
          <a:lstStyle/>
          <a:p>
            <a:pPr>
              <a:spcBef>
                <a:spcPct val="50000"/>
              </a:spcBef>
            </a:pPr>
            <a:r>
              <a:rPr lang="en-US"/>
              <a:t>9</a:t>
            </a:r>
          </a:p>
        </p:txBody>
      </p:sp>
      <p:sp>
        <p:nvSpPr>
          <p:cNvPr id="29784" name="Text Box 88"/>
          <p:cNvSpPr txBox="1">
            <a:spLocks noChangeArrowheads="1"/>
          </p:cNvSpPr>
          <p:nvPr/>
        </p:nvSpPr>
        <p:spPr bwMode="auto">
          <a:xfrm>
            <a:off x="990600" y="4038600"/>
            <a:ext cx="381000" cy="366713"/>
          </a:xfrm>
          <a:prstGeom prst="rect">
            <a:avLst/>
          </a:prstGeom>
          <a:noFill/>
          <a:ln w="9525">
            <a:noFill/>
            <a:miter lim="800000"/>
            <a:headEnd/>
            <a:tailEnd/>
          </a:ln>
          <a:effectLst/>
        </p:spPr>
        <p:txBody>
          <a:bodyPr>
            <a:spAutoFit/>
          </a:bodyPr>
          <a:lstStyle/>
          <a:p>
            <a:pPr>
              <a:spcBef>
                <a:spcPct val="50000"/>
              </a:spcBef>
            </a:pPr>
            <a:r>
              <a:rPr lang="en-US"/>
              <a:t>5</a:t>
            </a:r>
          </a:p>
        </p:txBody>
      </p:sp>
      <p:sp>
        <p:nvSpPr>
          <p:cNvPr id="29785" name="Text Box 89"/>
          <p:cNvSpPr txBox="1">
            <a:spLocks noChangeArrowheads="1"/>
          </p:cNvSpPr>
          <p:nvPr/>
        </p:nvSpPr>
        <p:spPr bwMode="auto">
          <a:xfrm>
            <a:off x="2286000" y="5791200"/>
            <a:ext cx="5181600" cy="366713"/>
          </a:xfrm>
          <a:prstGeom prst="rect">
            <a:avLst/>
          </a:prstGeom>
          <a:noFill/>
          <a:ln w="9525">
            <a:noFill/>
            <a:miter lim="800000"/>
            <a:headEnd/>
            <a:tailEnd/>
          </a:ln>
          <a:effectLst/>
        </p:spPr>
        <p:txBody>
          <a:bodyPr>
            <a:spAutoFit/>
          </a:bodyPr>
          <a:lstStyle/>
          <a:p>
            <a:pPr>
              <a:spcBef>
                <a:spcPct val="50000"/>
              </a:spcBef>
            </a:pPr>
            <a:r>
              <a:rPr lang="en-US"/>
              <a:t>Graph Search Algorithms – Finding local maxima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en-US" smtClean="0"/>
              <a:t>Possible math connections</a:t>
            </a:r>
          </a:p>
        </p:txBody>
      </p:sp>
      <p:grpSp>
        <p:nvGrpSpPr>
          <p:cNvPr id="30776" name="Group 56"/>
          <p:cNvGrpSpPr>
            <a:grpSpLocks/>
          </p:cNvGrpSpPr>
          <p:nvPr/>
        </p:nvGrpSpPr>
        <p:grpSpPr bwMode="auto">
          <a:xfrm>
            <a:off x="1447800" y="2833688"/>
            <a:ext cx="7315200" cy="3871912"/>
            <a:chOff x="624" y="1152"/>
            <a:chExt cx="4608" cy="2439"/>
          </a:xfrm>
        </p:grpSpPr>
        <p:sp>
          <p:nvSpPr>
            <p:cNvPr id="30723" name="Oval 3"/>
            <p:cNvSpPr>
              <a:spLocks noChangeArrowheads="1"/>
            </p:cNvSpPr>
            <p:nvPr/>
          </p:nvSpPr>
          <p:spPr bwMode="auto">
            <a:xfrm>
              <a:off x="864" y="1728"/>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24" name="Oval 4"/>
            <p:cNvSpPr>
              <a:spLocks noChangeArrowheads="1"/>
            </p:cNvSpPr>
            <p:nvPr/>
          </p:nvSpPr>
          <p:spPr bwMode="auto">
            <a:xfrm>
              <a:off x="1920" y="1440"/>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25" name="Oval 5"/>
            <p:cNvSpPr>
              <a:spLocks noChangeArrowheads="1"/>
            </p:cNvSpPr>
            <p:nvPr/>
          </p:nvSpPr>
          <p:spPr bwMode="auto">
            <a:xfrm>
              <a:off x="2832" y="1776"/>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26" name="Oval 6"/>
            <p:cNvSpPr>
              <a:spLocks noChangeArrowheads="1"/>
            </p:cNvSpPr>
            <p:nvPr/>
          </p:nvSpPr>
          <p:spPr bwMode="auto">
            <a:xfrm>
              <a:off x="3744" y="1440"/>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27" name="Oval 7"/>
            <p:cNvSpPr>
              <a:spLocks noChangeArrowheads="1"/>
            </p:cNvSpPr>
            <p:nvPr/>
          </p:nvSpPr>
          <p:spPr bwMode="auto">
            <a:xfrm>
              <a:off x="4608" y="1728"/>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28" name="Oval 8"/>
            <p:cNvSpPr>
              <a:spLocks noChangeArrowheads="1"/>
            </p:cNvSpPr>
            <p:nvPr/>
          </p:nvSpPr>
          <p:spPr bwMode="auto">
            <a:xfrm>
              <a:off x="816" y="2544"/>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29" name="Oval 9"/>
            <p:cNvSpPr>
              <a:spLocks noChangeArrowheads="1"/>
            </p:cNvSpPr>
            <p:nvPr/>
          </p:nvSpPr>
          <p:spPr bwMode="auto">
            <a:xfrm>
              <a:off x="1872" y="2448"/>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0" name="Oval 10"/>
            <p:cNvSpPr>
              <a:spLocks noChangeArrowheads="1"/>
            </p:cNvSpPr>
            <p:nvPr/>
          </p:nvSpPr>
          <p:spPr bwMode="auto">
            <a:xfrm>
              <a:off x="2928" y="2592"/>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1" name="Oval 11"/>
            <p:cNvSpPr>
              <a:spLocks noChangeArrowheads="1"/>
            </p:cNvSpPr>
            <p:nvPr/>
          </p:nvSpPr>
          <p:spPr bwMode="auto">
            <a:xfrm>
              <a:off x="3840" y="2304"/>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2" name="Oval 12"/>
            <p:cNvSpPr>
              <a:spLocks noChangeArrowheads="1"/>
            </p:cNvSpPr>
            <p:nvPr/>
          </p:nvSpPr>
          <p:spPr bwMode="auto">
            <a:xfrm>
              <a:off x="4368" y="2304"/>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3" name="Oval 13"/>
            <p:cNvSpPr>
              <a:spLocks noChangeArrowheads="1"/>
            </p:cNvSpPr>
            <p:nvPr/>
          </p:nvSpPr>
          <p:spPr bwMode="auto">
            <a:xfrm>
              <a:off x="4128" y="3120"/>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4" name="Oval 14"/>
            <p:cNvSpPr>
              <a:spLocks noChangeArrowheads="1"/>
            </p:cNvSpPr>
            <p:nvPr/>
          </p:nvSpPr>
          <p:spPr bwMode="auto">
            <a:xfrm>
              <a:off x="3264" y="3216"/>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5" name="Oval 15"/>
            <p:cNvSpPr>
              <a:spLocks noChangeArrowheads="1"/>
            </p:cNvSpPr>
            <p:nvPr/>
          </p:nvSpPr>
          <p:spPr bwMode="auto">
            <a:xfrm>
              <a:off x="2448" y="3216"/>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6" name="Oval 16"/>
            <p:cNvSpPr>
              <a:spLocks noChangeArrowheads="1"/>
            </p:cNvSpPr>
            <p:nvPr/>
          </p:nvSpPr>
          <p:spPr bwMode="auto">
            <a:xfrm>
              <a:off x="1392" y="3168"/>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37" name="Line 17"/>
            <p:cNvSpPr>
              <a:spLocks noChangeShapeType="1"/>
            </p:cNvSpPr>
            <p:nvPr/>
          </p:nvSpPr>
          <p:spPr bwMode="auto">
            <a:xfrm flipV="1">
              <a:off x="960" y="1488"/>
              <a:ext cx="912" cy="240"/>
            </a:xfrm>
            <a:prstGeom prst="line">
              <a:avLst/>
            </a:prstGeom>
            <a:noFill/>
            <a:ln w="9525">
              <a:solidFill>
                <a:schemeClr val="tx1"/>
              </a:solidFill>
              <a:round/>
              <a:headEnd/>
              <a:tailEnd/>
            </a:ln>
            <a:effectLst/>
          </p:spPr>
          <p:txBody>
            <a:bodyPr/>
            <a:lstStyle/>
            <a:p>
              <a:endParaRPr lang="en-US"/>
            </a:p>
          </p:txBody>
        </p:sp>
        <p:sp>
          <p:nvSpPr>
            <p:cNvPr id="30738" name="Line 18"/>
            <p:cNvSpPr>
              <a:spLocks noChangeShapeType="1"/>
            </p:cNvSpPr>
            <p:nvPr/>
          </p:nvSpPr>
          <p:spPr bwMode="auto">
            <a:xfrm>
              <a:off x="2064" y="1488"/>
              <a:ext cx="720" cy="288"/>
            </a:xfrm>
            <a:prstGeom prst="line">
              <a:avLst/>
            </a:prstGeom>
            <a:noFill/>
            <a:ln w="9525">
              <a:solidFill>
                <a:schemeClr val="tx1"/>
              </a:solidFill>
              <a:round/>
              <a:headEnd/>
              <a:tailEnd/>
            </a:ln>
            <a:effectLst/>
          </p:spPr>
          <p:txBody>
            <a:bodyPr/>
            <a:lstStyle/>
            <a:p>
              <a:endParaRPr lang="en-US"/>
            </a:p>
          </p:txBody>
        </p:sp>
        <p:sp>
          <p:nvSpPr>
            <p:cNvPr id="30739" name="Line 19"/>
            <p:cNvSpPr>
              <a:spLocks noChangeShapeType="1"/>
            </p:cNvSpPr>
            <p:nvPr/>
          </p:nvSpPr>
          <p:spPr bwMode="auto">
            <a:xfrm flipV="1">
              <a:off x="2976" y="1536"/>
              <a:ext cx="720" cy="240"/>
            </a:xfrm>
            <a:prstGeom prst="line">
              <a:avLst/>
            </a:prstGeom>
            <a:noFill/>
            <a:ln w="9525">
              <a:solidFill>
                <a:schemeClr val="tx1"/>
              </a:solidFill>
              <a:round/>
              <a:headEnd/>
              <a:tailEnd/>
            </a:ln>
            <a:effectLst/>
          </p:spPr>
          <p:txBody>
            <a:bodyPr/>
            <a:lstStyle/>
            <a:p>
              <a:endParaRPr lang="en-US"/>
            </a:p>
          </p:txBody>
        </p:sp>
        <p:sp>
          <p:nvSpPr>
            <p:cNvPr id="30740" name="Line 20"/>
            <p:cNvSpPr>
              <a:spLocks noChangeShapeType="1"/>
            </p:cNvSpPr>
            <p:nvPr/>
          </p:nvSpPr>
          <p:spPr bwMode="auto">
            <a:xfrm>
              <a:off x="3888" y="1488"/>
              <a:ext cx="672" cy="240"/>
            </a:xfrm>
            <a:prstGeom prst="line">
              <a:avLst/>
            </a:prstGeom>
            <a:noFill/>
            <a:ln w="9525">
              <a:solidFill>
                <a:schemeClr val="tx1"/>
              </a:solidFill>
              <a:round/>
              <a:headEnd/>
              <a:tailEnd/>
            </a:ln>
            <a:effectLst/>
          </p:spPr>
          <p:txBody>
            <a:bodyPr/>
            <a:lstStyle/>
            <a:p>
              <a:endParaRPr lang="en-US"/>
            </a:p>
          </p:txBody>
        </p:sp>
        <p:sp>
          <p:nvSpPr>
            <p:cNvPr id="30741" name="Line 21"/>
            <p:cNvSpPr>
              <a:spLocks noChangeShapeType="1"/>
            </p:cNvSpPr>
            <p:nvPr/>
          </p:nvSpPr>
          <p:spPr bwMode="auto">
            <a:xfrm flipH="1">
              <a:off x="4464" y="1872"/>
              <a:ext cx="192" cy="384"/>
            </a:xfrm>
            <a:prstGeom prst="line">
              <a:avLst/>
            </a:prstGeom>
            <a:noFill/>
            <a:ln w="9525">
              <a:solidFill>
                <a:schemeClr val="tx1"/>
              </a:solidFill>
              <a:round/>
              <a:headEnd/>
              <a:tailEnd/>
            </a:ln>
            <a:effectLst/>
          </p:spPr>
          <p:txBody>
            <a:bodyPr/>
            <a:lstStyle/>
            <a:p>
              <a:endParaRPr lang="en-US"/>
            </a:p>
          </p:txBody>
        </p:sp>
        <p:sp>
          <p:nvSpPr>
            <p:cNvPr id="30742" name="Line 22"/>
            <p:cNvSpPr>
              <a:spLocks noChangeShapeType="1"/>
            </p:cNvSpPr>
            <p:nvPr/>
          </p:nvSpPr>
          <p:spPr bwMode="auto">
            <a:xfrm flipH="1">
              <a:off x="4224" y="2448"/>
              <a:ext cx="144" cy="624"/>
            </a:xfrm>
            <a:prstGeom prst="line">
              <a:avLst/>
            </a:prstGeom>
            <a:noFill/>
            <a:ln w="9525">
              <a:solidFill>
                <a:schemeClr val="tx1"/>
              </a:solidFill>
              <a:round/>
              <a:headEnd/>
              <a:tailEnd/>
            </a:ln>
            <a:effectLst/>
          </p:spPr>
          <p:txBody>
            <a:bodyPr/>
            <a:lstStyle/>
            <a:p>
              <a:endParaRPr lang="en-US"/>
            </a:p>
          </p:txBody>
        </p:sp>
        <p:sp>
          <p:nvSpPr>
            <p:cNvPr id="30743" name="Line 23"/>
            <p:cNvSpPr>
              <a:spLocks noChangeShapeType="1"/>
            </p:cNvSpPr>
            <p:nvPr/>
          </p:nvSpPr>
          <p:spPr bwMode="auto">
            <a:xfrm>
              <a:off x="3792" y="1584"/>
              <a:ext cx="576" cy="672"/>
            </a:xfrm>
            <a:prstGeom prst="line">
              <a:avLst/>
            </a:prstGeom>
            <a:noFill/>
            <a:ln w="9525">
              <a:solidFill>
                <a:schemeClr val="tx1"/>
              </a:solidFill>
              <a:round/>
              <a:headEnd/>
              <a:tailEnd/>
            </a:ln>
            <a:effectLst/>
          </p:spPr>
          <p:txBody>
            <a:bodyPr/>
            <a:lstStyle/>
            <a:p>
              <a:endParaRPr lang="en-US"/>
            </a:p>
          </p:txBody>
        </p:sp>
        <p:sp>
          <p:nvSpPr>
            <p:cNvPr id="30744" name="Line 24"/>
            <p:cNvSpPr>
              <a:spLocks noChangeShapeType="1"/>
            </p:cNvSpPr>
            <p:nvPr/>
          </p:nvSpPr>
          <p:spPr bwMode="auto">
            <a:xfrm flipH="1">
              <a:off x="3984" y="2352"/>
              <a:ext cx="336" cy="0"/>
            </a:xfrm>
            <a:prstGeom prst="line">
              <a:avLst/>
            </a:prstGeom>
            <a:noFill/>
            <a:ln w="9525">
              <a:solidFill>
                <a:schemeClr val="tx1"/>
              </a:solidFill>
              <a:round/>
              <a:headEnd/>
              <a:tailEnd/>
            </a:ln>
            <a:effectLst/>
          </p:spPr>
          <p:txBody>
            <a:bodyPr/>
            <a:lstStyle/>
            <a:p>
              <a:endParaRPr lang="en-US"/>
            </a:p>
          </p:txBody>
        </p:sp>
        <p:sp>
          <p:nvSpPr>
            <p:cNvPr id="30745" name="Line 25"/>
            <p:cNvSpPr>
              <a:spLocks noChangeShapeType="1"/>
            </p:cNvSpPr>
            <p:nvPr/>
          </p:nvSpPr>
          <p:spPr bwMode="auto">
            <a:xfrm flipH="1">
              <a:off x="3408" y="3168"/>
              <a:ext cx="672" cy="48"/>
            </a:xfrm>
            <a:prstGeom prst="line">
              <a:avLst/>
            </a:prstGeom>
            <a:noFill/>
            <a:ln w="9525">
              <a:solidFill>
                <a:schemeClr val="tx1"/>
              </a:solidFill>
              <a:round/>
              <a:headEnd/>
              <a:tailEnd/>
            </a:ln>
            <a:effectLst/>
          </p:spPr>
          <p:txBody>
            <a:bodyPr/>
            <a:lstStyle/>
            <a:p>
              <a:endParaRPr lang="en-US"/>
            </a:p>
          </p:txBody>
        </p:sp>
        <p:sp>
          <p:nvSpPr>
            <p:cNvPr id="30746" name="Line 26"/>
            <p:cNvSpPr>
              <a:spLocks noChangeShapeType="1"/>
            </p:cNvSpPr>
            <p:nvPr/>
          </p:nvSpPr>
          <p:spPr bwMode="auto">
            <a:xfrm flipH="1">
              <a:off x="2592" y="3264"/>
              <a:ext cx="624" cy="0"/>
            </a:xfrm>
            <a:prstGeom prst="line">
              <a:avLst/>
            </a:prstGeom>
            <a:noFill/>
            <a:ln w="9525">
              <a:solidFill>
                <a:schemeClr val="tx1"/>
              </a:solidFill>
              <a:round/>
              <a:headEnd/>
              <a:tailEnd/>
            </a:ln>
            <a:effectLst/>
          </p:spPr>
          <p:txBody>
            <a:bodyPr/>
            <a:lstStyle/>
            <a:p>
              <a:endParaRPr lang="en-US"/>
            </a:p>
          </p:txBody>
        </p:sp>
        <p:sp>
          <p:nvSpPr>
            <p:cNvPr id="30747" name="Line 27"/>
            <p:cNvSpPr>
              <a:spLocks noChangeShapeType="1"/>
            </p:cNvSpPr>
            <p:nvPr/>
          </p:nvSpPr>
          <p:spPr bwMode="auto">
            <a:xfrm flipH="1" flipV="1">
              <a:off x="1536" y="3216"/>
              <a:ext cx="864" cy="48"/>
            </a:xfrm>
            <a:prstGeom prst="line">
              <a:avLst/>
            </a:prstGeom>
            <a:noFill/>
            <a:ln w="9525">
              <a:solidFill>
                <a:schemeClr val="tx1"/>
              </a:solidFill>
              <a:round/>
              <a:headEnd/>
              <a:tailEnd/>
            </a:ln>
            <a:effectLst/>
          </p:spPr>
          <p:txBody>
            <a:bodyPr/>
            <a:lstStyle/>
            <a:p>
              <a:endParaRPr lang="en-US"/>
            </a:p>
          </p:txBody>
        </p:sp>
        <p:sp>
          <p:nvSpPr>
            <p:cNvPr id="30748" name="Line 28"/>
            <p:cNvSpPr>
              <a:spLocks noChangeShapeType="1"/>
            </p:cNvSpPr>
            <p:nvPr/>
          </p:nvSpPr>
          <p:spPr bwMode="auto">
            <a:xfrm flipV="1">
              <a:off x="1488" y="2592"/>
              <a:ext cx="384" cy="528"/>
            </a:xfrm>
            <a:prstGeom prst="line">
              <a:avLst/>
            </a:prstGeom>
            <a:noFill/>
            <a:ln w="9525">
              <a:solidFill>
                <a:schemeClr val="tx1"/>
              </a:solidFill>
              <a:round/>
              <a:headEnd/>
              <a:tailEnd/>
            </a:ln>
            <a:effectLst/>
          </p:spPr>
          <p:txBody>
            <a:bodyPr/>
            <a:lstStyle/>
            <a:p>
              <a:endParaRPr lang="en-US"/>
            </a:p>
          </p:txBody>
        </p:sp>
        <p:sp>
          <p:nvSpPr>
            <p:cNvPr id="30749" name="Line 29"/>
            <p:cNvSpPr>
              <a:spLocks noChangeShapeType="1"/>
            </p:cNvSpPr>
            <p:nvPr/>
          </p:nvSpPr>
          <p:spPr bwMode="auto">
            <a:xfrm flipH="1">
              <a:off x="960" y="2496"/>
              <a:ext cx="864" cy="96"/>
            </a:xfrm>
            <a:prstGeom prst="line">
              <a:avLst/>
            </a:prstGeom>
            <a:noFill/>
            <a:ln w="9525">
              <a:solidFill>
                <a:schemeClr val="tx1"/>
              </a:solidFill>
              <a:round/>
              <a:headEnd/>
              <a:tailEnd/>
            </a:ln>
            <a:effectLst/>
          </p:spPr>
          <p:txBody>
            <a:bodyPr/>
            <a:lstStyle/>
            <a:p>
              <a:endParaRPr lang="en-US"/>
            </a:p>
          </p:txBody>
        </p:sp>
        <p:sp>
          <p:nvSpPr>
            <p:cNvPr id="30750" name="Line 30"/>
            <p:cNvSpPr>
              <a:spLocks noChangeShapeType="1"/>
            </p:cNvSpPr>
            <p:nvPr/>
          </p:nvSpPr>
          <p:spPr bwMode="auto">
            <a:xfrm flipV="1">
              <a:off x="864" y="1872"/>
              <a:ext cx="48" cy="624"/>
            </a:xfrm>
            <a:prstGeom prst="line">
              <a:avLst/>
            </a:prstGeom>
            <a:noFill/>
            <a:ln w="9525">
              <a:solidFill>
                <a:schemeClr val="tx1"/>
              </a:solidFill>
              <a:round/>
              <a:headEnd/>
              <a:tailEnd/>
            </a:ln>
            <a:effectLst/>
          </p:spPr>
          <p:txBody>
            <a:bodyPr/>
            <a:lstStyle/>
            <a:p>
              <a:endParaRPr lang="en-US"/>
            </a:p>
          </p:txBody>
        </p:sp>
        <p:sp>
          <p:nvSpPr>
            <p:cNvPr id="30751" name="Line 31"/>
            <p:cNvSpPr>
              <a:spLocks noChangeShapeType="1"/>
            </p:cNvSpPr>
            <p:nvPr/>
          </p:nvSpPr>
          <p:spPr bwMode="auto">
            <a:xfrm flipV="1">
              <a:off x="1968" y="1872"/>
              <a:ext cx="816" cy="576"/>
            </a:xfrm>
            <a:prstGeom prst="line">
              <a:avLst/>
            </a:prstGeom>
            <a:noFill/>
            <a:ln w="9525">
              <a:solidFill>
                <a:schemeClr val="tx1"/>
              </a:solidFill>
              <a:round/>
              <a:headEnd/>
              <a:tailEnd/>
            </a:ln>
            <a:effectLst/>
          </p:spPr>
          <p:txBody>
            <a:bodyPr/>
            <a:lstStyle/>
            <a:p>
              <a:endParaRPr lang="en-US"/>
            </a:p>
          </p:txBody>
        </p:sp>
        <p:sp>
          <p:nvSpPr>
            <p:cNvPr id="30752" name="Line 32"/>
            <p:cNvSpPr>
              <a:spLocks noChangeShapeType="1"/>
            </p:cNvSpPr>
            <p:nvPr/>
          </p:nvSpPr>
          <p:spPr bwMode="auto">
            <a:xfrm>
              <a:off x="2976" y="1872"/>
              <a:ext cx="816" cy="432"/>
            </a:xfrm>
            <a:prstGeom prst="line">
              <a:avLst/>
            </a:prstGeom>
            <a:noFill/>
            <a:ln w="9525">
              <a:solidFill>
                <a:schemeClr val="tx1"/>
              </a:solidFill>
              <a:round/>
              <a:headEnd/>
              <a:tailEnd/>
            </a:ln>
            <a:effectLst/>
          </p:spPr>
          <p:txBody>
            <a:bodyPr/>
            <a:lstStyle/>
            <a:p>
              <a:endParaRPr lang="en-US"/>
            </a:p>
          </p:txBody>
        </p:sp>
        <p:sp>
          <p:nvSpPr>
            <p:cNvPr id="30753" name="Line 33"/>
            <p:cNvSpPr>
              <a:spLocks noChangeShapeType="1"/>
            </p:cNvSpPr>
            <p:nvPr/>
          </p:nvSpPr>
          <p:spPr bwMode="auto">
            <a:xfrm flipH="1">
              <a:off x="3072" y="2400"/>
              <a:ext cx="720" cy="192"/>
            </a:xfrm>
            <a:prstGeom prst="line">
              <a:avLst/>
            </a:prstGeom>
            <a:noFill/>
            <a:ln w="9525">
              <a:solidFill>
                <a:schemeClr val="tx1"/>
              </a:solidFill>
              <a:round/>
              <a:headEnd/>
              <a:tailEnd/>
            </a:ln>
            <a:effectLst/>
          </p:spPr>
          <p:txBody>
            <a:bodyPr/>
            <a:lstStyle/>
            <a:p>
              <a:endParaRPr lang="en-US"/>
            </a:p>
          </p:txBody>
        </p:sp>
        <p:sp>
          <p:nvSpPr>
            <p:cNvPr id="30754" name="Line 34"/>
            <p:cNvSpPr>
              <a:spLocks noChangeShapeType="1"/>
            </p:cNvSpPr>
            <p:nvPr/>
          </p:nvSpPr>
          <p:spPr bwMode="auto">
            <a:xfrm flipH="1">
              <a:off x="2544" y="2688"/>
              <a:ext cx="336" cy="480"/>
            </a:xfrm>
            <a:prstGeom prst="line">
              <a:avLst/>
            </a:prstGeom>
            <a:noFill/>
            <a:ln w="9525">
              <a:solidFill>
                <a:schemeClr val="tx1"/>
              </a:solidFill>
              <a:round/>
              <a:headEnd/>
              <a:tailEnd/>
            </a:ln>
            <a:effectLst/>
          </p:spPr>
          <p:txBody>
            <a:bodyPr/>
            <a:lstStyle/>
            <a:p>
              <a:endParaRPr lang="en-US"/>
            </a:p>
          </p:txBody>
        </p:sp>
        <p:sp>
          <p:nvSpPr>
            <p:cNvPr id="30755" name="Line 35"/>
            <p:cNvSpPr>
              <a:spLocks noChangeShapeType="1"/>
            </p:cNvSpPr>
            <p:nvPr/>
          </p:nvSpPr>
          <p:spPr bwMode="auto">
            <a:xfrm>
              <a:off x="3024" y="2736"/>
              <a:ext cx="240" cy="432"/>
            </a:xfrm>
            <a:prstGeom prst="line">
              <a:avLst/>
            </a:prstGeom>
            <a:noFill/>
            <a:ln w="9525">
              <a:solidFill>
                <a:schemeClr val="tx1"/>
              </a:solidFill>
              <a:round/>
              <a:headEnd/>
              <a:tailEnd/>
            </a:ln>
            <a:effectLst/>
          </p:spPr>
          <p:txBody>
            <a:bodyPr/>
            <a:lstStyle/>
            <a:p>
              <a:endParaRPr lang="en-US"/>
            </a:p>
          </p:txBody>
        </p:sp>
        <p:sp>
          <p:nvSpPr>
            <p:cNvPr id="30756" name="Oval 36"/>
            <p:cNvSpPr>
              <a:spLocks noChangeArrowheads="1"/>
            </p:cNvSpPr>
            <p:nvPr/>
          </p:nvSpPr>
          <p:spPr bwMode="auto">
            <a:xfrm>
              <a:off x="4848" y="2784"/>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0757" name="Line 37"/>
            <p:cNvSpPr>
              <a:spLocks noChangeShapeType="1"/>
            </p:cNvSpPr>
            <p:nvPr/>
          </p:nvSpPr>
          <p:spPr bwMode="auto">
            <a:xfrm>
              <a:off x="4704" y="1872"/>
              <a:ext cx="192" cy="864"/>
            </a:xfrm>
            <a:prstGeom prst="line">
              <a:avLst/>
            </a:prstGeom>
            <a:noFill/>
            <a:ln w="9525">
              <a:solidFill>
                <a:schemeClr val="tx1"/>
              </a:solidFill>
              <a:round/>
              <a:headEnd/>
              <a:tailEnd/>
            </a:ln>
            <a:effectLst/>
          </p:spPr>
          <p:txBody>
            <a:bodyPr/>
            <a:lstStyle/>
            <a:p>
              <a:endParaRPr lang="en-US"/>
            </a:p>
          </p:txBody>
        </p:sp>
        <p:sp>
          <p:nvSpPr>
            <p:cNvPr id="30758" name="Line 38"/>
            <p:cNvSpPr>
              <a:spLocks noChangeShapeType="1"/>
            </p:cNvSpPr>
            <p:nvPr/>
          </p:nvSpPr>
          <p:spPr bwMode="auto">
            <a:xfrm flipH="1">
              <a:off x="4272" y="2880"/>
              <a:ext cx="576" cy="240"/>
            </a:xfrm>
            <a:prstGeom prst="line">
              <a:avLst/>
            </a:prstGeom>
            <a:noFill/>
            <a:ln w="9525">
              <a:solidFill>
                <a:schemeClr val="tx1"/>
              </a:solidFill>
              <a:round/>
              <a:headEnd/>
              <a:tailEnd/>
            </a:ln>
            <a:effectLst/>
          </p:spPr>
          <p:txBody>
            <a:bodyPr/>
            <a:lstStyle/>
            <a:p>
              <a:endParaRPr lang="en-US"/>
            </a:p>
          </p:txBody>
        </p:sp>
        <p:sp>
          <p:nvSpPr>
            <p:cNvPr id="30759" name="Line 39"/>
            <p:cNvSpPr>
              <a:spLocks noChangeShapeType="1"/>
            </p:cNvSpPr>
            <p:nvPr/>
          </p:nvSpPr>
          <p:spPr bwMode="auto">
            <a:xfrm>
              <a:off x="4464" y="2400"/>
              <a:ext cx="384" cy="384"/>
            </a:xfrm>
            <a:prstGeom prst="line">
              <a:avLst/>
            </a:prstGeom>
            <a:noFill/>
            <a:ln w="9525">
              <a:solidFill>
                <a:schemeClr val="tx1"/>
              </a:solidFill>
              <a:round/>
              <a:headEnd/>
              <a:tailEnd/>
            </a:ln>
            <a:effectLst/>
          </p:spPr>
          <p:txBody>
            <a:bodyPr/>
            <a:lstStyle/>
            <a:p>
              <a:endParaRPr lang="en-US"/>
            </a:p>
          </p:txBody>
        </p:sp>
        <p:sp>
          <p:nvSpPr>
            <p:cNvPr id="30760" name="Text Box 40"/>
            <p:cNvSpPr txBox="1">
              <a:spLocks noChangeArrowheads="1"/>
            </p:cNvSpPr>
            <p:nvPr/>
          </p:nvSpPr>
          <p:spPr bwMode="auto">
            <a:xfrm>
              <a:off x="720" y="1536"/>
              <a:ext cx="288" cy="231"/>
            </a:xfrm>
            <a:prstGeom prst="rect">
              <a:avLst/>
            </a:prstGeom>
            <a:noFill/>
            <a:ln w="9525">
              <a:noFill/>
              <a:miter lim="800000"/>
              <a:headEnd/>
              <a:tailEnd/>
            </a:ln>
            <a:effectLst/>
          </p:spPr>
          <p:txBody>
            <a:bodyPr>
              <a:spAutoFit/>
            </a:bodyPr>
            <a:lstStyle/>
            <a:p>
              <a:pPr>
                <a:spcBef>
                  <a:spcPct val="50000"/>
                </a:spcBef>
              </a:pPr>
              <a:r>
                <a:rPr lang="en-US"/>
                <a:t>2</a:t>
              </a:r>
            </a:p>
          </p:txBody>
        </p:sp>
        <p:sp>
          <p:nvSpPr>
            <p:cNvPr id="30761" name="Text Box 41"/>
            <p:cNvSpPr txBox="1">
              <a:spLocks noChangeArrowheads="1"/>
            </p:cNvSpPr>
            <p:nvPr/>
          </p:nvSpPr>
          <p:spPr bwMode="auto">
            <a:xfrm>
              <a:off x="1824" y="1152"/>
              <a:ext cx="288" cy="231"/>
            </a:xfrm>
            <a:prstGeom prst="rect">
              <a:avLst/>
            </a:prstGeom>
            <a:noFill/>
            <a:ln w="9525">
              <a:noFill/>
              <a:miter lim="800000"/>
              <a:headEnd/>
              <a:tailEnd/>
            </a:ln>
            <a:effectLst/>
          </p:spPr>
          <p:txBody>
            <a:bodyPr>
              <a:spAutoFit/>
            </a:bodyPr>
            <a:lstStyle/>
            <a:p>
              <a:pPr>
                <a:spcBef>
                  <a:spcPct val="50000"/>
                </a:spcBef>
              </a:pPr>
              <a:r>
                <a:rPr lang="en-US"/>
                <a:t>6</a:t>
              </a:r>
            </a:p>
          </p:txBody>
        </p:sp>
        <p:sp>
          <p:nvSpPr>
            <p:cNvPr id="30762" name="Text Box 42"/>
            <p:cNvSpPr txBox="1">
              <a:spLocks noChangeArrowheads="1"/>
            </p:cNvSpPr>
            <p:nvPr/>
          </p:nvSpPr>
          <p:spPr bwMode="auto">
            <a:xfrm>
              <a:off x="2784" y="1488"/>
              <a:ext cx="288" cy="231"/>
            </a:xfrm>
            <a:prstGeom prst="rect">
              <a:avLst/>
            </a:prstGeom>
            <a:noFill/>
            <a:ln w="9525">
              <a:noFill/>
              <a:miter lim="800000"/>
              <a:headEnd/>
              <a:tailEnd/>
            </a:ln>
            <a:effectLst/>
          </p:spPr>
          <p:txBody>
            <a:bodyPr>
              <a:spAutoFit/>
            </a:bodyPr>
            <a:lstStyle/>
            <a:p>
              <a:pPr>
                <a:spcBef>
                  <a:spcPct val="50000"/>
                </a:spcBef>
              </a:pPr>
              <a:r>
                <a:rPr lang="en-US"/>
                <a:t>13</a:t>
              </a:r>
            </a:p>
          </p:txBody>
        </p:sp>
        <p:sp>
          <p:nvSpPr>
            <p:cNvPr id="30763" name="Text Box 43"/>
            <p:cNvSpPr txBox="1">
              <a:spLocks noChangeArrowheads="1"/>
            </p:cNvSpPr>
            <p:nvPr/>
          </p:nvSpPr>
          <p:spPr bwMode="auto">
            <a:xfrm>
              <a:off x="3648" y="1200"/>
              <a:ext cx="384" cy="231"/>
            </a:xfrm>
            <a:prstGeom prst="rect">
              <a:avLst/>
            </a:prstGeom>
            <a:noFill/>
            <a:ln w="9525">
              <a:noFill/>
              <a:miter lim="800000"/>
              <a:headEnd/>
              <a:tailEnd/>
            </a:ln>
            <a:effectLst/>
          </p:spPr>
          <p:txBody>
            <a:bodyPr>
              <a:spAutoFit/>
            </a:bodyPr>
            <a:lstStyle/>
            <a:p>
              <a:pPr>
                <a:spcBef>
                  <a:spcPct val="50000"/>
                </a:spcBef>
              </a:pPr>
              <a:r>
                <a:rPr lang="en-US"/>
                <a:t>15</a:t>
              </a:r>
            </a:p>
          </p:txBody>
        </p:sp>
        <p:sp>
          <p:nvSpPr>
            <p:cNvPr id="30764" name="Text Box 44"/>
            <p:cNvSpPr txBox="1">
              <a:spLocks noChangeArrowheads="1"/>
            </p:cNvSpPr>
            <p:nvPr/>
          </p:nvSpPr>
          <p:spPr bwMode="auto">
            <a:xfrm>
              <a:off x="4608" y="1488"/>
              <a:ext cx="288" cy="231"/>
            </a:xfrm>
            <a:prstGeom prst="rect">
              <a:avLst/>
            </a:prstGeom>
            <a:noFill/>
            <a:ln w="9525">
              <a:noFill/>
              <a:miter lim="800000"/>
              <a:headEnd/>
              <a:tailEnd/>
            </a:ln>
            <a:effectLst/>
          </p:spPr>
          <p:txBody>
            <a:bodyPr>
              <a:spAutoFit/>
            </a:bodyPr>
            <a:lstStyle/>
            <a:p>
              <a:pPr>
                <a:spcBef>
                  <a:spcPct val="50000"/>
                </a:spcBef>
              </a:pPr>
              <a:r>
                <a:rPr lang="en-US"/>
                <a:t>14</a:t>
              </a:r>
            </a:p>
          </p:txBody>
        </p:sp>
        <p:sp>
          <p:nvSpPr>
            <p:cNvPr id="30765" name="Text Box 45"/>
            <p:cNvSpPr txBox="1">
              <a:spLocks noChangeArrowheads="1"/>
            </p:cNvSpPr>
            <p:nvPr/>
          </p:nvSpPr>
          <p:spPr bwMode="auto">
            <a:xfrm>
              <a:off x="5040" y="2736"/>
              <a:ext cx="192" cy="231"/>
            </a:xfrm>
            <a:prstGeom prst="rect">
              <a:avLst/>
            </a:prstGeom>
            <a:noFill/>
            <a:ln w="9525">
              <a:noFill/>
              <a:miter lim="800000"/>
              <a:headEnd/>
              <a:tailEnd/>
            </a:ln>
            <a:effectLst/>
          </p:spPr>
          <p:txBody>
            <a:bodyPr>
              <a:spAutoFit/>
            </a:bodyPr>
            <a:lstStyle/>
            <a:p>
              <a:pPr>
                <a:spcBef>
                  <a:spcPct val="50000"/>
                </a:spcBef>
              </a:pPr>
              <a:r>
                <a:rPr lang="en-US"/>
                <a:t>1</a:t>
              </a:r>
            </a:p>
          </p:txBody>
        </p:sp>
        <p:sp>
          <p:nvSpPr>
            <p:cNvPr id="30766" name="Text Box 46"/>
            <p:cNvSpPr txBox="1">
              <a:spLocks noChangeArrowheads="1"/>
            </p:cNvSpPr>
            <p:nvPr/>
          </p:nvSpPr>
          <p:spPr bwMode="auto">
            <a:xfrm>
              <a:off x="4080" y="3264"/>
              <a:ext cx="432" cy="231"/>
            </a:xfrm>
            <a:prstGeom prst="rect">
              <a:avLst/>
            </a:prstGeom>
            <a:noFill/>
            <a:ln w="9525">
              <a:noFill/>
              <a:miter lim="800000"/>
              <a:headEnd/>
              <a:tailEnd/>
            </a:ln>
            <a:effectLst/>
          </p:spPr>
          <p:txBody>
            <a:bodyPr>
              <a:spAutoFit/>
            </a:bodyPr>
            <a:lstStyle/>
            <a:p>
              <a:pPr>
                <a:spcBef>
                  <a:spcPct val="50000"/>
                </a:spcBef>
              </a:pPr>
              <a:r>
                <a:rPr lang="en-US"/>
                <a:t>8</a:t>
              </a:r>
            </a:p>
          </p:txBody>
        </p:sp>
        <p:sp>
          <p:nvSpPr>
            <p:cNvPr id="30767" name="Text Box 47"/>
            <p:cNvSpPr txBox="1">
              <a:spLocks noChangeArrowheads="1"/>
            </p:cNvSpPr>
            <p:nvPr/>
          </p:nvSpPr>
          <p:spPr bwMode="auto">
            <a:xfrm>
              <a:off x="3216" y="3360"/>
              <a:ext cx="336" cy="231"/>
            </a:xfrm>
            <a:prstGeom prst="rect">
              <a:avLst/>
            </a:prstGeom>
            <a:noFill/>
            <a:ln w="9525">
              <a:noFill/>
              <a:miter lim="800000"/>
              <a:headEnd/>
              <a:tailEnd/>
            </a:ln>
            <a:effectLst/>
          </p:spPr>
          <p:txBody>
            <a:bodyPr>
              <a:spAutoFit/>
            </a:bodyPr>
            <a:lstStyle/>
            <a:p>
              <a:pPr>
                <a:spcBef>
                  <a:spcPct val="50000"/>
                </a:spcBef>
              </a:pPr>
              <a:r>
                <a:rPr lang="en-US"/>
                <a:t>11</a:t>
              </a:r>
            </a:p>
          </p:txBody>
        </p:sp>
        <p:sp>
          <p:nvSpPr>
            <p:cNvPr id="30768" name="Text Box 48"/>
            <p:cNvSpPr txBox="1">
              <a:spLocks noChangeArrowheads="1"/>
            </p:cNvSpPr>
            <p:nvPr/>
          </p:nvSpPr>
          <p:spPr bwMode="auto">
            <a:xfrm>
              <a:off x="2400" y="3360"/>
              <a:ext cx="288" cy="231"/>
            </a:xfrm>
            <a:prstGeom prst="rect">
              <a:avLst/>
            </a:prstGeom>
            <a:noFill/>
            <a:ln w="9525">
              <a:noFill/>
              <a:miter lim="800000"/>
              <a:headEnd/>
              <a:tailEnd/>
            </a:ln>
            <a:effectLst/>
          </p:spPr>
          <p:txBody>
            <a:bodyPr>
              <a:spAutoFit/>
            </a:bodyPr>
            <a:lstStyle/>
            <a:p>
              <a:pPr>
                <a:spcBef>
                  <a:spcPct val="50000"/>
                </a:spcBef>
              </a:pPr>
              <a:r>
                <a:rPr lang="en-US"/>
                <a:t>12</a:t>
              </a:r>
            </a:p>
          </p:txBody>
        </p:sp>
        <p:sp>
          <p:nvSpPr>
            <p:cNvPr id="30769" name="Text Box 49"/>
            <p:cNvSpPr txBox="1">
              <a:spLocks noChangeArrowheads="1"/>
            </p:cNvSpPr>
            <p:nvPr/>
          </p:nvSpPr>
          <p:spPr bwMode="auto">
            <a:xfrm>
              <a:off x="2832" y="2352"/>
              <a:ext cx="288" cy="231"/>
            </a:xfrm>
            <a:prstGeom prst="rect">
              <a:avLst/>
            </a:prstGeom>
            <a:noFill/>
            <a:ln w="9525">
              <a:noFill/>
              <a:miter lim="800000"/>
              <a:headEnd/>
              <a:tailEnd/>
            </a:ln>
            <a:effectLst/>
          </p:spPr>
          <p:txBody>
            <a:bodyPr>
              <a:spAutoFit/>
            </a:bodyPr>
            <a:lstStyle/>
            <a:p>
              <a:pPr>
                <a:spcBef>
                  <a:spcPct val="50000"/>
                </a:spcBef>
              </a:pPr>
              <a:r>
                <a:rPr lang="en-US"/>
                <a:t>10</a:t>
              </a:r>
            </a:p>
          </p:txBody>
        </p:sp>
        <p:sp>
          <p:nvSpPr>
            <p:cNvPr id="30770" name="Text Box 50"/>
            <p:cNvSpPr txBox="1">
              <a:spLocks noChangeArrowheads="1"/>
            </p:cNvSpPr>
            <p:nvPr/>
          </p:nvSpPr>
          <p:spPr bwMode="auto">
            <a:xfrm>
              <a:off x="3792" y="2400"/>
              <a:ext cx="192" cy="231"/>
            </a:xfrm>
            <a:prstGeom prst="rect">
              <a:avLst/>
            </a:prstGeom>
            <a:noFill/>
            <a:ln w="9525">
              <a:noFill/>
              <a:miter lim="800000"/>
              <a:headEnd/>
              <a:tailEnd/>
            </a:ln>
            <a:effectLst/>
          </p:spPr>
          <p:txBody>
            <a:bodyPr>
              <a:spAutoFit/>
            </a:bodyPr>
            <a:lstStyle/>
            <a:p>
              <a:pPr>
                <a:spcBef>
                  <a:spcPct val="50000"/>
                </a:spcBef>
              </a:pPr>
              <a:r>
                <a:rPr lang="en-US"/>
                <a:t>4</a:t>
              </a:r>
            </a:p>
          </p:txBody>
        </p:sp>
        <p:sp>
          <p:nvSpPr>
            <p:cNvPr id="30771" name="Text Box 51"/>
            <p:cNvSpPr txBox="1">
              <a:spLocks noChangeArrowheads="1"/>
            </p:cNvSpPr>
            <p:nvPr/>
          </p:nvSpPr>
          <p:spPr bwMode="auto">
            <a:xfrm>
              <a:off x="4464" y="2208"/>
              <a:ext cx="240" cy="231"/>
            </a:xfrm>
            <a:prstGeom prst="rect">
              <a:avLst/>
            </a:prstGeom>
            <a:noFill/>
            <a:ln w="9525">
              <a:noFill/>
              <a:miter lim="800000"/>
              <a:headEnd/>
              <a:tailEnd/>
            </a:ln>
            <a:effectLst/>
          </p:spPr>
          <p:txBody>
            <a:bodyPr>
              <a:spAutoFit/>
            </a:bodyPr>
            <a:lstStyle/>
            <a:p>
              <a:pPr>
                <a:spcBef>
                  <a:spcPct val="50000"/>
                </a:spcBef>
              </a:pPr>
              <a:r>
                <a:rPr lang="en-US"/>
                <a:t>3</a:t>
              </a:r>
            </a:p>
          </p:txBody>
        </p:sp>
        <p:sp>
          <p:nvSpPr>
            <p:cNvPr id="30772" name="Text Box 52"/>
            <p:cNvSpPr txBox="1">
              <a:spLocks noChangeArrowheads="1"/>
            </p:cNvSpPr>
            <p:nvPr/>
          </p:nvSpPr>
          <p:spPr bwMode="auto">
            <a:xfrm>
              <a:off x="1824" y="2208"/>
              <a:ext cx="240" cy="231"/>
            </a:xfrm>
            <a:prstGeom prst="rect">
              <a:avLst/>
            </a:prstGeom>
            <a:noFill/>
            <a:ln w="9525">
              <a:noFill/>
              <a:miter lim="800000"/>
              <a:headEnd/>
              <a:tailEnd/>
            </a:ln>
            <a:effectLst/>
          </p:spPr>
          <p:txBody>
            <a:bodyPr>
              <a:spAutoFit/>
            </a:bodyPr>
            <a:lstStyle/>
            <a:p>
              <a:pPr>
                <a:spcBef>
                  <a:spcPct val="50000"/>
                </a:spcBef>
              </a:pPr>
              <a:r>
                <a:rPr lang="en-US"/>
                <a:t>7</a:t>
              </a:r>
            </a:p>
          </p:txBody>
        </p:sp>
        <p:sp>
          <p:nvSpPr>
            <p:cNvPr id="30773" name="Text Box 53"/>
            <p:cNvSpPr txBox="1">
              <a:spLocks noChangeArrowheads="1"/>
            </p:cNvSpPr>
            <p:nvPr/>
          </p:nvSpPr>
          <p:spPr bwMode="auto">
            <a:xfrm>
              <a:off x="1200" y="3168"/>
              <a:ext cx="240" cy="231"/>
            </a:xfrm>
            <a:prstGeom prst="rect">
              <a:avLst/>
            </a:prstGeom>
            <a:noFill/>
            <a:ln w="9525">
              <a:noFill/>
              <a:miter lim="800000"/>
              <a:headEnd/>
              <a:tailEnd/>
            </a:ln>
            <a:effectLst/>
          </p:spPr>
          <p:txBody>
            <a:bodyPr>
              <a:spAutoFit/>
            </a:bodyPr>
            <a:lstStyle/>
            <a:p>
              <a:pPr>
                <a:spcBef>
                  <a:spcPct val="50000"/>
                </a:spcBef>
              </a:pPr>
              <a:r>
                <a:rPr lang="en-US"/>
                <a:t>9</a:t>
              </a:r>
            </a:p>
          </p:txBody>
        </p:sp>
        <p:sp>
          <p:nvSpPr>
            <p:cNvPr id="30774" name="Text Box 54"/>
            <p:cNvSpPr txBox="1">
              <a:spLocks noChangeArrowheads="1"/>
            </p:cNvSpPr>
            <p:nvPr/>
          </p:nvSpPr>
          <p:spPr bwMode="auto">
            <a:xfrm>
              <a:off x="624" y="2544"/>
              <a:ext cx="240" cy="231"/>
            </a:xfrm>
            <a:prstGeom prst="rect">
              <a:avLst/>
            </a:prstGeom>
            <a:noFill/>
            <a:ln w="9525">
              <a:noFill/>
              <a:miter lim="800000"/>
              <a:headEnd/>
              <a:tailEnd/>
            </a:ln>
            <a:effectLst/>
          </p:spPr>
          <p:txBody>
            <a:bodyPr>
              <a:spAutoFit/>
            </a:bodyPr>
            <a:lstStyle/>
            <a:p>
              <a:pPr>
                <a:spcBef>
                  <a:spcPct val="50000"/>
                </a:spcBef>
              </a:pPr>
              <a:r>
                <a:rPr lang="en-US"/>
                <a:t>5</a:t>
              </a:r>
            </a:p>
          </p:txBody>
        </p:sp>
      </p:grpSp>
      <p:sp>
        <p:nvSpPr>
          <p:cNvPr id="30777" name="Text Box 57"/>
          <p:cNvSpPr txBox="1">
            <a:spLocks noChangeArrowheads="1"/>
          </p:cNvSpPr>
          <p:nvPr/>
        </p:nvSpPr>
        <p:spPr bwMode="auto">
          <a:xfrm>
            <a:off x="914400" y="1524000"/>
            <a:ext cx="7467600" cy="1190625"/>
          </a:xfrm>
          <a:prstGeom prst="rect">
            <a:avLst/>
          </a:prstGeom>
          <a:noFill/>
          <a:ln w="9525">
            <a:noFill/>
            <a:miter lim="800000"/>
            <a:headEnd/>
            <a:tailEnd/>
          </a:ln>
          <a:effectLst/>
        </p:spPr>
        <p:txBody>
          <a:bodyPr>
            <a:spAutoFit/>
          </a:bodyPr>
          <a:lstStyle/>
          <a:p>
            <a:pPr>
              <a:spcBef>
                <a:spcPct val="50000"/>
              </a:spcBef>
            </a:pPr>
            <a:r>
              <a:rPr lang="en-US"/>
              <a:t>Algorithm 1: (Maximal improvement) Beginning at a node, move to the adjacent node with largest improvement (in absolute size or percentage). If no such node exists, then at local max. Each node will go to exactly one local max (assuming no ties).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en-US" smtClean="0"/>
              <a:t>Possible math connections</a:t>
            </a:r>
          </a:p>
        </p:txBody>
      </p:sp>
      <p:sp>
        <p:nvSpPr>
          <p:cNvPr id="31748" name="Oval 4"/>
          <p:cNvSpPr>
            <a:spLocks noChangeArrowheads="1"/>
          </p:cNvSpPr>
          <p:nvPr/>
        </p:nvSpPr>
        <p:spPr bwMode="auto">
          <a:xfrm>
            <a:off x="1828800" y="37480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1749" name="Oval 5"/>
          <p:cNvSpPr>
            <a:spLocks noChangeArrowheads="1"/>
          </p:cNvSpPr>
          <p:nvPr/>
        </p:nvSpPr>
        <p:spPr bwMode="auto">
          <a:xfrm>
            <a:off x="3505200" y="32908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1750" name="Oval 6"/>
          <p:cNvSpPr>
            <a:spLocks noChangeArrowheads="1"/>
          </p:cNvSpPr>
          <p:nvPr/>
        </p:nvSpPr>
        <p:spPr bwMode="auto">
          <a:xfrm>
            <a:off x="4953000" y="38242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1751" name="Oval 7"/>
          <p:cNvSpPr>
            <a:spLocks noChangeArrowheads="1"/>
          </p:cNvSpPr>
          <p:nvPr/>
        </p:nvSpPr>
        <p:spPr bwMode="auto">
          <a:xfrm>
            <a:off x="6400800" y="32908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1752" name="Oval 8"/>
          <p:cNvSpPr>
            <a:spLocks noChangeArrowheads="1"/>
          </p:cNvSpPr>
          <p:nvPr/>
        </p:nvSpPr>
        <p:spPr bwMode="auto">
          <a:xfrm>
            <a:off x="7772400" y="37480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1753" name="Oval 9"/>
          <p:cNvSpPr>
            <a:spLocks noChangeArrowheads="1"/>
          </p:cNvSpPr>
          <p:nvPr/>
        </p:nvSpPr>
        <p:spPr bwMode="auto">
          <a:xfrm>
            <a:off x="1752600" y="50434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1754" name="Oval 10"/>
          <p:cNvSpPr>
            <a:spLocks noChangeArrowheads="1"/>
          </p:cNvSpPr>
          <p:nvPr/>
        </p:nvSpPr>
        <p:spPr bwMode="auto">
          <a:xfrm>
            <a:off x="3429000" y="48910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1755" name="Oval 11"/>
          <p:cNvSpPr>
            <a:spLocks noChangeArrowheads="1"/>
          </p:cNvSpPr>
          <p:nvPr/>
        </p:nvSpPr>
        <p:spPr bwMode="auto">
          <a:xfrm>
            <a:off x="5105400" y="5119688"/>
            <a:ext cx="152400" cy="152400"/>
          </a:xfrm>
          <a:prstGeom prst="ellipse">
            <a:avLst/>
          </a:prstGeom>
          <a:solidFill>
            <a:schemeClr val="folHlink"/>
          </a:solidFill>
          <a:ln w="9525">
            <a:solidFill>
              <a:schemeClr val="tx1"/>
            </a:solidFill>
            <a:round/>
            <a:headEnd/>
            <a:tailEnd/>
          </a:ln>
          <a:effectLst/>
        </p:spPr>
        <p:txBody>
          <a:bodyPr wrap="none" anchor="ctr"/>
          <a:lstStyle/>
          <a:p>
            <a:endParaRPr lang="en-US"/>
          </a:p>
        </p:txBody>
      </p:sp>
      <p:sp>
        <p:nvSpPr>
          <p:cNvPr id="31756" name="Oval 12"/>
          <p:cNvSpPr>
            <a:spLocks noChangeArrowheads="1"/>
          </p:cNvSpPr>
          <p:nvPr/>
        </p:nvSpPr>
        <p:spPr bwMode="auto">
          <a:xfrm>
            <a:off x="6553200" y="46624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1757" name="Oval 13"/>
          <p:cNvSpPr>
            <a:spLocks noChangeArrowheads="1"/>
          </p:cNvSpPr>
          <p:nvPr/>
        </p:nvSpPr>
        <p:spPr bwMode="auto">
          <a:xfrm>
            <a:off x="7391400" y="46624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1758" name="Oval 14"/>
          <p:cNvSpPr>
            <a:spLocks noChangeArrowheads="1"/>
          </p:cNvSpPr>
          <p:nvPr/>
        </p:nvSpPr>
        <p:spPr bwMode="auto">
          <a:xfrm>
            <a:off x="7010400" y="5957888"/>
            <a:ext cx="152400" cy="152400"/>
          </a:xfrm>
          <a:prstGeom prst="ellipse">
            <a:avLst/>
          </a:prstGeom>
          <a:solidFill>
            <a:schemeClr val="folHlink"/>
          </a:solidFill>
          <a:ln w="9525">
            <a:solidFill>
              <a:schemeClr val="tx1"/>
            </a:solidFill>
            <a:round/>
            <a:headEnd/>
            <a:tailEnd/>
          </a:ln>
          <a:effectLst/>
        </p:spPr>
        <p:txBody>
          <a:bodyPr wrap="none" anchor="ctr"/>
          <a:lstStyle/>
          <a:p>
            <a:endParaRPr lang="en-US"/>
          </a:p>
        </p:txBody>
      </p:sp>
      <p:sp>
        <p:nvSpPr>
          <p:cNvPr id="31759" name="Oval 15"/>
          <p:cNvSpPr>
            <a:spLocks noChangeArrowheads="1"/>
          </p:cNvSpPr>
          <p:nvPr/>
        </p:nvSpPr>
        <p:spPr bwMode="auto">
          <a:xfrm>
            <a:off x="5638800" y="6110288"/>
            <a:ext cx="152400" cy="152400"/>
          </a:xfrm>
          <a:prstGeom prst="ellipse">
            <a:avLst/>
          </a:prstGeom>
          <a:solidFill>
            <a:schemeClr val="folHlink"/>
          </a:solidFill>
          <a:ln w="9525">
            <a:solidFill>
              <a:schemeClr val="tx1"/>
            </a:solidFill>
            <a:round/>
            <a:headEnd/>
            <a:tailEnd/>
          </a:ln>
          <a:effectLst/>
        </p:spPr>
        <p:txBody>
          <a:bodyPr wrap="none" anchor="ctr"/>
          <a:lstStyle/>
          <a:p>
            <a:endParaRPr lang="en-US"/>
          </a:p>
        </p:txBody>
      </p:sp>
      <p:sp>
        <p:nvSpPr>
          <p:cNvPr id="31760" name="Oval 16"/>
          <p:cNvSpPr>
            <a:spLocks noChangeArrowheads="1"/>
          </p:cNvSpPr>
          <p:nvPr/>
        </p:nvSpPr>
        <p:spPr bwMode="auto">
          <a:xfrm>
            <a:off x="4343400" y="6110288"/>
            <a:ext cx="152400" cy="152400"/>
          </a:xfrm>
          <a:prstGeom prst="ellipse">
            <a:avLst/>
          </a:prstGeom>
          <a:solidFill>
            <a:schemeClr val="folHlink"/>
          </a:solidFill>
          <a:ln w="9525">
            <a:solidFill>
              <a:schemeClr val="tx1"/>
            </a:solidFill>
            <a:round/>
            <a:headEnd/>
            <a:tailEnd/>
          </a:ln>
          <a:effectLst/>
        </p:spPr>
        <p:txBody>
          <a:bodyPr wrap="none" anchor="ctr"/>
          <a:lstStyle/>
          <a:p>
            <a:endParaRPr lang="en-US"/>
          </a:p>
        </p:txBody>
      </p:sp>
      <p:sp>
        <p:nvSpPr>
          <p:cNvPr id="31761" name="Oval 17"/>
          <p:cNvSpPr>
            <a:spLocks noChangeArrowheads="1"/>
          </p:cNvSpPr>
          <p:nvPr/>
        </p:nvSpPr>
        <p:spPr bwMode="auto">
          <a:xfrm>
            <a:off x="2667000" y="6034088"/>
            <a:ext cx="152400" cy="152400"/>
          </a:xfrm>
          <a:prstGeom prst="ellipse">
            <a:avLst/>
          </a:prstGeom>
          <a:solidFill>
            <a:schemeClr val="folHlink"/>
          </a:solidFill>
          <a:ln w="9525">
            <a:solidFill>
              <a:schemeClr val="tx1"/>
            </a:solidFill>
            <a:round/>
            <a:headEnd/>
            <a:tailEnd/>
          </a:ln>
          <a:effectLst/>
        </p:spPr>
        <p:txBody>
          <a:bodyPr wrap="none" anchor="ctr"/>
          <a:lstStyle/>
          <a:p>
            <a:endParaRPr lang="en-US"/>
          </a:p>
        </p:txBody>
      </p:sp>
      <p:sp>
        <p:nvSpPr>
          <p:cNvPr id="31762" name="Line 18"/>
          <p:cNvSpPr>
            <a:spLocks noChangeShapeType="1"/>
          </p:cNvSpPr>
          <p:nvPr/>
        </p:nvSpPr>
        <p:spPr bwMode="auto">
          <a:xfrm flipV="1">
            <a:off x="1981200" y="3367088"/>
            <a:ext cx="1447800" cy="381000"/>
          </a:xfrm>
          <a:prstGeom prst="line">
            <a:avLst/>
          </a:prstGeom>
          <a:noFill/>
          <a:ln w="9525">
            <a:solidFill>
              <a:schemeClr val="tx1"/>
            </a:solidFill>
            <a:round/>
            <a:headEnd/>
            <a:tailEnd/>
          </a:ln>
          <a:effectLst/>
        </p:spPr>
        <p:txBody>
          <a:bodyPr/>
          <a:lstStyle/>
          <a:p>
            <a:endParaRPr lang="en-US"/>
          </a:p>
        </p:txBody>
      </p:sp>
      <p:sp>
        <p:nvSpPr>
          <p:cNvPr id="31763" name="Line 19"/>
          <p:cNvSpPr>
            <a:spLocks noChangeShapeType="1"/>
          </p:cNvSpPr>
          <p:nvPr/>
        </p:nvSpPr>
        <p:spPr bwMode="auto">
          <a:xfrm>
            <a:off x="3733800" y="3367088"/>
            <a:ext cx="1143000" cy="457200"/>
          </a:xfrm>
          <a:prstGeom prst="line">
            <a:avLst/>
          </a:prstGeom>
          <a:noFill/>
          <a:ln w="9525">
            <a:solidFill>
              <a:schemeClr val="tx1"/>
            </a:solidFill>
            <a:round/>
            <a:headEnd/>
            <a:tailEnd/>
          </a:ln>
          <a:effectLst/>
        </p:spPr>
        <p:txBody>
          <a:bodyPr/>
          <a:lstStyle/>
          <a:p>
            <a:endParaRPr lang="en-US"/>
          </a:p>
        </p:txBody>
      </p:sp>
      <p:sp>
        <p:nvSpPr>
          <p:cNvPr id="31764" name="Line 20"/>
          <p:cNvSpPr>
            <a:spLocks noChangeShapeType="1"/>
          </p:cNvSpPr>
          <p:nvPr/>
        </p:nvSpPr>
        <p:spPr bwMode="auto">
          <a:xfrm flipV="1">
            <a:off x="5181600" y="3443288"/>
            <a:ext cx="1143000" cy="381000"/>
          </a:xfrm>
          <a:prstGeom prst="line">
            <a:avLst/>
          </a:prstGeom>
          <a:noFill/>
          <a:ln w="9525">
            <a:solidFill>
              <a:schemeClr val="tx1"/>
            </a:solidFill>
            <a:round/>
            <a:headEnd/>
            <a:tailEnd/>
          </a:ln>
          <a:effectLst/>
        </p:spPr>
        <p:txBody>
          <a:bodyPr/>
          <a:lstStyle/>
          <a:p>
            <a:endParaRPr lang="en-US"/>
          </a:p>
        </p:txBody>
      </p:sp>
      <p:sp>
        <p:nvSpPr>
          <p:cNvPr id="31765" name="Line 21"/>
          <p:cNvSpPr>
            <a:spLocks noChangeShapeType="1"/>
          </p:cNvSpPr>
          <p:nvPr/>
        </p:nvSpPr>
        <p:spPr bwMode="auto">
          <a:xfrm>
            <a:off x="6629400" y="3367088"/>
            <a:ext cx="1066800" cy="381000"/>
          </a:xfrm>
          <a:prstGeom prst="line">
            <a:avLst/>
          </a:prstGeom>
          <a:noFill/>
          <a:ln w="9525">
            <a:solidFill>
              <a:schemeClr val="tx1"/>
            </a:solidFill>
            <a:round/>
            <a:headEnd/>
            <a:tailEnd/>
          </a:ln>
          <a:effectLst/>
        </p:spPr>
        <p:txBody>
          <a:bodyPr/>
          <a:lstStyle/>
          <a:p>
            <a:endParaRPr lang="en-US"/>
          </a:p>
        </p:txBody>
      </p:sp>
      <p:sp>
        <p:nvSpPr>
          <p:cNvPr id="31766" name="Line 22"/>
          <p:cNvSpPr>
            <a:spLocks noChangeShapeType="1"/>
          </p:cNvSpPr>
          <p:nvPr/>
        </p:nvSpPr>
        <p:spPr bwMode="auto">
          <a:xfrm flipH="1">
            <a:off x="7543800" y="3976688"/>
            <a:ext cx="304800" cy="609600"/>
          </a:xfrm>
          <a:prstGeom prst="line">
            <a:avLst/>
          </a:prstGeom>
          <a:noFill/>
          <a:ln w="9525">
            <a:solidFill>
              <a:schemeClr val="tx1"/>
            </a:solidFill>
            <a:round/>
            <a:headEnd/>
            <a:tailEnd/>
          </a:ln>
          <a:effectLst/>
        </p:spPr>
        <p:txBody>
          <a:bodyPr/>
          <a:lstStyle/>
          <a:p>
            <a:endParaRPr lang="en-US"/>
          </a:p>
        </p:txBody>
      </p:sp>
      <p:sp>
        <p:nvSpPr>
          <p:cNvPr id="31767" name="Line 23"/>
          <p:cNvSpPr>
            <a:spLocks noChangeShapeType="1"/>
          </p:cNvSpPr>
          <p:nvPr/>
        </p:nvSpPr>
        <p:spPr bwMode="auto">
          <a:xfrm flipH="1">
            <a:off x="7162800" y="4891088"/>
            <a:ext cx="228600" cy="990600"/>
          </a:xfrm>
          <a:prstGeom prst="line">
            <a:avLst/>
          </a:prstGeom>
          <a:noFill/>
          <a:ln w="9525">
            <a:solidFill>
              <a:schemeClr val="tx1"/>
            </a:solidFill>
            <a:round/>
            <a:headEnd/>
            <a:tailEnd/>
          </a:ln>
          <a:effectLst/>
        </p:spPr>
        <p:txBody>
          <a:bodyPr/>
          <a:lstStyle/>
          <a:p>
            <a:endParaRPr lang="en-US"/>
          </a:p>
        </p:txBody>
      </p:sp>
      <p:sp>
        <p:nvSpPr>
          <p:cNvPr id="31768" name="Line 24"/>
          <p:cNvSpPr>
            <a:spLocks noChangeShapeType="1"/>
          </p:cNvSpPr>
          <p:nvPr/>
        </p:nvSpPr>
        <p:spPr bwMode="auto">
          <a:xfrm>
            <a:off x="6477000" y="3519488"/>
            <a:ext cx="914400" cy="1066800"/>
          </a:xfrm>
          <a:prstGeom prst="line">
            <a:avLst/>
          </a:prstGeom>
          <a:noFill/>
          <a:ln w="9525">
            <a:solidFill>
              <a:schemeClr val="tx1"/>
            </a:solidFill>
            <a:round/>
            <a:headEnd/>
            <a:tailEnd/>
          </a:ln>
          <a:effectLst/>
        </p:spPr>
        <p:txBody>
          <a:bodyPr/>
          <a:lstStyle/>
          <a:p>
            <a:endParaRPr lang="en-US"/>
          </a:p>
        </p:txBody>
      </p:sp>
      <p:sp>
        <p:nvSpPr>
          <p:cNvPr id="31769" name="Line 25"/>
          <p:cNvSpPr>
            <a:spLocks noChangeShapeType="1"/>
          </p:cNvSpPr>
          <p:nvPr/>
        </p:nvSpPr>
        <p:spPr bwMode="auto">
          <a:xfrm flipH="1">
            <a:off x="6781800" y="4738688"/>
            <a:ext cx="533400" cy="0"/>
          </a:xfrm>
          <a:prstGeom prst="line">
            <a:avLst/>
          </a:prstGeom>
          <a:noFill/>
          <a:ln w="9525">
            <a:solidFill>
              <a:schemeClr val="tx1"/>
            </a:solidFill>
            <a:round/>
            <a:headEnd/>
            <a:tailEnd/>
          </a:ln>
          <a:effectLst/>
        </p:spPr>
        <p:txBody>
          <a:bodyPr/>
          <a:lstStyle/>
          <a:p>
            <a:endParaRPr lang="en-US"/>
          </a:p>
        </p:txBody>
      </p:sp>
      <p:sp>
        <p:nvSpPr>
          <p:cNvPr id="31770" name="Line 26"/>
          <p:cNvSpPr>
            <a:spLocks noChangeShapeType="1"/>
          </p:cNvSpPr>
          <p:nvPr/>
        </p:nvSpPr>
        <p:spPr bwMode="auto">
          <a:xfrm flipH="1">
            <a:off x="5867400" y="6034088"/>
            <a:ext cx="1066800" cy="76200"/>
          </a:xfrm>
          <a:prstGeom prst="line">
            <a:avLst/>
          </a:prstGeom>
          <a:noFill/>
          <a:ln w="9525">
            <a:solidFill>
              <a:schemeClr val="tx1"/>
            </a:solidFill>
            <a:round/>
            <a:headEnd/>
            <a:tailEnd/>
          </a:ln>
          <a:effectLst/>
        </p:spPr>
        <p:txBody>
          <a:bodyPr/>
          <a:lstStyle/>
          <a:p>
            <a:endParaRPr lang="en-US"/>
          </a:p>
        </p:txBody>
      </p:sp>
      <p:sp>
        <p:nvSpPr>
          <p:cNvPr id="31771" name="Line 27"/>
          <p:cNvSpPr>
            <a:spLocks noChangeShapeType="1"/>
          </p:cNvSpPr>
          <p:nvPr/>
        </p:nvSpPr>
        <p:spPr bwMode="auto">
          <a:xfrm flipH="1">
            <a:off x="4572000" y="6186488"/>
            <a:ext cx="990600" cy="0"/>
          </a:xfrm>
          <a:prstGeom prst="line">
            <a:avLst/>
          </a:prstGeom>
          <a:noFill/>
          <a:ln w="9525">
            <a:solidFill>
              <a:schemeClr val="tx1"/>
            </a:solidFill>
            <a:round/>
            <a:headEnd/>
            <a:tailEnd/>
          </a:ln>
          <a:effectLst/>
        </p:spPr>
        <p:txBody>
          <a:bodyPr/>
          <a:lstStyle/>
          <a:p>
            <a:endParaRPr lang="en-US"/>
          </a:p>
        </p:txBody>
      </p:sp>
      <p:sp>
        <p:nvSpPr>
          <p:cNvPr id="31772" name="Line 28"/>
          <p:cNvSpPr>
            <a:spLocks noChangeShapeType="1"/>
          </p:cNvSpPr>
          <p:nvPr/>
        </p:nvSpPr>
        <p:spPr bwMode="auto">
          <a:xfrm flipH="1" flipV="1">
            <a:off x="2895600" y="6110288"/>
            <a:ext cx="1371600" cy="76200"/>
          </a:xfrm>
          <a:prstGeom prst="line">
            <a:avLst/>
          </a:prstGeom>
          <a:noFill/>
          <a:ln w="9525">
            <a:solidFill>
              <a:schemeClr val="tx1"/>
            </a:solidFill>
            <a:round/>
            <a:headEnd/>
            <a:tailEnd/>
          </a:ln>
          <a:effectLst/>
        </p:spPr>
        <p:txBody>
          <a:bodyPr/>
          <a:lstStyle/>
          <a:p>
            <a:endParaRPr lang="en-US"/>
          </a:p>
        </p:txBody>
      </p:sp>
      <p:sp>
        <p:nvSpPr>
          <p:cNvPr id="31773" name="Line 29"/>
          <p:cNvSpPr>
            <a:spLocks noChangeShapeType="1"/>
          </p:cNvSpPr>
          <p:nvPr/>
        </p:nvSpPr>
        <p:spPr bwMode="auto">
          <a:xfrm flipV="1">
            <a:off x="2819400" y="5119688"/>
            <a:ext cx="609600" cy="838200"/>
          </a:xfrm>
          <a:prstGeom prst="line">
            <a:avLst/>
          </a:prstGeom>
          <a:noFill/>
          <a:ln w="9525">
            <a:solidFill>
              <a:schemeClr val="tx1"/>
            </a:solidFill>
            <a:round/>
            <a:headEnd/>
            <a:tailEnd/>
          </a:ln>
          <a:effectLst/>
        </p:spPr>
        <p:txBody>
          <a:bodyPr/>
          <a:lstStyle/>
          <a:p>
            <a:endParaRPr lang="en-US"/>
          </a:p>
        </p:txBody>
      </p:sp>
      <p:sp>
        <p:nvSpPr>
          <p:cNvPr id="31774" name="Line 30"/>
          <p:cNvSpPr>
            <a:spLocks noChangeShapeType="1"/>
          </p:cNvSpPr>
          <p:nvPr/>
        </p:nvSpPr>
        <p:spPr bwMode="auto">
          <a:xfrm flipH="1">
            <a:off x="1981200" y="4967288"/>
            <a:ext cx="1371600" cy="152400"/>
          </a:xfrm>
          <a:prstGeom prst="line">
            <a:avLst/>
          </a:prstGeom>
          <a:noFill/>
          <a:ln w="9525">
            <a:solidFill>
              <a:schemeClr val="tx1"/>
            </a:solidFill>
            <a:round/>
            <a:headEnd/>
            <a:tailEnd/>
          </a:ln>
          <a:effectLst/>
        </p:spPr>
        <p:txBody>
          <a:bodyPr/>
          <a:lstStyle/>
          <a:p>
            <a:endParaRPr lang="en-US"/>
          </a:p>
        </p:txBody>
      </p:sp>
      <p:sp>
        <p:nvSpPr>
          <p:cNvPr id="31775" name="Line 31"/>
          <p:cNvSpPr>
            <a:spLocks noChangeShapeType="1"/>
          </p:cNvSpPr>
          <p:nvPr/>
        </p:nvSpPr>
        <p:spPr bwMode="auto">
          <a:xfrm flipV="1">
            <a:off x="1828800" y="3976688"/>
            <a:ext cx="76200" cy="990600"/>
          </a:xfrm>
          <a:prstGeom prst="line">
            <a:avLst/>
          </a:prstGeom>
          <a:noFill/>
          <a:ln w="9525">
            <a:solidFill>
              <a:schemeClr val="tx1"/>
            </a:solidFill>
            <a:round/>
            <a:headEnd/>
            <a:tailEnd/>
          </a:ln>
          <a:effectLst/>
        </p:spPr>
        <p:txBody>
          <a:bodyPr/>
          <a:lstStyle/>
          <a:p>
            <a:endParaRPr lang="en-US"/>
          </a:p>
        </p:txBody>
      </p:sp>
      <p:sp>
        <p:nvSpPr>
          <p:cNvPr id="31776" name="Line 32"/>
          <p:cNvSpPr>
            <a:spLocks noChangeShapeType="1"/>
          </p:cNvSpPr>
          <p:nvPr/>
        </p:nvSpPr>
        <p:spPr bwMode="auto">
          <a:xfrm flipV="1">
            <a:off x="3581400" y="3976688"/>
            <a:ext cx="1295400" cy="914400"/>
          </a:xfrm>
          <a:prstGeom prst="line">
            <a:avLst/>
          </a:prstGeom>
          <a:noFill/>
          <a:ln w="9525">
            <a:solidFill>
              <a:schemeClr val="tx1"/>
            </a:solidFill>
            <a:round/>
            <a:headEnd/>
            <a:tailEnd/>
          </a:ln>
          <a:effectLst/>
        </p:spPr>
        <p:txBody>
          <a:bodyPr/>
          <a:lstStyle/>
          <a:p>
            <a:endParaRPr lang="en-US"/>
          </a:p>
        </p:txBody>
      </p:sp>
      <p:sp>
        <p:nvSpPr>
          <p:cNvPr id="31777" name="Line 33"/>
          <p:cNvSpPr>
            <a:spLocks noChangeShapeType="1"/>
          </p:cNvSpPr>
          <p:nvPr/>
        </p:nvSpPr>
        <p:spPr bwMode="auto">
          <a:xfrm>
            <a:off x="5181600" y="3976688"/>
            <a:ext cx="1295400" cy="685800"/>
          </a:xfrm>
          <a:prstGeom prst="line">
            <a:avLst/>
          </a:prstGeom>
          <a:noFill/>
          <a:ln w="9525">
            <a:solidFill>
              <a:schemeClr val="tx1"/>
            </a:solidFill>
            <a:round/>
            <a:headEnd/>
            <a:tailEnd/>
          </a:ln>
          <a:effectLst/>
        </p:spPr>
        <p:txBody>
          <a:bodyPr/>
          <a:lstStyle/>
          <a:p>
            <a:endParaRPr lang="en-US"/>
          </a:p>
        </p:txBody>
      </p:sp>
      <p:sp>
        <p:nvSpPr>
          <p:cNvPr id="31778" name="Line 34"/>
          <p:cNvSpPr>
            <a:spLocks noChangeShapeType="1"/>
          </p:cNvSpPr>
          <p:nvPr/>
        </p:nvSpPr>
        <p:spPr bwMode="auto">
          <a:xfrm flipH="1">
            <a:off x="5334000" y="4814888"/>
            <a:ext cx="1143000" cy="304800"/>
          </a:xfrm>
          <a:prstGeom prst="line">
            <a:avLst/>
          </a:prstGeom>
          <a:noFill/>
          <a:ln w="9525">
            <a:solidFill>
              <a:schemeClr val="tx1"/>
            </a:solidFill>
            <a:round/>
            <a:headEnd/>
            <a:tailEnd/>
          </a:ln>
          <a:effectLst/>
        </p:spPr>
        <p:txBody>
          <a:bodyPr/>
          <a:lstStyle/>
          <a:p>
            <a:endParaRPr lang="en-US"/>
          </a:p>
        </p:txBody>
      </p:sp>
      <p:sp>
        <p:nvSpPr>
          <p:cNvPr id="31779" name="Line 35"/>
          <p:cNvSpPr>
            <a:spLocks noChangeShapeType="1"/>
          </p:cNvSpPr>
          <p:nvPr/>
        </p:nvSpPr>
        <p:spPr bwMode="auto">
          <a:xfrm flipH="1">
            <a:off x="4495800" y="5272088"/>
            <a:ext cx="533400" cy="762000"/>
          </a:xfrm>
          <a:prstGeom prst="line">
            <a:avLst/>
          </a:prstGeom>
          <a:noFill/>
          <a:ln w="9525">
            <a:solidFill>
              <a:schemeClr val="tx1"/>
            </a:solidFill>
            <a:round/>
            <a:headEnd/>
            <a:tailEnd/>
          </a:ln>
          <a:effectLst/>
        </p:spPr>
        <p:txBody>
          <a:bodyPr/>
          <a:lstStyle/>
          <a:p>
            <a:endParaRPr lang="en-US"/>
          </a:p>
        </p:txBody>
      </p:sp>
      <p:sp>
        <p:nvSpPr>
          <p:cNvPr id="31780" name="Line 36"/>
          <p:cNvSpPr>
            <a:spLocks noChangeShapeType="1"/>
          </p:cNvSpPr>
          <p:nvPr/>
        </p:nvSpPr>
        <p:spPr bwMode="auto">
          <a:xfrm>
            <a:off x="5257800" y="5348288"/>
            <a:ext cx="381000" cy="685800"/>
          </a:xfrm>
          <a:prstGeom prst="line">
            <a:avLst/>
          </a:prstGeom>
          <a:noFill/>
          <a:ln w="9525">
            <a:solidFill>
              <a:schemeClr val="tx1"/>
            </a:solidFill>
            <a:round/>
            <a:headEnd/>
            <a:tailEnd/>
          </a:ln>
          <a:effectLst/>
        </p:spPr>
        <p:txBody>
          <a:bodyPr/>
          <a:lstStyle/>
          <a:p>
            <a:endParaRPr lang="en-US"/>
          </a:p>
        </p:txBody>
      </p:sp>
      <p:sp>
        <p:nvSpPr>
          <p:cNvPr id="31781" name="Oval 37"/>
          <p:cNvSpPr>
            <a:spLocks noChangeArrowheads="1"/>
          </p:cNvSpPr>
          <p:nvPr/>
        </p:nvSpPr>
        <p:spPr bwMode="auto">
          <a:xfrm>
            <a:off x="8153400" y="54244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1782" name="Line 38"/>
          <p:cNvSpPr>
            <a:spLocks noChangeShapeType="1"/>
          </p:cNvSpPr>
          <p:nvPr/>
        </p:nvSpPr>
        <p:spPr bwMode="auto">
          <a:xfrm>
            <a:off x="7924800" y="3976688"/>
            <a:ext cx="304800" cy="1371600"/>
          </a:xfrm>
          <a:prstGeom prst="line">
            <a:avLst/>
          </a:prstGeom>
          <a:noFill/>
          <a:ln w="9525">
            <a:solidFill>
              <a:schemeClr val="tx1"/>
            </a:solidFill>
            <a:round/>
            <a:headEnd/>
            <a:tailEnd/>
          </a:ln>
          <a:effectLst/>
        </p:spPr>
        <p:txBody>
          <a:bodyPr/>
          <a:lstStyle/>
          <a:p>
            <a:endParaRPr lang="en-US"/>
          </a:p>
        </p:txBody>
      </p:sp>
      <p:sp>
        <p:nvSpPr>
          <p:cNvPr id="31783" name="Line 39"/>
          <p:cNvSpPr>
            <a:spLocks noChangeShapeType="1"/>
          </p:cNvSpPr>
          <p:nvPr/>
        </p:nvSpPr>
        <p:spPr bwMode="auto">
          <a:xfrm flipH="1">
            <a:off x="7239000" y="5576888"/>
            <a:ext cx="914400" cy="381000"/>
          </a:xfrm>
          <a:prstGeom prst="line">
            <a:avLst/>
          </a:prstGeom>
          <a:noFill/>
          <a:ln w="9525">
            <a:solidFill>
              <a:schemeClr val="tx1"/>
            </a:solidFill>
            <a:round/>
            <a:headEnd/>
            <a:tailEnd/>
          </a:ln>
          <a:effectLst/>
        </p:spPr>
        <p:txBody>
          <a:bodyPr/>
          <a:lstStyle/>
          <a:p>
            <a:endParaRPr lang="en-US"/>
          </a:p>
        </p:txBody>
      </p:sp>
      <p:sp>
        <p:nvSpPr>
          <p:cNvPr id="31784" name="Line 40"/>
          <p:cNvSpPr>
            <a:spLocks noChangeShapeType="1"/>
          </p:cNvSpPr>
          <p:nvPr/>
        </p:nvSpPr>
        <p:spPr bwMode="auto">
          <a:xfrm>
            <a:off x="7543800" y="4814888"/>
            <a:ext cx="609600" cy="609600"/>
          </a:xfrm>
          <a:prstGeom prst="line">
            <a:avLst/>
          </a:prstGeom>
          <a:noFill/>
          <a:ln w="9525">
            <a:solidFill>
              <a:schemeClr val="tx1"/>
            </a:solidFill>
            <a:round/>
            <a:headEnd/>
            <a:tailEnd/>
          </a:ln>
          <a:effectLst/>
        </p:spPr>
        <p:txBody>
          <a:bodyPr/>
          <a:lstStyle/>
          <a:p>
            <a:endParaRPr lang="en-US"/>
          </a:p>
        </p:txBody>
      </p:sp>
      <p:sp>
        <p:nvSpPr>
          <p:cNvPr id="31785" name="Text Box 41"/>
          <p:cNvSpPr txBox="1">
            <a:spLocks noChangeArrowheads="1"/>
          </p:cNvSpPr>
          <p:nvPr/>
        </p:nvSpPr>
        <p:spPr bwMode="auto">
          <a:xfrm>
            <a:off x="1600200" y="3352800"/>
            <a:ext cx="457200" cy="366713"/>
          </a:xfrm>
          <a:prstGeom prst="rect">
            <a:avLst/>
          </a:prstGeom>
          <a:noFill/>
          <a:ln w="9525">
            <a:noFill/>
            <a:miter lim="800000"/>
            <a:headEnd/>
            <a:tailEnd/>
          </a:ln>
          <a:effectLst/>
        </p:spPr>
        <p:txBody>
          <a:bodyPr>
            <a:spAutoFit/>
          </a:bodyPr>
          <a:lstStyle/>
          <a:p>
            <a:pPr>
              <a:spcBef>
                <a:spcPct val="50000"/>
              </a:spcBef>
            </a:pPr>
            <a:r>
              <a:rPr lang="en-US"/>
              <a:t>2</a:t>
            </a:r>
          </a:p>
        </p:txBody>
      </p:sp>
      <p:sp>
        <p:nvSpPr>
          <p:cNvPr id="31786" name="Text Box 42"/>
          <p:cNvSpPr txBox="1">
            <a:spLocks noChangeArrowheads="1"/>
          </p:cNvSpPr>
          <p:nvPr/>
        </p:nvSpPr>
        <p:spPr bwMode="auto">
          <a:xfrm>
            <a:off x="3352800" y="2833688"/>
            <a:ext cx="457200" cy="366712"/>
          </a:xfrm>
          <a:prstGeom prst="rect">
            <a:avLst/>
          </a:prstGeom>
          <a:noFill/>
          <a:ln w="9525">
            <a:noFill/>
            <a:miter lim="800000"/>
            <a:headEnd/>
            <a:tailEnd/>
          </a:ln>
          <a:effectLst/>
        </p:spPr>
        <p:txBody>
          <a:bodyPr>
            <a:spAutoFit/>
          </a:bodyPr>
          <a:lstStyle/>
          <a:p>
            <a:pPr>
              <a:spcBef>
                <a:spcPct val="50000"/>
              </a:spcBef>
            </a:pPr>
            <a:r>
              <a:rPr lang="en-US"/>
              <a:t>6</a:t>
            </a:r>
          </a:p>
        </p:txBody>
      </p:sp>
      <p:sp>
        <p:nvSpPr>
          <p:cNvPr id="31787" name="Text Box 43"/>
          <p:cNvSpPr txBox="1">
            <a:spLocks noChangeArrowheads="1"/>
          </p:cNvSpPr>
          <p:nvPr/>
        </p:nvSpPr>
        <p:spPr bwMode="auto">
          <a:xfrm>
            <a:off x="4876800" y="3367088"/>
            <a:ext cx="457200" cy="366712"/>
          </a:xfrm>
          <a:prstGeom prst="rect">
            <a:avLst/>
          </a:prstGeom>
          <a:noFill/>
          <a:ln w="9525">
            <a:noFill/>
            <a:miter lim="800000"/>
            <a:headEnd/>
            <a:tailEnd/>
          </a:ln>
          <a:effectLst/>
        </p:spPr>
        <p:txBody>
          <a:bodyPr>
            <a:spAutoFit/>
          </a:bodyPr>
          <a:lstStyle/>
          <a:p>
            <a:pPr>
              <a:spcBef>
                <a:spcPct val="50000"/>
              </a:spcBef>
            </a:pPr>
            <a:r>
              <a:rPr lang="en-US"/>
              <a:t>13</a:t>
            </a:r>
          </a:p>
        </p:txBody>
      </p:sp>
      <p:sp>
        <p:nvSpPr>
          <p:cNvPr id="31788" name="Text Box 44"/>
          <p:cNvSpPr txBox="1">
            <a:spLocks noChangeArrowheads="1"/>
          </p:cNvSpPr>
          <p:nvPr/>
        </p:nvSpPr>
        <p:spPr bwMode="auto">
          <a:xfrm>
            <a:off x="6248400" y="2909888"/>
            <a:ext cx="609600" cy="366712"/>
          </a:xfrm>
          <a:prstGeom prst="rect">
            <a:avLst/>
          </a:prstGeom>
          <a:noFill/>
          <a:ln w="9525">
            <a:noFill/>
            <a:miter lim="800000"/>
            <a:headEnd/>
            <a:tailEnd/>
          </a:ln>
          <a:effectLst/>
        </p:spPr>
        <p:txBody>
          <a:bodyPr>
            <a:spAutoFit/>
          </a:bodyPr>
          <a:lstStyle/>
          <a:p>
            <a:pPr>
              <a:spcBef>
                <a:spcPct val="50000"/>
              </a:spcBef>
            </a:pPr>
            <a:r>
              <a:rPr lang="en-US"/>
              <a:t>15</a:t>
            </a:r>
          </a:p>
        </p:txBody>
      </p:sp>
      <p:sp>
        <p:nvSpPr>
          <p:cNvPr id="31789" name="Text Box 45"/>
          <p:cNvSpPr txBox="1">
            <a:spLocks noChangeArrowheads="1"/>
          </p:cNvSpPr>
          <p:nvPr/>
        </p:nvSpPr>
        <p:spPr bwMode="auto">
          <a:xfrm>
            <a:off x="7772400" y="3367088"/>
            <a:ext cx="457200" cy="366712"/>
          </a:xfrm>
          <a:prstGeom prst="rect">
            <a:avLst/>
          </a:prstGeom>
          <a:noFill/>
          <a:ln w="9525">
            <a:noFill/>
            <a:miter lim="800000"/>
            <a:headEnd/>
            <a:tailEnd/>
          </a:ln>
          <a:effectLst/>
        </p:spPr>
        <p:txBody>
          <a:bodyPr>
            <a:spAutoFit/>
          </a:bodyPr>
          <a:lstStyle/>
          <a:p>
            <a:pPr>
              <a:spcBef>
                <a:spcPct val="50000"/>
              </a:spcBef>
            </a:pPr>
            <a:r>
              <a:rPr lang="en-US"/>
              <a:t>14</a:t>
            </a:r>
          </a:p>
        </p:txBody>
      </p:sp>
      <p:sp>
        <p:nvSpPr>
          <p:cNvPr id="31790" name="Text Box 46"/>
          <p:cNvSpPr txBox="1">
            <a:spLocks noChangeArrowheads="1"/>
          </p:cNvSpPr>
          <p:nvPr/>
        </p:nvSpPr>
        <p:spPr bwMode="auto">
          <a:xfrm>
            <a:off x="8458200" y="5348288"/>
            <a:ext cx="304800" cy="366712"/>
          </a:xfrm>
          <a:prstGeom prst="rect">
            <a:avLst/>
          </a:prstGeom>
          <a:noFill/>
          <a:ln w="9525">
            <a:noFill/>
            <a:miter lim="800000"/>
            <a:headEnd/>
            <a:tailEnd/>
          </a:ln>
          <a:effectLst/>
        </p:spPr>
        <p:txBody>
          <a:bodyPr>
            <a:spAutoFit/>
          </a:bodyPr>
          <a:lstStyle/>
          <a:p>
            <a:pPr>
              <a:spcBef>
                <a:spcPct val="50000"/>
              </a:spcBef>
            </a:pPr>
            <a:r>
              <a:rPr lang="en-US"/>
              <a:t>1</a:t>
            </a:r>
          </a:p>
        </p:txBody>
      </p:sp>
      <p:sp>
        <p:nvSpPr>
          <p:cNvPr id="31791" name="Text Box 47"/>
          <p:cNvSpPr txBox="1">
            <a:spLocks noChangeArrowheads="1"/>
          </p:cNvSpPr>
          <p:nvPr/>
        </p:nvSpPr>
        <p:spPr bwMode="auto">
          <a:xfrm>
            <a:off x="6934200" y="6186488"/>
            <a:ext cx="685800" cy="366712"/>
          </a:xfrm>
          <a:prstGeom prst="rect">
            <a:avLst/>
          </a:prstGeom>
          <a:noFill/>
          <a:ln w="9525">
            <a:noFill/>
            <a:miter lim="800000"/>
            <a:headEnd/>
            <a:tailEnd/>
          </a:ln>
          <a:effectLst/>
        </p:spPr>
        <p:txBody>
          <a:bodyPr>
            <a:spAutoFit/>
          </a:bodyPr>
          <a:lstStyle/>
          <a:p>
            <a:pPr>
              <a:spcBef>
                <a:spcPct val="50000"/>
              </a:spcBef>
            </a:pPr>
            <a:r>
              <a:rPr lang="en-US"/>
              <a:t>8</a:t>
            </a:r>
          </a:p>
        </p:txBody>
      </p:sp>
      <p:sp>
        <p:nvSpPr>
          <p:cNvPr id="31792" name="Text Box 48"/>
          <p:cNvSpPr txBox="1">
            <a:spLocks noChangeArrowheads="1"/>
          </p:cNvSpPr>
          <p:nvPr/>
        </p:nvSpPr>
        <p:spPr bwMode="auto">
          <a:xfrm>
            <a:off x="5562600" y="6338888"/>
            <a:ext cx="533400" cy="366712"/>
          </a:xfrm>
          <a:prstGeom prst="rect">
            <a:avLst/>
          </a:prstGeom>
          <a:noFill/>
          <a:ln w="9525">
            <a:noFill/>
            <a:miter lim="800000"/>
            <a:headEnd/>
            <a:tailEnd/>
          </a:ln>
          <a:effectLst/>
        </p:spPr>
        <p:txBody>
          <a:bodyPr>
            <a:spAutoFit/>
          </a:bodyPr>
          <a:lstStyle/>
          <a:p>
            <a:pPr>
              <a:spcBef>
                <a:spcPct val="50000"/>
              </a:spcBef>
            </a:pPr>
            <a:r>
              <a:rPr lang="en-US"/>
              <a:t>11</a:t>
            </a:r>
          </a:p>
        </p:txBody>
      </p:sp>
      <p:sp>
        <p:nvSpPr>
          <p:cNvPr id="31793" name="Text Box 49"/>
          <p:cNvSpPr txBox="1">
            <a:spLocks noChangeArrowheads="1"/>
          </p:cNvSpPr>
          <p:nvPr/>
        </p:nvSpPr>
        <p:spPr bwMode="auto">
          <a:xfrm>
            <a:off x="4267200" y="6338888"/>
            <a:ext cx="457200" cy="366712"/>
          </a:xfrm>
          <a:prstGeom prst="rect">
            <a:avLst/>
          </a:prstGeom>
          <a:noFill/>
          <a:ln w="9525">
            <a:noFill/>
            <a:miter lim="800000"/>
            <a:headEnd/>
            <a:tailEnd/>
          </a:ln>
          <a:effectLst/>
        </p:spPr>
        <p:txBody>
          <a:bodyPr>
            <a:spAutoFit/>
          </a:bodyPr>
          <a:lstStyle/>
          <a:p>
            <a:pPr>
              <a:spcBef>
                <a:spcPct val="50000"/>
              </a:spcBef>
            </a:pPr>
            <a:r>
              <a:rPr lang="en-US"/>
              <a:t>12</a:t>
            </a:r>
          </a:p>
        </p:txBody>
      </p:sp>
      <p:sp>
        <p:nvSpPr>
          <p:cNvPr id="31794" name="Text Box 50"/>
          <p:cNvSpPr txBox="1">
            <a:spLocks noChangeArrowheads="1"/>
          </p:cNvSpPr>
          <p:nvPr/>
        </p:nvSpPr>
        <p:spPr bwMode="auto">
          <a:xfrm>
            <a:off x="4953000" y="4738688"/>
            <a:ext cx="457200" cy="366712"/>
          </a:xfrm>
          <a:prstGeom prst="rect">
            <a:avLst/>
          </a:prstGeom>
          <a:noFill/>
          <a:ln w="9525">
            <a:noFill/>
            <a:miter lim="800000"/>
            <a:headEnd/>
            <a:tailEnd/>
          </a:ln>
          <a:effectLst/>
        </p:spPr>
        <p:txBody>
          <a:bodyPr>
            <a:spAutoFit/>
          </a:bodyPr>
          <a:lstStyle/>
          <a:p>
            <a:pPr>
              <a:spcBef>
                <a:spcPct val="50000"/>
              </a:spcBef>
            </a:pPr>
            <a:r>
              <a:rPr lang="en-US"/>
              <a:t>10</a:t>
            </a:r>
          </a:p>
        </p:txBody>
      </p:sp>
      <p:sp>
        <p:nvSpPr>
          <p:cNvPr id="31795" name="Text Box 51"/>
          <p:cNvSpPr txBox="1">
            <a:spLocks noChangeArrowheads="1"/>
          </p:cNvSpPr>
          <p:nvPr/>
        </p:nvSpPr>
        <p:spPr bwMode="auto">
          <a:xfrm>
            <a:off x="6477000" y="4814888"/>
            <a:ext cx="304800" cy="366712"/>
          </a:xfrm>
          <a:prstGeom prst="rect">
            <a:avLst/>
          </a:prstGeom>
          <a:noFill/>
          <a:ln w="9525">
            <a:noFill/>
            <a:miter lim="800000"/>
            <a:headEnd/>
            <a:tailEnd/>
          </a:ln>
          <a:effectLst/>
        </p:spPr>
        <p:txBody>
          <a:bodyPr>
            <a:spAutoFit/>
          </a:bodyPr>
          <a:lstStyle/>
          <a:p>
            <a:pPr>
              <a:spcBef>
                <a:spcPct val="50000"/>
              </a:spcBef>
            </a:pPr>
            <a:r>
              <a:rPr lang="en-US"/>
              <a:t>4</a:t>
            </a:r>
          </a:p>
        </p:txBody>
      </p:sp>
      <p:sp>
        <p:nvSpPr>
          <p:cNvPr id="31796" name="Text Box 52"/>
          <p:cNvSpPr txBox="1">
            <a:spLocks noChangeArrowheads="1"/>
          </p:cNvSpPr>
          <p:nvPr/>
        </p:nvSpPr>
        <p:spPr bwMode="auto">
          <a:xfrm>
            <a:off x="7543800" y="4510088"/>
            <a:ext cx="381000" cy="366712"/>
          </a:xfrm>
          <a:prstGeom prst="rect">
            <a:avLst/>
          </a:prstGeom>
          <a:noFill/>
          <a:ln w="9525">
            <a:noFill/>
            <a:miter lim="800000"/>
            <a:headEnd/>
            <a:tailEnd/>
          </a:ln>
          <a:effectLst/>
        </p:spPr>
        <p:txBody>
          <a:bodyPr>
            <a:spAutoFit/>
          </a:bodyPr>
          <a:lstStyle/>
          <a:p>
            <a:pPr>
              <a:spcBef>
                <a:spcPct val="50000"/>
              </a:spcBef>
            </a:pPr>
            <a:r>
              <a:rPr lang="en-US"/>
              <a:t>3</a:t>
            </a:r>
          </a:p>
        </p:txBody>
      </p:sp>
      <p:sp>
        <p:nvSpPr>
          <p:cNvPr id="31797" name="Text Box 53"/>
          <p:cNvSpPr txBox="1">
            <a:spLocks noChangeArrowheads="1"/>
          </p:cNvSpPr>
          <p:nvPr/>
        </p:nvSpPr>
        <p:spPr bwMode="auto">
          <a:xfrm>
            <a:off x="3352800" y="4510088"/>
            <a:ext cx="381000" cy="366712"/>
          </a:xfrm>
          <a:prstGeom prst="rect">
            <a:avLst/>
          </a:prstGeom>
          <a:noFill/>
          <a:ln w="9525">
            <a:noFill/>
            <a:miter lim="800000"/>
            <a:headEnd/>
            <a:tailEnd/>
          </a:ln>
          <a:effectLst/>
        </p:spPr>
        <p:txBody>
          <a:bodyPr>
            <a:spAutoFit/>
          </a:bodyPr>
          <a:lstStyle/>
          <a:p>
            <a:pPr>
              <a:spcBef>
                <a:spcPct val="50000"/>
              </a:spcBef>
            </a:pPr>
            <a:r>
              <a:rPr lang="en-US"/>
              <a:t>7</a:t>
            </a:r>
          </a:p>
        </p:txBody>
      </p:sp>
      <p:sp>
        <p:nvSpPr>
          <p:cNvPr id="31798" name="Text Box 54"/>
          <p:cNvSpPr txBox="1">
            <a:spLocks noChangeArrowheads="1"/>
          </p:cNvSpPr>
          <p:nvPr/>
        </p:nvSpPr>
        <p:spPr bwMode="auto">
          <a:xfrm>
            <a:off x="2209800" y="6019800"/>
            <a:ext cx="381000" cy="366713"/>
          </a:xfrm>
          <a:prstGeom prst="rect">
            <a:avLst/>
          </a:prstGeom>
          <a:noFill/>
          <a:ln w="9525">
            <a:noFill/>
            <a:miter lim="800000"/>
            <a:headEnd/>
            <a:tailEnd/>
          </a:ln>
          <a:effectLst/>
        </p:spPr>
        <p:txBody>
          <a:bodyPr>
            <a:spAutoFit/>
          </a:bodyPr>
          <a:lstStyle/>
          <a:p>
            <a:pPr>
              <a:spcBef>
                <a:spcPct val="50000"/>
              </a:spcBef>
            </a:pPr>
            <a:r>
              <a:rPr lang="en-US"/>
              <a:t>9</a:t>
            </a:r>
          </a:p>
        </p:txBody>
      </p:sp>
      <p:sp>
        <p:nvSpPr>
          <p:cNvPr id="31799" name="Text Box 55"/>
          <p:cNvSpPr txBox="1">
            <a:spLocks noChangeArrowheads="1"/>
          </p:cNvSpPr>
          <p:nvPr/>
        </p:nvSpPr>
        <p:spPr bwMode="auto">
          <a:xfrm>
            <a:off x="1447800" y="5029200"/>
            <a:ext cx="381000" cy="366713"/>
          </a:xfrm>
          <a:prstGeom prst="rect">
            <a:avLst/>
          </a:prstGeom>
          <a:noFill/>
          <a:ln w="9525">
            <a:noFill/>
            <a:miter lim="800000"/>
            <a:headEnd/>
            <a:tailEnd/>
          </a:ln>
          <a:effectLst/>
        </p:spPr>
        <p:txBody>
          <a:bodyPr>
            <a:spAutoFit/>
          </a:bodyPr>
          <a:lstStyle/>
          <a:p>
            <a:pPr>
              <a:spcBef>
                <a:spcPct val="50000"/>
              </a:spcBef>
            </a:pPr>
            <a:r>
              <a:rPr lang="en-US"/>
              <a:t>5</a:t>
            </a:r>
          </a:p>
        </p:txBody>
      </p:sp>
      <p:sp>
        <p:nvSpPr>
          <p:cNvPr id="31800" name="Text Box 56"/>
          <p:cNvSpPr txBox="1">
            <a:spLocks noChangeArrowheads="1"/>
          </p:cNvSpPr>
          <p:nvPr/>
        </p:nvSpPr>
        <p:spPr bwMode="auto">
          <a:xfrm>
            <a:off x="914400" y="1524000"/>
            <a:ext cx="7467600" cy="1190625"/>
          </a:xfrm>
          <a:prstGeom prst="rect">
            <a:avLst/>
          </a:prstGeom>
          <a:noFill/>
          <a:ln w="9525">
            <a:noFill/>
            <a:miter lim="800000"/>
            <a:headEnd/>
            <a:tailEnd/>
          </a:ln>
          <a:effectLst/>
        </p:spPr>
        <p:txBody>
          <a:bodyPr>
            <a:spAutoFit/>
          </a:bodyPr>
          <a:lstStyle/>
          <a:p>
            <a:pPr>
              <a:spcBef>
                <a:spcPct val="50000"/>
              </a:spcBef>
            </a:pPr>
            <a:r>
              <a:rPr lang="en-US"/>
              <a:t>Algorithm 1: (Maximal improvement) Beginning at a node, move to the adjacent node with largest improvement (in absolute size or percentage). If no such node exists, then at local max. Each node will go to exactly one local max (assuming no 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Problem</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Given a desired network of gene expression</a:t>
            </a:r>
          </a:p>
          <a:p>
            <a:pPr lvl="1" fontAlgn="auto">
              <a:spcAft>
                <a:spcPts val="0"/>
              </a:spcAft>
              <a:buFont typeface="Arial" pitchFamily="34" charset="0"/>
              <a:buChar char="–"/>
              <a:defRPr/>
            </a:pPr>
            <a:r>
              <a:rPr lang="en-US" dirty="0" err="1" smtClean="0"/>
              <a:t>Magnetosome</a:t>
            </a:r>
            <a:endParaRPr lang="en-US" dirty="0" smtClean="0"/>
          </a:p>
          <a:p>
            <a:pPr lvl="1" fontAlgn="auto">
              <a:spcAft>
                <a:spcPts val="0"/>
              </a:spcAft>
              <a:buFont typeface="Arial" pitchFamily="34" charset="0"/>
              <a:buChar char="–"/>
              <a:defRPr/>
            </a:pPr>
            <a:r>
              <a:rPr lang="en-US" dirty="0" smtClean="0"/>
              <a:t>Enzymes in a metabolic pathway</a:t>
            </a:r>
          </a:p>
          <a:p>
            <a:pPr lvl="1" fontAlgn="auto">
              <a:spcAft>
                <a:spcPts val="0"/>
              </a:spcAft>
              <a:buFont typeface="Arial" pitchFamily="34" charset="0"/>
              <a:buChar char="–"/>
              <a:defRPr/>
            </a:pPr>
            <a:r>
              <a:rPr lang="en-US" dirty="0" smtClean="0"/>
              <a:t>Subunits of a protein</a:t>
            </a:r>
          </a:p>
          <a:p>
            <a:pPr lvl="1" fontAlgn="auto">
              <a:spcAft>
                <a:spcPts val="0"/>
              </a:spcAft>
              <a:buFont typeface="Arial" pitchFamily="34" charset="0"/>
              <a:buChar char="–"/>
              <a:defRPr/>
            </a:pPr>
            <a:r>
              <a:rPr lang="en-US" dirty="0" smtClean="0"/>
              <a:t>Other examples???</a:t>
            </a:r>
          </a:p>
          <a:p>
            <a:pPr fontAlgn="auto">
              <a:spcAft>
                <a:spcPts val="0"/>
              </a:spcAft>
              <a:buFont typeface="Arial" pitchFamily="34" charset="0"/>
              <a:buChar char="•"/>
              <a:defRPr/>
            </a:pPr>
            <a:r>
              <a:rPr lang="en-US" dirty="0" smtClean="0"/>
              <a:t>Optimal function of network sensitive to</a:t>
            </a:r>
          </a:p>
          <a:p>
            <a:pPr lvl="1" fontAlgn="auto">
              <a:spcAft>
                <a:spcPts val="0"/>
              </a:spcAft>
              <a:buFont typeface="Arial" pitchFamily="34" charset="0"/>
              <a:buChar char="–"/>
              <a:defRPr/>
            </a:pPr>
            <a:r>
              <a:rPr lang="en-US" dirty="0" smtClean="0"/>
              <a:t>Levels of node components</a:t>
            </a:r>
          </a:p>
          <a:p>
            <a:pPr lvl="1" fontAlgn="auto">
              <a:spcAft>
                <a:spcPts val="0"/>
              </a:spcAft>
              <a:buFont typeface="Arial" pitchFamily="34" charset="0"/>
              <a:buChar char="–"/>
              <a:defRPr/>
            </a:pPr>
            <a:r>
              <a:rPr lang="en-US" dirty="0" smtClean="0"/>
              <a:t>Interactions among node components</a:t>
            </a:r>
          </a:p>
          <a:p>
            <a:pPr lvl="1" fontAlgn="auto">
              <a:spcAft>
                <a:spcPts val="0"/>
              </a:spcAft>
              <a:buFont typeface="Arial" pitchFamily="34" charset="0"/>
              <a:buChar char="–"/>
              <a:defRPr/>
            </a:pPr>
            <a:r>
              <a:rPr lang="en-US" dirty="0" smtClean="0"/>
              <a:t>Interactions with other genome-encoded elements</a:t>
            </a:r>
          </a:p>
          <a:p>
            <a:pPr fontAlgn="auto">
              <a:spcAft>
                <a:spcPts val="0"/>
              </a:spcAft>
              <a:buFont typeface="Arial" pitchFamily="34" charset="0"/>
              <a:buChar char="•"/>
              <a:defRPr/>
            </a:pPr>
            <a:r>
              <a:rPr lang="en-US" dirty="0" smtClean="0"/>
              <a:t>How can </a:t>
            </a:r>
            <a:r>
              <a:rPr lang="en-US" dirty="0" err="1" smtClean="0"/>
              <a:t>combinatorics</a:t>
            </a:r>
            <a:r>
              <a:rPr lang="en-US" dirty="0" smtClean="0"/>
              <a:t> be used to optimize the function of a network?</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n-US" smtClean="0"/>
              <a:t>Possible math connections</a:t>
            </a:r>
          </a:p>
        </p:txBody>
      </p:sp>
      <p:grpSp>
        <p:nvGrpSpPr>
          <p:cNvPr id="32771" name="Group 3"/>
          <p:cNvGrpSpPr>
            <a:grpSpLocks/>
          </p:cNvGrpSpPr>
          <p:nvPr/>
        </p:nvGrpSpPr>
        <p:grpSpPr bwMode="auto">
          <a:xfrm>
            <a:off x="1447800" y="2833688"/>
            <a:ext cx="7315200" cy="3871912"/>
            <a:chOff x="624" y="1152"/>
            <a:chExt cx="4608" cy="2439"/>
          </a:xfrm>
        </p:grpSpPr>
        <p:sp>
          <p:nvSpPr>
            <p:cNvPr id="32772" name="Oval 4"/>
            <p:cNvSpPr>
              <a:spLocks noChangeArrowheads="1"/>
            </p:cNvSpPr>
            <p:nvPr/>
          </p:nvSpPr>
          <p:spPr bwMode="auto">
            <a:xfrm>
              <a:off x="864" y="1728"/>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3" name="Oval 5"/>
            <p:cNvSpPr>
              <a:spLocks noChangeArrowheads="1"/>
            </p:cNvSpPr>
            <p:nvPr/>
          </p:nvSpPr>
          <p:spPr bwMode="auto">
            <a:xfrm>
              <a:off x="1920" y="1440"/>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4" name="Oval 6"/>
            <p:cNvSpPr>
              <a:spLocks noChangeArrowheads="1"/>
            </p:cNvSpPr>
            <p:nvPr/>
          </p:nvSpPr>
          <p:spPr bwMode="auto">
            <a:xfrm>
              <a:off x="2832" y="1776"/>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5" name="Oval 7"/>
            <p:cNvSpPr>
              <a:spLocks noChangeArrowheads="1"/>
            </p:cNvSpPr>
            <p:nvPr/>
          </p:nvSpPr>
          <p:spPr bwMode="auto">
            <a:xfrm>
              <a:off x="3744" y="1440"/>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6" name="Oval 8"/>
            <p:cNvSpPr>
              <a:spLocks noChangeArrowheads="1"/>
            </p:cNvSpPr>
            <p:nvPr/>
          </p:nvSpPr>
          <p:spPr bwMode="auto">
            <a:xfrm>
              <a:off x="4608" y="1728"/>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7" name="Oval 9"/>
            <p:cNvSpPr>
              <a:spLocks noChangeArrowheads="1"/>
            </p:cNvSpPr>
            <p:nvPr/>
          </p:nvSpPr>
          <p:spPr bwMode="auto">
            <a:xfrm>
              <a:off x="816" y="2544"/>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8" name="Oval 10"/>
            <p:cNvSpPr>
              <a:spLocks noChangeArrowheads="1"/>
            </p:cNvSpPr>
            <p:nvPr/>
          </p:nvSpPr>
          <p:spPr bwMode="auto">
            <a:xfrm>
              <a:off x="1872" y="2448"/>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79" name="Oval 11"/>
            <p:cNvSpPr>
              <a:spLocks noChangeArrowheads="1"/>
            </p:cNvSpPr>
            <p:nvPr/>
          </p:nvSpPr>
          <p:spPr bwMode="auto">
            <a:xfrm>
              <a:off x="2928" y="2592"/>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0" name="Oval 12"/>
            <p:cNvSpPr>
              <a:spLocks noChangeArrowheads="1"/>
            </p:cNvSpPr>
            <p:nvPr/>
          </p:nvSpPr>
          <p:spPr bwMode="auto">
            <a:xfrm>
              <a:off x="3840" y="2304"/>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1" name="Oval 13"/>
            <p:cNvSpPr>
              <a:spLocks noChangeArrowheads="1"/>
            </p:cNvSpPr>
            <p:nvPr/>
          </p:nvSpPr>
          <p:spPr bwMode="auto">
            <a:xfrm>
              <a:off x="4368" y="2304"/>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2" name="Oval 14"/>
            <p:cNvSpPr>
              <a:spLocks noChangeArrowheads="1"/>
            </p:cNvSpPr>
            <p:nvPr/>
          </p:nvSpPr>
          <p:spPr bwMode="auto">
            <a:xfrm>
              <a:off x="4128" y="3120"/>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3" name="Oval 15"/>
            <p:cNvSpPr>
              <a:spLocks noChangeArrowheads="1"/>
            </p:cNvSpPr>
            <p:nvPr/>
          </p:nvSpPr>
          <p:spPr bwMode="auto">
            <a:xfrm>
              <a:off x="3264" y="3216"/>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4" name="Oval 16"/>
            <p:cNvSpPr>
              <a:spLocks noChangeArrowheads="1"/>
            </p:cNvSpPr>
            <p:nvPr/>
          </p:nvSpPr>
          <p:spPr bwMode="auto">
            <a:xfrm>
              <a:off x="2448" y="3216"/>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5" name="Oval 17"/>
            <p:cNvSpPr>
              <a:spLocks noChangeArrowheads="1"/>
            </p:cNvSpPr>
            <p:nvPr/>
          </p:nvSpPr>
          <p:spPr bwMode="auto">
            <a:xfrm>
              <a:off x="1392" y="3168"/>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786" name="Line 18"/>
            <p:cNvSpPr>
              <a:spLocks noChangeShapeType="1"/>
            </p:cNvSpPr>
            <p:nvPr/>
          </p:nvSpPr>
          <p:spPr bwMode="auto">
            <a:xfrm flipV="1">
              <a:off x="960" y="1488"/>
              <a:ext cx="912" cy="240"/>
            </a:xfrm>
            <a:prstGeom prst="line">
              <a:avLst/>
            </a:prstGeom>
            <a:noFill/>
            <a:ln w="9525">
              <a:solidFill>
                <a:schemeClr val="tx1"/>
              </a:solidFill>
              <a:round/>
              <a:headEnd/>
              <a:tailEnd/>
            </a:ln>
            <a:effectLst/>
          </p:spPr>
          <p:txBody>
            <a:bodyPr/>
            <a:lstStyle/>
            <a:p>
              <a:endParaRPr lang="en-US"/>
            </a:p>
          </p:txBody>
        </p:sp>
        <p:sp>
          <p:nvSpPr>
            <p:cNvPr id="32787" name="Line 19"/>
            <p:cNvSpPr>
              <a:spLocks noChangeShapeType="1"/>
            </p:cNvSpPr>
            <p:nvPr/>
          </p:nvSpPr>
          <p:spPr bwMode="auto">
            <a:xfrm>
              <a:off x="2064" y="1488"/>
              <a:ext cx="720" cy="288"/>
            </a:xfrm>
            <a:prstGeom prst="line">
              <a:avLst/>
            </a:prstGeom>
            <a:noFill/>
            <a:ln w="9525">
              <a:solidFill>
                <a:schemeClr val="tx1"/>
              </a:solidFill>
              <a:round/>
              <a:headEnd/>
              <a:tailEnd/>
            </a:ln>
            <a:effectLst/>
          </p:spPr>
          <p:txBody>
            <a:bodyPr/>
            <a:lstStyle/>
            <a:p>
              <a:endParaRPr lang="en-US"/>
            </a:p>
          </p:txBody>
        </p:sp>
        <p:sp>
          <p:nvSpPr>
            <p:cNvPr id="32788" name="Line 20"/>
            <p:cNvSpPr>
              <a:spLocks noChangeShapeType="1"/>
            </p:cNvSpPr>
            <p:nvPr/>
          </p:nvSpPr>
          <p:spPr bwMode="auto">
            <a:xfrm flipV="1">
              <a:off x="2976" y="1536"/>
              <a:ext cx="720" cy="240"/>
            </a:xfrm>
            <a:prstGeom prst="line">
              <a:avLst/>
            </a:prstGeom>
            <a:noFill/>
            <a:ln w="9525">
              <a:solidFill>
                <a:schemeClr val="tx1"/>
              </a:solidFill>
              <a:round/>
              <a:headEnd/>
              <a:tailEnd/>
            </a:ln>
            <a:effectLst/>
          </p:spPr>
          <p:txBody>
            <a:bodyPr/>
            <a:lstStyle/>
            <a:p>
              <a:endParaRPr lang="en-US"/>
            </a:p>
          </p:txBody>
        </p:sp>
        <p:sp>
          <p:nvSpPr>
            <p:cNvPr id="32789" name="Line 21"/>
            <p:cNvSpPr>
              <a:spLocks noChangeShapeType="1"/>
            </p:cNvSpPr>
            <p:nvPr/>
          </p:nvSpPr>
          <p:spPr bwMode="auto">
            <a:xfrm>
              <a:off x="3888" y="1488"/>
              <a:ext cx="672" cy="240"/>
            </a:xfrm>
            <a:prstGeom prst="line">
              <a:avLst/>
            </a:prstGeom>
            <a:noFill/>
            <a:ln w="9525">
              <a:solidFill>
                <a:schemeClr val="tx1"/>
              </a:solidFill>
              <a:round/>
              <a:headEnd/>
              <a:tailEnd/>
            </a:ln>
            <a:effectLst/>
          </p:spPr>
          <p:txBody>
            <a:bodyPr/>
            <a:lstStyle/>
            <a:p>
              <a:endParaRPr lang="en-US"/>
            </a:p>
          </p:txBody>
        </p:sp>
        <p:sp>
          <p:nvSpPr>
            <p:cNvPr id="32790" name="Line 22"/>
            <p:cNvSpPr>
              <a:spLocks noChangeShapeType="1"/>
            </p:cNvSpPr>
            <p:nvPr/>
          </p:nvSpPr>
          <p:spPr bwMode="auto">
            <a:xfrm flipH="1">
              <a:off x="4464" y="1872"/>
              <a:ext cx="192" cy="384"/>
            </a:xfrm>
            <a:prstGeom prst="line">
              <a:avLst/>
            </a:prstGeom>
            <a:noFill/>
            <a:ln w="9525">
              <a:solidFill>
                <a:schemeClr val="tx1"/>
              </a:solidFill>
              <a:round/>
              <a:headEnd/>
              <a:tailEnd/>
            </a:ln>
            <a:effectLst/>
          </p:spPr>
          <p:txBody>
            <a:bodyPr/>
            <a:lstStyle/>
            <a:p>
              <a:endParaRPr lang="en-US"/>
            </a:p>
          </p:txBody>
        </p:sp>
        <p:sp>
          <p:nvSpPr>
            <p:cNvPr id="32791" name="Line 23"/>
            <p:cNvSpPr>
              <a:spLocks noChangeShapeType="1"/>
            </p:cNvSpPr>
            <p:nvPr/>
          </p:nvSpPr>
          <p:spPr bwMode="auto">
            <a:xfrm flipH="1">
              <a:off x="4224" y="2448"/>
              <a:ext cx="144" cy="624"/>
            </a:xfrm>
            <a:prstGeom prst="line">
              <a:avLst/>
            </a:prstGeom>
            <a:noFill/>
            <a:ln w="9525">
              <a:solidFill>
                <a:schemeClr val="tx1"/>
              </a:solidFill>
              <a:round/>
              <a:headEnd/>
              <a:tailEnd/>
            </a:ln>
            <a:effectLst/>
          </p:spPr>
          <p:txBody>
            <a:bodyPr/>
            <a:lstStyle/>
            <a:p>
              <a:endParaRPr lang="en-US"/>
            </a:p>
          </p:txBody>
        </p:sp>
        <p:sp>
          <p:nvSpPr>
            <p:cNvPr id="32792" name="Line 24"/>
            <p:cNvSpPr>
              <a:spLocks noChangeShapeType="1"/>
            </p:cNvSpPr>
            <p:nvPr/>
          </p:nvSpPr>
          <p:spPr bwMode="auto">
            <a:xfrm>
              <a:off x="3792" y="1584"/>
              <a:ext cx="576" cy="672"/>
            </a:xfrm>
            <a:prstGeom prst="line">
              <a:avLst/>
            </a:prstGeom>
            <a:noFill/>
            <a:ln w="9525">
              <a:solidFill>
                <a:schemeClr val="tx1"/>
              </a:solidFill>
              <a:round/>
              <a:headEnd/>
              <a:tailEnd/>
            </a:ln>
            <a:effectLst/>
          </p:spPr>
          <p:txBody>
            <a:bodyPr/>
            <a:lstStyle/>
            <a:p>
              <a:endParaRPr lang="en-US"/>
            </a:p>
          </p:txBody>
        </p:sp>
        <p:sp>
          <p:nvSpPr>
            <p:cNvPr id="32793" name="Line 25"/>
            <p:cNvSpPr>
              <a:spLocks noChangeShapeType="1"/>
            </p:cNvSpPr>
            <p:nvPr/>
          </p:nvSpPr>
          <p:spPr bwMode="auto">
            <a:xfrm flipH="1">
              <a:off x="3984" y="2352"/>
              <a:ext cx="336" cy="0"/>
            </a:xfrm>
            <a:prstGeom prst="line">
              <a:avLst/>
            </a:prstGeom>
            <a:noFill/>
            <a:ln w="9525">
              <a:solidFill>
                <a:schemeClr val="tx1"/>
              </a:solidFill>
              <a:round/>
              <a:headEnd/>
              <a:tailEnd/>
            </a:ln>
            <a:effectLst/>
          </p:spPr>
          <p:txBody>
            <a:bodyPr/>
            <a:lstStyle/>
            <a:p>
              <a:endParaRPr lang="en-US"/>
            </a:p>
          </p:txBody>
        </p:sp>
        <p:sp>
          <p:nvSpPr>
            <p:cNvPr id="32794" name="Line 26"/>
            <p:cNvSpPr>
              <a:spLocks noChangeShapeType="1"/>
            </p:cNvSpPr>
            <p:nvPr/>
          </p:nvSpPr>
          <p:spPr bwMode="auto">
            <a:xfrm flipH="1">
              <a:off x="3408" y="3168"/>
              <a:ext cx="672" cy="48"/>
            </a:xfrm>
            <a:prstGeom prst="line">
              <a:avLst/>
            </a:prstGeom>
            <a:noFill/>
            <a:ln w="9525">
              <a:solidFill>
                <a:schemeClr val="tx1"/>
              </a:solidFill>
              <a:round/>
              <a:headEnd/>
              <a:tailEnd/>
            </a:ln>
            <a:effectLst/>
          </p:spPr>
          <p:txBody>
            <a:bodyPr/>
            <a:lstStyle/>
            <a:p>
              <a:endParaRPr lang="en-US"/>
            </a:p>
          </p:txBody>
        </p:sp>
        <p:sp>
          <p:nvSpPr>
            <p:cNvPr id="32795" name="Line 27"/>
            <p:cNvSpPr>
              <a:spLocks noChangeShapeType="1"/>
            </p:cNvSpPr>
            <p:nvPr/>
          </p:nvSpPr>
          <p:spPr bwMode="auto">
            <a:xfrm flipH="1">
              <a:off x="2592" y="3264"/>
              <a:ext cx="624" cy="0"/>
            </a:xfrm>
            <a:prstGeom prst="line">
              <a:avLst/>
            </a:prstGeom>
            <a:noFill/>
            <a:ln w="9525">
              <a:solidFill>
                <a:schemeClr val="tx1"/>
              </a:solidFill>
              <a:round/>
              <a:headEnd/>
              <a:tailEnd/>
            </a:ln>
            <a:effectLst/>
          </p:spPr>
          <p:txBody>
            <a:bodyPr/>
            <a:lstStyle/>
            <a:p>
              <a:endParaRPr lang="en-US"/>
            </a:p>
          </p:txBody>
        </p:sp>
        <p:sp>
          <p:nvSpPr>
            <p:cNvPr id="32796" name="Line 28"/>
            <p:cNvSpPr>
              <a:spLocks noChangeShapeType="1"/>
            </p:cNvSpPr>
            <p:nvPr/>
          </p:nvSpPr>
          <p:spPr bwMode="auto">
            <a:xfrm flipH="1" flipV="1">
              <a:off x="1536" y="3216"/>
              <a:ext cx="864" cy="48"/>
            </a:xfrm>
            <a:prstGeom prst="line">
              <a:avLst/>
            </a:prstGeom>
            <a:noFill/>
            <a:ln w="9525">
              <a:solidFill>
                <a:schemeClr val="tx1"/>
              </a:solidFill>
              <a:round/>
              <a:headEnd/>
              <a:tailEnd/>
            </a:ln>
            <a:effectLst/>
          </p:spPr>
          <p:txBody>
            <a:bodyPr/>
            <a:lstStyle/>
            <a:p>
              <a:endParaRPr lang="en-US"/>
            </a:p>
          </p:txBody>
        </p:sp>
        <p:sp>
          <p:nvSpPr>
            <p:cNvPr id="32797" name="Line 29"/>
            <p:cNvSpPr>
              <a:spLocks noChangeShapeType="1"/>
            </p:cNvSpPr>
            <p:nvPr/>
          </p:nvSpPr>
          <p:spPr bwMode="auto">
            <a:xfrm flipV="1">
              <a:off x="1488" y="2592"/>
              <a:ext cx="384" cy="528"/>
            </a:xfrm>
            <a:prstGeom prst="line">
              <a:avLst/>
            </a:prstGeom>
            <a:noFill/>
            <a:ln w="9525">
              <a:solidFill>
                <a:schemeClr val="tx1"/>
              </a:solidFill>
              <a:round/>
              <a:headEnd/>
              <a:tailEnd/>
            </a:ln>
            <a:effectLst/>
          </p:spPr>
          <p:txBody>
            <a:bodyPr/>
            <a:lstStyle/>
            <a:p>
              <a:endParaRPr lang="en-US"/>
            </a:p>
          </p:txBody>
        </p:sp>
        <p:sp>
          <p:nvSpPr>
            <p:cNvPr id="32798" name="Line 30"/>
            <p:cNvSpPr>
              <a:spLocks noChangeShapeType="1"/>
            </p:cNvSpPr>
            <p:nvPr/>
          </p:nvSpPr>
          <p:spPr bwMode="auto">
            <a:xfrm flipH="1">
              <a:off x="960" y="2496"/>
              <a:ext cx="864" cy="96"/>
            </a:xfrm>
            <a:prstGeom prst="line">
              <a:avLst/>
            </a:prstGeom>
            <a:noFill/>
            <a:ln w="9525">
              <a:solidFill>
                <a:schemeClr val="tx1"/>
              </a:solidFill>
              <a:round/>
              <a:headEnd/>
              <a:tailEnd/>
            </a:ln>
            <a:effectLst/>
          </p:spPr>
          <p:txBody>
            <a:bodyPr/>
            <a:lstStyle/>
            <a:p>
              <a:endParaRPr lang="en-US"/>
            </a:p>
          </p:txBody>
        </p:sp>
        <p:sp>
          <p:nvSpPr>
            <p:cNvPr id="32799" name="Line 31"/>
            <p:cNvSpPr>
              <a:spLocks noChangeShapeType="1"/>
            </p:cNvSpPr>
            <p:nvPr/>
          </p:nvSpPr>
          <p:spPr bwMode="auto">
            <a:xfrm flipV="1">
              <a:off x="864" y="1872"/>
              <a:ext cx="48" cy="624"/>
            </a:xfrm>
            <a:prstGeom prst="line">
              <a:avLst/>
            </a:prstGeom>
            <a:noFill/>
            <a:ln w="9525">
              <a:solidFill>
                <a:schemeClr val="tx1"/>
              </a:solidFill>
              <a:round/>
              <a:headEnd/>
              <a:tailEnd/>
            </a:ln>
            <a:effectLst/>
          </p:spPr>
          <p:txBody>
            <a:bodyPr/>
            <a:lstStyle/>
            <a:p>
              <a:endParaRPr lang="en-US"/>
            </a:p>
          </p:txBody>
        </p:sp>
        <p:sp>
          <p:nvSpPr>
            <p:cNvPr id="32800" name="Line 32"/>
            <p:cNvSpPr>
              <a:spLocks noChangeShapeType="1"/>
            </p:cNvSpPr>
            <p:nvPr/>
          </p:nvSpPr>
          <p:spPr bwMode="auto">
            <a:xfrm flipV="1">
              <a:off x="1968" y="1872"/>
              <a:ext cx="816" cy="576"/>
            </a:xfrm>
            <a:prstGeom prst="line">
              <a:avLst/>
            </a:prstGeom>
            <a:noFill/>
            <a:ln w="9525">
              <a:solidFill>
                <a:schemeClr val="tx1"/>
              </a:solidFill>
              <a:round/>
              <a:headEnd/>
              <a:tailEnd/>
            </a:ln>
            <a:effectLst/>
          </p:spPr>
          <p:txBody>
            <a:bodyPr/>
            <a:lstStyle/>
            <a:p>
              <a:endParaRPr lang="en-US"/>
            </a:p>
          </p:txBody>
        </p:sp>
        <p:sp>
          <p:nvSpPr>
            <p:cNvPr id="32801" name="Line 33"/>
            <p:cNvSpPr>
              <a:spLocks noChangeShapeType="1"/>
            </p:cNvSpPr>
            <p:nvPr/>
          </p:nvSpPr>
          <p:spPr bwMode="auto">
            <a:xfrm>
              <a:off x="2976" y="1872"/>
              <a:ext cx="816" cy="432"/>
            </a:xfrm>
            <a:prstGeom prst="line">
              <a:avLst/>
            </a:prstGeom>
            <a:noFill/>
            <a:ln w="9525">
              <a:solidFill>
                <a:schemeClr val="tx1"/>
              </a:solidFill>
              <a:round/>
              <a:headEnd/>
              <a:tailEnd/>
            </a:ln>
            <a:effectLst/>
          </p:spPr>
          <p:txBody>
            <a:bodyPr/>
            <a:lstStyle/>
            <a:p>
              <a:endParaRPr lang="en-US"/>
            </a:p>
          </p:txBody>
        </p:sp>
        <p:sp>
          <p:nvSpPr>
            <p:cNvPr id="32802" name="Line 34"/>
            <p:cNvSpPr>
              <a:spLocks noChangeShapeType="1"/>
            </p:cNvSpPr>
            <p:nvPr/>
          </p:nvSpPr>
          <p:spPr bwMode="auto">
            <a:xfrm flipH="1">
              <a:off x="3072" y="2400"/>
              <a:ext cx="720" cy="192"/>
            </a:xfrm>
            <a:prstGeom prst="line">
              <a:avLst/>
            </a:prstGeom>
            <a:noFill/>
            <a:ln w="9525">
              <a:solidFill>
                <a:schemeClr val="tx1"/>
              </a:solidFill>
              <a:round/>
              <a:headEnd/>
              <a:tailEnd/>
            </a:ln>
            <a:effectLst/>
          </p:spPr>
          <p:txBody>
            <a:bodyPr/>
            <a:lstStyle/>
            <a:p>
              <a:endParaRPr lang="en-US"/>
            </a:p>
          </p:txBody>
        </p:sp>
        <p:sp>
          <p:nvSpPr>
            <p:cNvPr id="32803" name="Line 35"/>
            <p:cNvSpPr>
              <a:spLocks noChangeShapeType="1"/>
            </p:cNvSpPr>
            <p:nvPr/>
          </p:nvSpPr>
          <p:spPr bwMode="auto">
            <a:xfrm flipH="1">
              <a:off x="2544" y="2688"/>
              <a:ext cx="336" cy="480"/>
            </a:xfrm>
            <a:prstGeom prst="line">
              <a:avLst/>
            </a:prstGeom>
            <a:noFill/>
            <a:ln w="9525">
              <a:solidFill>
                <a:schemeClr val="tx1"/>
              </a:solidFill>
              <a:round/>
              <a:headEnd/>
              <a:tailEnd/>
            </a:ln>
            <a:effectLst/>
          </p:spPr>
          <p:txBody>
            <a:bodyPr/>
            <a:lstStyle/>
            <a:p>
              <a:endParaRPr lang="en-US"/>
            </a:p>
          </p:txBody>
        </p:sp>
        <p:sp>
          <p:nvSpPr>
            <p:cNvPr id="32804" name="Line 36"/>
            <p:cNvSpPr>
              <a:spLocks noChangeShapeType="1"/>
            </p:cNvSpPr>
            <p:nvPr/>
          </p:nvSpPr>
          <p:spPr bwMode="auto">
            <a:xfrm>
              <a:off x="3024" y="2736"/>
              <a:ext cx="240" cy="432"/>
            </a:xfrm>
            <a:prstGeom prst="line">
              <a:avLst/>
            </a:prstGeom>
            <a:noFill/>
            <a:ln w="9525">
              <a:solidFill>
                <a:schemeClr val="tx1"/>
              </a:solidFill>
              <a:round/>
              <a:headEnd/>
              <a:tailEnd/>
            </a:ln>
            <a:effectLst/>
          </p:spPr>
          <p:txBody>
            <a:bodyPr/>
            <a:lstStyle/>
            <a:p>
              <a:endParaRPr lang="en-US"/>
            </a:p>
          </p:txBody>
        </p:sp>
        <p:sp>
          <p:nvSpPr>
            <p:cNvPr id="32805" name="Oval 37"/>
            <p:cNvSpPr>
              <a:spLocks noChangeArrowheads="1"/>
            </p:cNvSpPr>
            <p:nvPr/>
          </p:nvSpPr>
          <p:spPr bwMode="auto">
            <a:xfrm>
              <a:off x="4848" y="2784"/>
              <a:ext cx="96" cy="96"/>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2806" name="Line 38"/>
            <p:cNvSpPr>
              <a:spLocks noChangeShapeType="1"/>
            </p:cNvSpPr>
            <p:nvPr/>
          </p:nvSpPr>
          <p:spPr bwMode="auto">
            <a:xfrm>
              <a:off x="4704" y="1872"/>
              <a:ext cx="192" cy="864"/>
            </a:xfrm>
            <a:prstGeom prst="line">
              <a:avLst/>
            </a:prstGeom>
            <a:noFill/>
            <a:ln w="9525">
              <a:solidFill>
                <a:schemeClr val="tx1"/>
              </a:solidFill>
              <a:round/>
              <a:headEnd/>
              <a:tailEnd/>
            </a:ln>
            <a:effectLst/>
          </p:spPr>
          <p:txBody>
            <a:bodyPr/>
            <a:lstStyle/>
            <a:p>
              <a:endParaRPr lang="en-US"/>
            </a:p>
          </p:txBody>
        </p:sp>
        <p:sp>
          <p:nvSpPr>
            <p:cNvPr id="32807" name="Line 39"/>
            <p:cNvSpPr>
              <a:spLocks noChangeShapeType="1"/>
            </p:cNvSpPr>
            <p:nvPr/>
          </p:nvSpPr>
          <p:spPr bwMode="auto">
            <a:xfrm flipH="1">
              <a:off x="4272" y="2880"/>
              <a:ext cx="576" cy="240"/>
            </a:xfrm>
            <a:prstGeom prst="line">
              <a:avLst/>
            </a:prstGeom>
            <a:noFill/>
            <a:ln w="9525">
              <a:solidFill>
                <a:schemeClr val="tx1"/>
              </a:solidFill>
              <a:round/>
              <a:headEnd/>
              <a:tailEnd/>
            </a:ln>
            <a:effectLst/>
          </p:spPr>
          <p:txBody>
            <a:bodyPr/>
            <a:lstStyle/>
            <a:p>
              <a:endParaRPr lang="en-US"/>
            </a:p>
          </p:txBody>
        </p:sp>
        <p:sp>
          <p:nvSpPr>
            <p:cNvPr id="32808" name="Line 40"/>
            <p:cNvSpPr>
              <a:spLocks noChangeShapeType="1"/>
            </p:cNvSpPr>
            <p:nvPr/>
          </p:nvSpPr>
          <p:spPr bwMode="auto">
            <a:xfrm>
              <a:off x="4464" y="2400"/>
              <a:ext cx="384" cy="384"/>
            </a:xfrm>
            <a:prstGeom prst="line">
              <a:avLst/>
            </a:prstGeom>
            <a:noFill/>
            <a:ln w="9525">
              <a:solidFill>
                <a:schemeClr val="tx1"/>
              </a:solidFill>
              <a:round/>
              <a:headEnd/>
              <a:tailEnd/>
            </a:ln>
            <a:effectLst/>
          </p:spPr>
          <p:txBody>
            <a:bodyPr/>
            <a:lstStyle/>
            <a:p>
              <a:endParaRPr lang="en-US"/>
            </a:p>
          </p:txBody>
        </p:sp>
        <p:sp>
          <p:nvSpPr>
            <p:cNvPr id="32809" name="Text Box 41"/>
            <p:cNvSpPr txBox="1">
              <a:spLocks noChangeArrowheads="1"/>
            </p:cNvSpPr>
            <p:nvPr/>
          </p:nvSpPr>
          <p:spPr bwMode="auto">
            <a:xfrm>
              <a:off x="720" y="1536"/>
              <a:ext cx="288" cy="231"/>
            </a:xfrm>
            <a:prstGeom prst="rect">
              <a:avLst/>
            </a:prstGeom>
            <a:noFill/>
            <a:ln w="9525">
              <a:noFill/>
              <a:miter lim="800000"/>
              <a:headEnd/>
              <a:tailEnd/>
            </a:ln>
            <a:effectLst/>
          </p:spPr>
          <p:txBody>
            <a:bodyPr>
              <a:spAutoFit/>
            </a:bodyPr>
            <a:lstStyle/>
            <a:p>
              <a:pPr>
                <a:spcBef>
                  <a:spcPct val="50000"/>
                </a:spcBef>
              </a:pPr>
              <a:r>
                <a:rPr lang="en-US"/>
                <a:t>2</a:t>
              </a:r>
            </a:p>
          </p:txBody>
        </p:sp>
        <p:sp>
          <p:nvSpPr>
            <p:cNvPr id="32810" name="Text Box 42"/>
            <p:cNvSpPr txBox="1">
              <a:spLocks noChangeArrowheads="1"/>
            </p:cNvSpPr>
            <p:nvPr/>
          </p:nvSpPr>
          <p:spPr bwMode="auto">
            <a:xfrm>
              <a:off x="1824" y="1152"/>
              <a:ext cx="288" cy="231"/>
            </a:xfrm>
            <a:prstGeom prst="rect">
              <a:avLst/>
            </a:prstGeom>
            <a:noFill/>
            <a:ln w="9525">
              <a:noFill/>
              <a:miter lim="800000"/>
              <a:headEnd/>
              <a:tailEnd/>
            </a:ln>
            <a:effectLst/>
          </p:spPr>
          <p:txBody>
            <a:bodyPr>
              <a:spAutoFit/>
            </a:bodyPr>
            <a:lstStyle/>
            <a:p>
              <a:pPr>
                <a:spcBef>
                  <a:spcPct val="50000"/>
                </a:spcBef>
              </a:pPr>
              <a:r>
                <a:rPr lang="en-US"/>
                <a:t>6</a:t>
              </a:r>
            </a:p>
          </p:txBody>
        </p:sp>
        <p:sp>
          <p:nvSpPr>
            <p:cNvPr id="32811" name="Text Box 43"/>
            <p:cNvSpPr txBox="1">
              <a:spLocks noChangeArrowheads="1"/>
            </p:cNvSpPr>
            <p:nvPr/>
          </p:nvSpPr>
          <p:spPr bwMode="auto">
            <a:xfrm>
              <a:off x="2784" y="1488"/>
              <a:ext cx="288" cy="231"/>
            </a:xfrm>
            <a:prstGeom prst="rect">
              <a:avLst/>
            </a:prstGeom>
            <a:noFill/>
            <a:ln w="9525">
              <a:noFill/>
              <a:miter lim="800000"/>
              <a:headEnd/>
              <a:tailEnd/>
            </a:ln>
            <a:effectLst/>
          </p:spPr>
          <p:txBody>
            <a:bodyPr>
              <a:spAutoFit/>
            </a:bodyPr>
            <a:lstStyle/>
            <a:p>
              <a:pPr>
                <a:spcBef>
                  <a:spcPct val="50000"/>
                </a:spcBef>
              </a:pPr>
              <a:r>
                <a:rPr lang="en-US"/>
                <a:t>13</a:t>
              </a:r>
            </a:p>
          </p:txBody>
        </p:sp>
        <p:sp>
          <p:nvSpPr>
            <p:cNvPr id="32812" name="Text Box 44"/>
            <p:cNvSpPr txBox="1">
              <a:spLocks noChangeArrowheads="1"/>
            </p:cNvSpPr>
            <p:nvPr/>
          </p:nvSpPr>
          <p:spPr bwMode="auto">
            <a:xfrm>
              <a:off x="3648" y="1200"/>
              <a:ext cx="384" cy="231"/>
            </a:xfrm>
            <a:prstGeom prst="rect">
              <a:avLst/>
            </a:prstGeom>
            <a:noFill/>
            <a:ln w="9525">
              <a:noFill/>
              <a:miter lim="800000"/>
              <a:headEnd/>
              <a:tailEnd/>
            </a:ln>
            <a:effectLst/>
          </p:spPr>
          <p:txBody>
            <a:bodyPr>
              <a:spAutoFit/>
            </a:bodyPr>
            <a:lstStyle/>
            <a:p>
              <a:pPr>
                <a:spcBef>
                  <a:spcPct val="50000"/>
                </a:spcBef>
              </a:pPr>
              <a:r>
                <a:rPr lang="en-US"/>
                <a:t>15</a:t>
              </a:r>
            </a:p>
          </p:txBody>
        </p:sp>
        <p:sp>
          <p:nvSpPr>
            <p:cNvPr id="32813" name="Text Box 45"/>
            <p:cNvSpPr txBox="1">
              <a:spLocks noChangeArrowheads="1"/>
            </p:cNvSpPr>
            <p:nvPr/>
          </p:nvSpPr>
          <p:spPr bwMode="auto">
            <a:xfrm>
              <a:off x="4608" y="1488"/>
              <a:ext cx="288" cy="231"/>
            </a:xfrm>
            <a:prstGeom prst="rect">
              <a:avLst/>
            </a:prstGeom>
            <a:noFill/>
            <a:ln w="9525">
              <a:noFill/>
              <a:miter lim="800000"/>
              <a:headEnd/>
              <a:tailEnd/>
            </a:ln>
            <a:effectLst/>
          </p:spPr>
          <p:txBody>
            <a:bodyPr>
              <a:spAutoFit/>
            </a:bodyPr>
            <a:lstStyle/>
            <a:p>
              <a:pPr>
                <a:spcBef>
                  <a:spcPct val="50000"/>
                </a:spcBef>
              </a:pPr>
              <a:r>
                <a:rPr lang="en-US"/>
                <a:t>14</a:t>
              </a:r>
            </a:p>
          </p:txBody>
        </p:sp>
        <p:sp>
          <p:nvSpPr>
            <p:cNvPr id="32814" name="Text Box 46"/>
            <p:cNvSpPr txBox="1">
              <a:spLocks noChangeArrowheads="1"/>
            </p:cNvSpPr>
            <p:nvPr/>
          </p:nvSpPr>
          <p:spPr bwMode="auto">
            <a:xfrm>
              <a:off x="5040" y="2736"/>
              <a:ext cx="192" cy="231"/>
            </a:xfrm>
            <a:prstGeom prst="rect">
              <a:avLst/>
            </a:prstGeom>
            <a:noFill/>
            <a:ln w="9525">
              <a:noFill/>
              <a:miter lim="800000"/>
              <a:headEnd/>
              <a:tailEnd/>
            </a:ln>
            <a:effectLst/>
          </p:spPr>
          <p:txBody>
            <a:bodyPr>
              <a:spAutoFit/>
            </a:bodyPr>
            <a:lstStyle/>
            <a:p>
              <a:pPr>
                <a:spcBef>
                  <a:spcPct val="50000"/>
                </a:spcBef>
              </a:pPr>
              <a:r>
                <a:rPr lang="en-US"/>
                <a:t>1</a:t>
              </a:r>
            </a:p>
          </p:txBody>
        </p:sp>
        <p:sp>
          <p:nvSpPr>
            <p:cNvPr id="32815" name="Text Box 47"/>
            <p:cNvSpPr txBox="1">
              <a:spLocks noChangeArrowheads="1"/>
            </p:cNvSpPr>
            <p:nvPr/>
          </p:nvSpPr>
          <p:spPr bwMode="auto">
            <a:xfrm>
              <a:off x="4080" y="3264"/>
              <a:ext cx="432" cy="231"/>
            </a:xfrm>
            <a:prstGeom prst="rect">
              <a:avLst/>
            </a:prstGeom>
            <a:noFill/>
            <a:ln w="9525">
              <a:noFill/>
              <a:miter lim="800000"/>
              <a:headEnd/>
              <a:tailEnd/>
            </a:ln>
            <a:effectLst/>
          </p:spPr>
          <p:txBody>
            <a:bodyPr>
              <a:spAutoFit/>
            </a:bodyPr>
            <a:lstStyle/>
            <a:p>
              <a:pPr>
                <a:spcBef>
                  <a:spcPct val="50000"/>
                </a:spcBef>
              </a:pPr>
              <a:r>
                <a:rPr lang="en-US"/>
                <a:t>8</a:t>
              </a:r>
            </a:p>
          </p:txBody>
        </p:sp>
        <p:sp>
          <p:nvSpPr>
            <p:cNvPr id="32816" name="Text Box 48"/>
            <p:cNvSpPr txBox="1">
              <a:spLocks noChangeArrowheads="1"/>
            </p:cNvSpPr>
            <p:nvPr/>
          </p:nvSpPr>
          <p:spPr bwMode="auto">
            <a:xfrm>
              <a:off x="3216" y="3360"/>
              <a:ext cx="336" cy="231"/>
            </a:xfrm>
            <a:prstGeom prst="rect">
              <a:avLst/>
            </a:prstGeom>
            <a:noFill/>
            <a:ln w="9525">
              <a:noFill/>
              <a:miter lim="800000"/>
              <a:headEnd/>
              <a:tailEnd/>
            </a:ln>
            <a:effectLst/>
          </p:spPr>
          <p:txBody>
            <a:bodyPr>
              <a:spAutoFit/>
            </a:bodyPr>
            <a:lstStyle/>
            <a:p>
              <a:pPr>
                <a:spcBef>
                  <a:spcPct val="50000"/>
                </a:spcBef>
              </a:pPr>
              <a:r>
                <a:rPr lang="en-US"/>
                <a:t>11</a:t>
              </a:r>
            </a:p>
          </p:txBody>
        </p:sp>
        <p:sp>
          <p:nvSpPr>
            <p:cNvPr id="32817" name="Text Box 49"/>
            <p:cNvSpPr txBox="1">
              <a:spLocks noChangeArrowheads="1"/>
            </p:cNvSpPr>
            <p:nvPr/>
          </p:nvSpPr>
          <p:spPr bwMode="auto">
            <a:xfrm>
              <a:off x="2400" y="3360"/>
              <a:ext cx="288" cy="231"/>
            </a:xfrm>
            <a:prstGeom prst="rect">
              <a:avLst/>
            </a:prstGeom>
            <a:noFill/>
            <a:ln w="9525">
              <a:noFill/>
              <a:miter lim="800000"/>
              <a:headEnd/>
              <a:tailEnd/>
            </a:ln>
            <a:effectLst/>
          </p:spPr>
          <p:txBody>
            <a:bodyPr>
              <a:spAutoFit/>
            </a:bodyPr>
            <a:lstStyle/>
            <a:p>
              <a:pPr>
                <a:spcBef>
                  <a:spcPct val="50000"/>
                </a:spcBef>
              </a:pPr>
              <a:r>
                <a:rPr lang="en-US"/>
                <a:t>12</a:t>
              </a:r>
            </a:p>
          </p:txBody>
        </p:sp>
        <p:sp>
          <p:nvSpPr>
            <p:cNvPr id="32818" name="Text Box 50"/>
            <p:cNvSpPr txBox="1">
              <a:spLocks noChangeArrowheads="1"/>
            </p:cNvSpPr>
            <p:nvPr/>
          </p:nvSpPr>
          <p:spPr bwMode="auto">
            <a:xfrm>
              <a:off x="2832" y="2352"/>
              <a:ext cx="288" cy="231"/>
            </a:xfrm>
            <a:prstGeom prst="rect">
              <a:avLst/>
            </a:prstGeom>
            <a:noFill/>
            <a:ln w="9525">
              <a:noFill/>
              <a:miter lim="800000"/>
              <a:headEnd/>
              <a:tailEnd/>
            </a:ln>
            <a:effectLst/>
          </p:spPr>
          <p:txBody>
            <a:bodyPr>
              <a:spAutoFit/>
            </a:bodyPr>
            <a:lstStyle/>
            <a:p>
              <a:pPr>
                <a:spcBef>
                  <a:spcPct val="50000"/>
                </a:spcBef>
              </a:pPr>
              <a:r>
                <a:rPr lang="en-US"/>
                <a:t>10</a:t>
              </a:r>
            </a:p>
          </p:txBody>
        </p:sp>
        <p:sp>
          <p:nvSpPr>
            <p:cNvPr id="32819" name="Text Box 51"/>
            <p:cNvSpPr txBox="1">
              <a:spLocks noChangeArrowheads="1"/>
            </p:cNvSpPr>
            <p:nvPr/>
          </p:nvSpPr>
          <p:spPr bwMode="auto">
            <a:xfrm>
              <a:off x="3792" y="2400"/>
              <a:ext cx="192" cy="231"/>
            </a:xfrm>
            <a:prstGeom prst="rect">
              <a:avLst/>
            </a:prstGeom>
            <a:noFill/>
            <a:ln w="9525">
              <a:noFill/>
              <a:miter lim="800000"/>
              <a:headEnd/>
              <a:tailEnd/>
            </a:ln>
            <a:effectLst/>
          </p:spPr>
          <p:txBody>
            <a:bodyPr>
              <a:spAutoFit/>
            </a:bodyPr>
            <a:lstStyle/>
            <a:p>
              <a:pPr>
                <a:spcBef>
                  <a:spcPct val="50000"/>
                </a:spcBef>
              </a:pPr>
              <a:r>
                <a:rPr lang="en-US"/>
                <a:t>4</a:t>
              </a:r>
            </a:p>
          </p:txBody>
        </p:sp>
        <p:sp>
          <p:nvSpPr>
            <p:cNvPr id="32820" name="Text Box 52"/>
            <p:cNvSpPr txBox="1">
              <a:spLocks noChangeArrowheads="1"/>
            </p:cNvSpPr>
            <p:nvPr/>
          </p:nvSpPr>
          <p:spPr bwMode="auto">
            <a:xfrm>
              <a:off x="4464" y="2208"/>
              <a:ext cx="240" cy="231"/>
            </a:xfrm>
            <a:prstGeom prst="rect">
              <a:avLst/>
            </a:prstGeom>
            <a:noFill/>
            <a:ln w="9525">
              <a:noFill/>
              <a:miter lim="800000"/>
              <a:headEnd/>
              <a:tailEnd/>
            </a:ln>
            <a:effectLst/>
          </p:spPr>
          <p:txBody>
            <a:bodyPr>
              <a:spAutoFit/>
            </a:bodyPr>
            <a:lstStyle/>
            <a:p>
              <a:pPr>
                <a:spcBef>
                  <a:spcPct val="50000"/>
                </a:spcBef>
              </a:pPr>
              <a:r>
                <a:rPr lang="en-US"/>
                <a:t>3</a:t>
              </a:r>
            </a:p>
          </p:txBody>
        </p:sp>
        <p:sp>
          <p:nvSpPr>
            <p:cNvPr id="32821" name="Text Box 53"/>
            <p:cNvSpPr txBox="1">
              <a:spLocks noChangeArrowheads="1"/>
            </p:cNvSpPr>
            <p:nvPr/>
          </p:nvSpPr>
          <p:spPr bwMode="auto">
            <a:xfrm>
              <a:off x="1824" y="2208"/>
              <a:ext cx="240" cy="231"/>
            </a:xfrm>
            <a:prstGeom prst="rect">
              <a:avLst/>
            </a:prstGeom>
            <a:noFill/>
            <a:ln w="9525">
              <a:noFill/>
              <a:miter lim="800000"/>
              <a:headEnd/>
              <a:tailEnd/>
            </a:ln>
            <a:effectLst/>
          </p:spPr>
          <p:txBody>
            <a:bodyPr>
              <a:spAutoFit/>
            </a:bodyPr>
            <a:lstStyle/>
            <a:p>
              <a:pPr>
                <a:spcBef>
                  <a:spcPct val="50000"/>
                </a:spcBef>
              </a:pPr>
              <a:r>
                <a:rPr lang="en-US"/>
                <a:t>7</a:t>
              </a:r>
            </a:p>
          </p:txBody>
        </p:sp>
        <p:sp>
          <p:nvSpPr>
            <p:cNvPr id="32822" name="Text Box 54"/>
            <p:cNvSpPr txBox="1">
              <a:spLocks noChangeArrowheads="1"/>
            </p:cNvSpPr>
            <p:nvPr/>
          </p:nvSpPr>
          <p:spPr bwMode="auto">
            <a:xfrm>
              <a:off x="1200" y="3168"/>
              <a:ext cx="240" cy="231"/>
            </a:xfrm>
            <a:prstGeom prst="rect">
              <a:avLst/>
            </a:prstGeom>
            <a:noFill/>
            <a:ln w="9525">
              <a:noFill/>
              <a:miter lim="800000"/>
              <a:headEnd/>
              <a:tailEnd/>
            </a:ln>
            <a:effectLst/>
          </p:spPr>
          <p:txBody>
            <a:bodyPr>
              <a:spAutoFit/>
            </a:bodyPr>
            <a:lstStyle/>
            <a:p>
              <a:pPr>
                <a:spcBef>
                  <a:spcPct val="50000"/>
                </a:spcBef>
              </a:pPr>
              <a:r>
                <a:rPr lang="en-US"/>
                <a:t>9</a:t>
              </a:r>
            </a:p>
          </p:txBody>
        </p:sp>
        <p:sp>
          <p:nvSpPr>
            <p:cNvPr id="32823" name="Text Box 55"/>
            <p:cNvSpPr txBox="1">
              <a:spLocks noChangeArrowheads="1"/>
            </p:cNvSpPr>
            <p:nvPr/>
          </p:nvSpPr>
          <p:spPr bwMode="auto">
            <a:xfrm>
              <a:off x="624" y="2544"/>
              <a:ext cx="240" cy="231"/>
            </a:xfrm>
            <a:prstGeom prst="rect">
              <a:avLst/>
            </a:prstGeom>
            <a:noFill/>
            <a:ln w="9525">
              <a:noFill/>
              <a:miter lim="800000"/>
              <a:headEnd/>
              <a:tailEnd/>
            </a:ln>
            <a:effectLst/>
          </p:spPr>
          <p:txBody>
            <a:bodyPr>
              <a:spAutoFit/>
            </a:bodyPr>
            <a:lstStyle/>
            <a:p>
              <a:pPr>
                <a:spcBef>
                  <a:spcPct val="50000"/>
                </a:spcBef>
              </a:pPr>
              <a:r>
                <a:rPr lang="en-US"/>
                <a:t>5</a:t>
              </a:r>
            </a:p>
          </p:txBody>
        </p:sp>
      </p:grpSp>
      <p:sp>
        <p:nvSpPr>
          <p:cNvPr id="32824" name="Text Box 56"/>
          <p:cNvSpPr txBox="1">
            <a:spLocks noChangeArrowheads="1"/>
          </p:cNvSpPr>
          <p:nvPr/>
        </p:nvSpPr>
        <p:spPr bwMode="auto">
          <a:xfrm>
            <a:off x="914400" y="1524000"/>
            <a:ext cx="7467600" cy="1190625"/>
          </a:xfrm>
          <a:prstGeom prst="rect">
            <a:avLst/>
          </a:prstGeom>
          <a:noFill/>
          <a:ln w="9525">
            <a:noFill/>
            <a:miter lim="800000"/>
            <a:headEnd/>
            <a:tailEnd/>
          </a:ln>
          <a:effectLst/>
        </p:spPr>
        <p:txBody>
          <a:bodyPr>
            <a:spAutoFit/>
          </a:bodyPr>
          <a:lstStyle/>
          <a:p>
            <a:pPr>
              <a:spcBef>
                <a:spcPct val="50000"/>
              </a:spcBef>
            </a:pPr>
            <a:r>
              <a:rPr lang="en-US"/>
              <a:t>Algorithm 2: (Do no harm) Beginning at a node, move to an adjacent node with a larger number. If no such node exists, then at local max. Some nodes can go to only one local max, others can go to more than one.  This leads to probabilistic questions. (Which ending more likely?)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n-US" smtClean="0"/>
              <a:t>Possible math connections</a:t>
            </a:r>
          </a:p>
        </p:txBody>
      </p:sp>
      <p:sp>
        <p:nvSpPr>
          <p:cNvPr id="33796" name="Oval 4"/>
          <p:cNvSpPr>
            <a:spLocks noChangeArrowheads="1"/>
          </p:cNvSpPr>
          <p:nvPr/>
        </p:nvSpPr>
        <p:spPr bwMode="auto">
          <a:xfrm>
            <a:off x="1828800" y="3748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797" name="Oval 5"/>
          <p:cNvSpPr>
            <a:spLocks noChangeArrowheads="1"/>
          </p:cNvSpPr>
          <p:nvPr/>
        </p:nvSpPr>
        <p:spPr bwMode="auto">
          <a:xfrm>
            <a:off x="3505200" y="32908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3798" name="Oval 6"/>
          <p:cNvSpPr>
            <a:spLocks noChangeArrowheads="1"/>
          </p:cNvSpPr>
          <p:nvPr/>
        </p:nvSpPr>
        <p:spPr bwMode="auto">
          <a:xfrm>
            <a:off x="4953000" y="38242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3799" name="Oval 7"/>
          <p:cNvSpPr>
            <a:spLocks noChangeArrowheads="1"/>
          </p:cNvSpPr>
          <p:nvPr/>
        </p:nvSpPr>
        <p:spPr bwMode="auto">
          <a:xfrm>
            <a:off x="6400800" y="32908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3800" name="Oval 8"/>
          <p:cNvSpPr>
            <a:spLocks noChangeArrowheads="1"/>
          </p:cNvSpPr>
          <p:nvPr/>
        </p:nvSpPr>
        <p:spPr bwMode="auto">
          <a:xfrm>
            <a:off x="7772400" y="3748088"/>
            <a:ext cx="152400" cy="1524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33801" name="Oval 9"/>
          <p:cNvSpPr>
            <a:spLocks noChangeArrowheads="1"/>
          </p:cNvSpPr>
          <p:nvPr/>
        </p:nvSpPr>
        <p:spPr bwMode="auto">
          <a:xfrm>
            <a:off x="1752600" y="5043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802" name="Oval 10"/>
          <p:cNvSpPr>
            <a:spLocks noChangeArrowheads="1"/>
          </p:cNvSpPr>
          <p:nvPr/>
        </p:nvSpPr>
        <p:spPr bwMode="auto">
          <a:xfrm>
            <a:off x="3429000" y="48910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803" name="Oval 11"/>
          <p:cNvSpPr>
            <a:spLocks noChangeArrowheads="1"/>
          </p:cNvSpPr>
          <p:nvPr/>
        </p:nvSpPr>
        <p:spPr bwMode="auto">
          <a:xfrm>
            <a:off x="5105400" y="5119688"/>
            <a:ext cx="152400" cy="152400"/>
          </a:xfrm>
          <a:prstGeom prst="ellipse">
            <a:avLst/>
          </a:prstGeom>
          <a:solidFill>
            <a:schemeClr val="folHlink"/>
          </a:solidFill>
          <a:ln w="9525">
            <a:solidFill>
              <a:schemeClr val="tx1"/>
            </a:solidFill>
            <a:round/>
            <a:headEnd/>
            <a:tailEnd/>
          </a:ln>
          <a:effectLst/>
        </p:spPr>
        <p:txBody>
          <a:bodyPr wrap="none" anchor="ctr"/>
          <a:lstStyle/>
          <a:p>
            <a:endParaRPr lang="en-US"/>
          </a:p>
        </p:txBody>
      </p:sp>
      <p:sp>
        <p:nvSpPr>
          <p:cNvPr id="33804" name="Oval 12"/>
          <p:cNvSpPr>
            <a:spLocks noChangeArrowheads="1"/>
          </p:cNvSpPr>
          <p:nvPr/>
        </p:nvSpPr>
        <p:spPr bwMode="auto">
          <a:xfrm>
            <a:off x="6553200" y="4662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805" name="Oval 13"/>
          <p:cNvSpPr>
            <a:spLocks noChangeArrowheads="1"/>
          </p:cNvSpPr>
          <p:nvPr/>
        </p:nvSpPr>
        <p:spPr bwMode="auto">
          <a:xfrm>
            <a:off x="7391400" y="4662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806" name="Oval 14"/>
          <p:cNvSpPr>
            <a:spLocks noChangeArrowheads="1"/>
          </p:cNvSpPr>
          <p:nvPr/>
        </p:nvSpPr>
        <p:spPr bwMode="auto">
          <a:xfrm>
            <a:off x="7010400" y="5957888"/>
            <a:ext cx="152400" cy="152400"/>
          </a:xfrm>
          <a:prstGeom prst="ellipse">
            <a:avLst/>
          </a:prstGeom>
          <a:solidFill>
            <a:schemeClr val="folHlink"/>
          </a:solidFill>
          <a:ln w="9525">
            <a:solidFill>
              <a:schemeClr val="tx1"/>
            </a:solidFill>
            <a:round/>
            <a:headEnd/>
            <a:tailEnd/>
          </a:ln>
          <a:effectLst/>
        </p:spPr>
        <p:txBody>
          <a:bodyPr wrap="none" anchor="ctr"/>
          <a:lstStyle/>
          <a:p>
            <a:endParaRPr lang="en-US"/>
          </a:p>
        </p:txBody>
      </p:sp>
      <p:sp>
        <p:nvSpPr>
          <p:cNvPr id="33807" name="Oval 15"/>
          <p:cNvSpPr>
            <a:spLocks noChangeArrowheads="1"/>
          </p:cNvSpPr>
          <p:nvPr/>
        </p:nvSpPr>
        <p:spPr bwMode="auto">
          <a:xfrm>
            <a:off x="5638800" y="6110288"/>
            <a:ext cx="152400" cy="152400"/>
          </a:xfrm>
          <a:prstGeom prst="ellipse">
            <a:avLst/>
          </a:prstGeom>
          <a:solidFill>
            <a:schemeClr val="folHlink"/>
          </a:solidFill>
          <a:ln w="9525">
            <a:solidFill>
              <a:schemeClr val="tx1"/>
            </a:solidFill>
            <a:round/>
            <a:headEnd/>
            <a:tailEnd/>
          </a:ln>
          <a:effectLst/>
        </p:spPr>
        <p:txBody>
          <a:bodyPr wrap="none" anchor="ctr"/>
          <a:lstStyle/>
          <a:p>
            <a:endParaRPr lang="en-US"/>
          </a:p>
        </p:txBody>
      </p:sp>
      <p:sp>
        <p:nvSpPr>
          <p:cNvPr id="33808" name="Oval 16"/>
          <p:cNvSpPr>
            <a:spLocks noChangeArrowheads="1"/>
          </p:cNvSpPr>
          <p:nvPr/>
        </p:nvSpPr>
        <p:spPr bwMode="auto">
          <a:xfrm>
            <a:off x="4343400" y="6110288"/>
            <a:ext cx="152400" cy="152400"/>
          </a:xfrm>
          <a:prstGeom prst="ellipse">
            <a:avLst/>
          </a:prstGeom>
          <a:solidFill>
            <a:schemeClr val="folHlink"/>
          </a:solidFill>
          <a:ln w="9525">
            <a:solidFill>
              <a:schemeClr val="tx1"/>
            </a:solidFill>
            <a:round/>
            <a:headEnd/>
            <a:tailEnd/>
          </a:ln>
          <a:effectLst/>
        </p:spPr>
        <p:txBody>
          <a:bodyPr wrap="none" anchor="ctr"/>
          <a:lstStyle/>
          <a:p>
            <a:endParaRPr lang="en-US"/>
          </a:p>
        </p:txBody>
      </p:sp>
      <p:sp>
        <p:nvSpPr>
          <p:cNvPr id="33809" name="Oval 17"/>
          <p:cNvSpPr>
            <a:spLocks noChangeArrowheads="1"/>
          </p:cNvSpPr>
          <p:nvPr/>
        </p:nvSpPr>
        <p:spPr bwMode="auto">
          <a:xfrm>
            <a:off x="2667000" y="6034088"/>
            <a:ext cx="152400" cy="152400"/>
          </a:xfrm>
          <a:prstGeom prst="ellipse">
            <a:avLst/>
          </a:prstGeom>
          <a:solidFill>
            <a:schemeClr val="folHlink"/>
          </a:solidFill>
          <a:ln w="9525">
            <a:solidFill>
              <a:schemeClr val="tx1"/>
            </a:solidFill>
            <a:round/>
            <a:headEnd/>
            <a:tailEnd/>
          </a:ln>
          <a:effectLst/>
        </p:spPr>
        <p:txBody>
          <a:bodyPr wrap="none" anchor="ctr"/>
          <a:lstStyle/>
          <a:p>
            <a:endParaRPr lang="en-US"/>
          </a:p>
        </p:txBody>
      </p:sp>
      <p:sp>
        <p:nvSpPr>
          <p:cNvPr id="33810" name="Line 18"/>
          <p:cNvSpPr>
            <a:spLocks noChangeShapeType="1"/>
          </p:cNvSpPr>
          <p:nvPr/>
        </p:nvSpPr>
        <p:spPr bwMode="auto">
          <a:xfrm flipV="1">
            <a:off x="1981200" y="3367088"/>
            <a:ext cx="1447800" cy="381000"/>
          </a:xfrm>
          <a:prstGeom prst="line">
            <a:avLst/>
          </a:prstGeom>
          <a:noFill/>
          <a:ln w="9525">
            <a:solidFill>
              <a:schemeClr val="tx1"/>
            </a:solidFill>
            <a:round/>
            <a:headEnd/>
            <a:tailEnd/>
          </a:ln>
          <a:effectLst/>
        </p:spPr>
        <p:txBody>
          <a:bodyPr/>
          <a:lstStyle/>
          <a:p>
            <a:endParaRPr lang="en-US"/>
          </a:p>
        </p:txBody>
      </p:sp>
      <p:sp>
        <p:nvSpPr>
          <p:cNvPr id="33811" name="Line 19"/>
          <p:cNvSpPr>
            <a:spLocks noChangeShapeType="1"/>
          </p:cNvSpPr>
          <p:nvPr/>
        </p:nvSpPr>
        <p:spPr bwMode="auto">
          <a:xfrm>
            <a:off x="3733800" y="3367088"/>
            <a:ext cx="1143000" cy="457200"/>
          </a:xfrm>
          <a:prstGeom prst="line">
            <a:avLst/>
          </a:prstGeom>
          <a:noFill/>
          <a:ln w="9525">
            <a:solidFill>
              <a:schemeClr val="tx1"/>
            </a:solidFill>
            <a:round/>
            <a:headEnd/>
            <a:tailEnd/>
          </a:ln>
          <a:effectLst/>
        </p:spPr>
        <p:txBody>
          <a:bodyPr/>
          <a:lstStyle/>
          <a:p>
            <a:endParaRPr lang="en-US"/>
          </a:p>
        </p:txBody>
      </p:sp>
      <p:sp>
        <p:nvSpPr>
          <p:cNvPr id="33812" name="Line 20"/>
          <p:cNvSpPr>
            <a:spLocks noChangeShapeType="1"/>
          </p:cNvSpPr>
          <p:nvPr/>
        </p:nvSpPr>
        <p:spPr bwMode="auto">
          <a:xfrm flipV="1">
            <a:off x="5181600" y="3443288"/>
            <a:ext cx="1143000" cy="381000"/>
          </a:xfrm>
          <a:prstGeom prst="line">
            <a:avLst/>
          </a:prstGeom>
          <a:noFill/>
          <a:ln w="9525">
            <a:solidFill>
              <a:schemeClr val="tx1"/>
            </a:solidFill>
            <a:round/>
            <a:headEnd/>
            <a:tailEnd/>
          </a:ln>
          <a:effectLst/>
        </p:spPr>
        <p:txBody>
          <a:bodyPr/>
          <a:lstStyle/>
          <a:p>
            <a:endParaRPr lang="en-US"/>
          </a:p>
        </p:txBody>
      </p:sp>
      <p:sp>
        <p:nvSpPr>
          <p:cNvPr id="33813" name="Line 21"/>
          <p:cNvSpPr>
            <a:spLocks noChangeShapeType="1"/>
          </p:cNvSpPr>
          <p:nvPr/>
        </p:nvSpPr>
        <p:spPr bwMode="auto">
          <a:xfrm>
            <a:off x="6629400" y="3367088"/>
            <a:ext cx="1066800" cy="381000"/>
          </a:xfrm>
          <a:prstGeom prst="line">
            <a:avLst/>
          </a:prstGeom>
          <a:noFill/>
          <a:ln w="9525">
            <a:solidFill>
              <a:schemeClr val="tx1"/>
            </a:solidFill>
            <a:round/>
            <a:headEnd/>
            <a:tailEnd/>
          </a:ln>
          <a:effectLst/>
        </p:spPr>
        <p:txBody>
          <a:bodyPr/>
          <a:lstStyle/>
          <a:p>
            <a:endParaRPr lang="en-US"/>
          </a:p>
        </p:txBody>
      </p:sp>
      <p:sp>
        <p:nvSpPr>
          <p:cNvPr id="33814" name="Line 22"/>
          <p:cNvSpPr>
            <a:spLocks noChangeShapeType="1"/>
          </p:cNvSpPr>
          <p:nvPr/>
        </p:nvSpPr>
        <p:spPr bwMode="auto">
          <a:xfrm flipH="1">
            <a:off x="7543800" y="3976688"/>
            <a:ext cx="304800" cy="609600"/>
          </a:xfrm>
          <a:prstGeom prst="line">
            <a:avLst/>
          </a:prstGeom>
          <a:noFill/>
          <a:ln w="9525">
            <a:solidFill>
              <a:schemeClr val="tx1"/>
            </a:solidFill>
            <a:round/>
            <a:headEnd/>
            <a:tailEnd/>
          </a:ln>
          <a:effectLst/>
        </p:spPr>
        <p:txBody>
          <a:bodyPr/>
          <a:lstStyle/>
          <a:p>
            <a:endParaRPr lang="en-US"/>
          </a:p>
        </p:txBody>
      </p:sp>
      <p:sp>
        <p:nvSpPr>
          <p:cNvPr id="33815" name="Line 23"/>
          <p:cNvSpPr>
            <a:spLocks noChangeShapeType="1"/>
          </p:cNvSpPr>
          <p:nvPr/>
        </p:nvSpPr>
        <p:spPr bwMode="auto">
          <a:xfrm flipH="1">
            <a:off x="7162800" y="4891088"/>
            <a:ext cx="228600" cy="990600"/>
          </a:xfrm>
          <a:prstGeom prst="line">
            <a:avLst/>
          </a:prstGeom>
          <a:noFill/>
          <a:ln w="9525">
            <a:solidFill>
              <a:schemeClr val="tx1"/>
            </a:solidFill>
            <a:round/>
            <a:headEnd/>
            <a:tailEnd/>
          </a:ln>
          <a:effectLst/>
        </p:spPr>
        <p:txBody>
          <a:bodyPr/>
          <a:lstStyle/>
          <a:p>
            <a:endParaRPr lang="en-US"/>
          </a:p>
        </p:txBody>
      </p:sp>
      <p:sp>
        <p:nvSpPr>
          <p:cNvPr id="33816" name="Line 24"/>
          <p:cNvSpPr>
            <a:spLocks noChangeShapeType="1"/>
          </p:cNvSpPr>
          <p:nvPr/>
        </p:nvSpPr>
        <p:spPr bwMode="auto">
          <a:xfrm>
            <a:off x="6477000" y="3519488"/>
            <a:ext cx="914400" cy="1066800"/>
          </a:xfrm>
          <a:prstGeom prst="line">
            <a:avLst/>
          </a:prstGeom>
          <a:noFill/>
          <a:ln w="9525">
            <a:solidFill>
              <a:schemeClr val="tx1"/>
            </a:solidFill>
            <a:round/>
            <a:headEnd/>
            <a:tailEnd/>
          </a:ln>
          <a:effectLst/>
        </p:spPr>
        <p:txBody>
          <a:bodyPr/>
          <a:lstStyle/>
          <a:p>
            <a:endParaRPr lang="en-US"/>
          </a:p>
        </p:txBody>
      </p:sp>
      <p:sp>
        <p:nvSpPr>
          <p:cNvPr id="33817" name="Line 25"/>
          <p:cNvSpPr>
            <a:spLocks noChangeShapeType="1"/>
          </p:cNvSpPr>
          <p:nvPr/>
        </p:nvSpPr>
        <p:spPr bwMode="auto">
          <a:xfrm flipH="1">
            <a:off x="6781800" y="4738688"/>
            <a:ext cx="533400" cy="0"/>
          </a:xfrm>
          <a:prstGeom prst="line">
            <a:avLst/>
          </a:prstGeom>
          <a:noFill/>
          <a:ln w="9525">
            <a:solidFill>
              <a:schemeClr val="tx1"/>
            </a:solidFill>
            <a:round/>
            <a:headEnd/>
            <a:tailEnd/>
          </a:ln>
          <a:effectLst/>
        </p:spPr>
        <p:txBody>
          <a:bodyPr/>
          <a:lstStyle/>
          <a:p>
            <a:endParaRPr lang="en-US"/>
          </a:p>
        </p:txBody>
      </p:sp>
      <p:sp>
        <p:nvSpPr>
          <p:cNvPr id="33818" name="Line 26"/>
          <p:cNvSpPr>
            <a:spLocks noChangeShapeType="1"/>
          </p:cNvSpPr>
          <p:nvPr/>
        </p:nvSpPr>
        <p:spPr bwMode="auto">
          <a:xfrm flipH="1">
            <a:off x="5867400" y="6034088"/>
            <a:ext cx="1066800" cy="76200"/>
          </a:xfrm>
          <a:prstGeom prst="line">
            <a:avLst/>
          </a:prstGeom>
          <a:noFill/>
          <a:ln w="9525">
            <a:solidFill>
              <a:schemeClr val="tx1"/>
            </a:solidFill>
            <a:round/>
            <a:headEnd/>
            <a:tailEnd/>
          </a:ln>
          <a:effectLst/>
        </p:spPr>
        <p:txBody>
          <a:bodyPr/>
          <a:lstStyle/>
          <a:p>
            <a:endParaRPr lang="en-US"/>
          </a:p>
        </p:txBody>
      </p:sp>
      <p:sp>
        <p:nvSpPr>
          <p:cNvPr id="33819" name="Line 27"/>
          <p:cNvSpPr>
            <a:spLocks noChangeShapeType="1"/>
          </p:cNvSpPr>
          <p:nvPr/>
        </p:nvSpPr>
        <p:spPr bwMode="auto">
          <a:xfrm flipH="1">
            <a:off x="4572000" y="6186488"/>
            <a:ext cx="990600" cy="0"/>
          </a:xfrm>
          <a:prstGeom prst="line">
            <a:avLst/>
          </a:prstGeom>
          <a:noFill/>
          <a:ln w="9525">
            <a:solidFill>
              <a:schemeClr val="tx1"/>
            </a:solidFill>
            <a:round/>
            <a:headEnd/>
            <a:tailEnd/>
          </a:ln>
          <a:effectLst/>
        </p:spPr>
        <p:txBody>
          <a:bodyPr/>
          <a:lstStyle/>
          <a:p>
            <a:endParaRPr lang="en-US"/>
          </a:p>
        </p:txBody>
      </p:sp>
      <p:sp>
        <p:nvSpPr>
          <p:cNvPr id="33820" name="Line 28"/>
          <p:cNvSpPr>
            <a:spLocks noChangeShapeType="1"/>
          </p:cNvSpPr>
          <p:nvPr/>
        </p:nvSpPr>
        <p:spPr bwMode="auto">
          <a:xfrm flipH="1" flipV="1">
            <a:off x="2895600" y="6110288"/>
            <a:ext cx="1371600" cy="76200"/>
          </a:xfrm>
          <a:prstGeom prst="line">
            <a:avLst/>
          </a:prstGeom>
          <a:noFill/>
          <a:ln w="9525">
            <a:solidFill>
              <a:schemeClr val="tx1"/>
            </a:solidFill>
            <a:round/>
            <a:headEnd/>
            <a:tailEnd/>
          </a:ln>
          <a:effectLst/>
        </p:spPr>
        <p:txBody>
          <a:bodyPr/>
          <a:lstStyle/>
          <a:p>
            <a:endParaRPr lang="en-US"/>
          </a:p>
        </p:txBody>
      </p:sp>
      <p:sp>
        <p:nvSpPr>
          <p:cNvPr id="33821" name="Line 29"/>
          <p:cNvSpPr>
            <a:spLocks noChangeShapeType="1"/>
          </p:cNvSpPr>
          <p:nvPr/>
        </p:nvSpPr>
        <p:spPr bwMode="auto">
          <a:xfrm flipV="1">
            <a:off x="2819400" y="5119688"/>
            <a:ext cx="609600" cy="838200"/>
          </a:xfrm>
          <a:prstGeom prst="line">
            <a:avLst/>
          </a:prstGeom>
          <a:noFill/>
          <a:ln w="9525">
            <a:solidFill>
              <a:schemeClr val="tx1"/>
            </a:solidFill>
            <a:round/>
            <a:headEnd/>
            <a:tailEnd/>
          </a:ln>
          <a:effectLst/>
        </p:spPr>
        <p:txBody>
          <a:bodyPr/>
          <a:lstStyle/>
          <a:p>
            <a:endParaRPr lang="en-US"/>
          </a:p>
        </p:txBody>
      </p:sp>
      <p:sp>
        <p:nvSpPr>
          <p:cNvPr id="33822" name="Line 30"/>
          <p:cNvSpPr>
            <a:spLocks noChangeShapeType="1"/>
          </p:cNvSpPr>
          <p:nvPr/>
        </p:nvSpPr>
        <p:spPr bwMode="auto">
          <a:xfrm flipH="1">
            <a:off x="1981200" y="4967288"/>
            <a:ext cx="1371600" cy="152400"/>
          </a:xfrm>
          <a:prstGeom prst="line">
            <a:avLst/>
          </a:prstGeom>
          <a:noFill/>
          <a:ln w="9525">
            <a:solidFill>
              <a:schemeClr val="tx1"/>
            </a:solidFill>
            <a:round/>
            <a:headEnd/>
            <a:tailEnd/>
          </a:ln>
          <a:effectLst/>
        </p:spPr>
        <p:txBody>
          <a:bodyPr/>
          <a:lstStyle/>
          <a:p>
            <a:endParaRPr lang="en-US"/>
          </a:p>
        </p:txBody>
      </p:sp>
      <p:sp>
        <p:nvSpPr>
          <p:cNvPr id="33823" name="Line 31"/>
          <p:cNvSpPr>
            <a:spLocks noChangeShapeType="1"/>
          </p:cNvSpPr>
          <p:nvPr/>
        </p:nvSpPr>
        <p:spPr bwMode="auto">
          <a:xfrm flipV="1">
            <a:off x="1828800" y="3976688"/>
            <a:ext cx="76200" cy="990600"/>
          </a:xfrm>
          <a:prstGeom prst="line">
            <a:avLst/>
          </a:prstGeom>
          <a:noFill/>
          <a:ln w="9525">
            <a:solidFill>
              <a:schemeClr val="tx1"/>
            </a:solidFill>
            <a:round/>
            <a:headEnd/>
            <a:tailEnd/>
          </a:ln>
          <a:effectLst/>
        </p:spPr>
        <p:txBody>
          <a:bodyPr/>
          <a:lstStyle/>
          <a:p>
            <a:endParaRPr lang="en-US"/>
          </a:p>
        </p:txBody>
      </p:sp>
      <p:sp>
        <p:nvSpPr>
          <p:cNvPr id="33824" name="Line 32"/>
          <p:cNvSpPr>
            <a:spLocks noChangeShapeType="1"/>
          </p:cNvSpPr>
          <p:nvPr/>
        </p:nvSpPr>
        <p:spPr bwMode="auto">
          <a:xfrm flipV="1">
            <a:off x="3581400" y="3976688"/>
            <a:ext cx="1295400" cy="914400"/>
          </a:xfrm>
          <a:prstGeom prst="line">
            <a:avLst/>
          </a:prstGeom>
          <a:noFill/>
          <a:ln w="9525">
            <a:solidFill>
              <a:schemeClr val="tx1"/>
            </a:solidFill>
            <a:round/>
            <a:headEnd/>
            <a:tailEnd/>
          </a:ln>
          <a:effectLst/>
        </p:spPr>
        <p:txBody>
          <a:bodyPr/>
          <a:lstStyle/>
          <a:p>
            <a:endParaRPr lang="en-US"/>
          </a:p>
        </p:txBody>
      </p:sp>
      <p:sp>
        <p:nvSpPr>
          <p:cNvPr id="33825" name="Line 33"/>
          <p:cNvSpPr>
            <a:spLocks noChangeShapeType="1"/>
          </p:cNvSpPr>
          <p:nvPr/>
        </p:nvSpPr>
        <p:spPr bwMode="auto">
          <a:xfrm>
            <a:off x="5181600" y="3976688"/>
            <a:ext cx="1295400" cy="685800"/>
          </a:xfrm>
          <a:prstGeom prst="line">
            <a:avLst/>
          </a:prstGeom>
          <a:noFill/>
          <a:ln w="9525">
            <a:solidFill>
              <a:schemeClr val="tx1"/>
            </a:solidFill>
            <a:round/>
            <a:headEnd/>
            <a:tailEnd/>
          </a:ln>
          <a:effectLst/>
        </p:spPr>
        <p:txBody>
          <a:bodyPr/>
          <a:lstStyle/>
          <a:p>
            <a:endParaRPr lang="en-US"/>
          </a:p>
        </p:txBody>
      </p:sp>
      <p:sp>
        <p:nvSpPr>
          <p:cNvPr id="33826" name="Line 34"/>
          <p:cNvSpPr>
            <a:spLocks noChangeShapeType="1"/>
          </p:cNvSpPr>
          <p:nvPr/>
        </p:nvSpPr>
        <p:spPr bwMode="auto">
          <a:xfrm flipH="1">
            <a:off x="5334000" y="4814888"/>
            <a:ext cx="1143000" cy="304800"/>
          </a:xfrm>
          <a:prstGeom prst="line">
            <a:avLst/>
          </a:prstGeom>
          <a:noFill/>
          <a:ln w="9525">
            <a:solidFill>
              <a:schemeClr val="tx1"/>
            </a:solidFill>
            <a:round/>
            <a:headEnd/>
            <a:tailEnd/>
          </a:ln>
          <a:effectLst/>
        </p:spPr>
        <p:txBody>
          <a:bodyPr/>
          <a:lstStyle/>
          <a:p>
            <a:endParaRPr lang="en-US"/>
          </a:p>
        </p:txBody>
      </p:sp>
      <p:sp>
        <p:nvSpPr>
          <p:cNvPr id="33827" name="Line 35"/>
          <p:cNvSpPr>
            <a:spLocks noChangeShapeType="1"/>
          </p:cNvSpPr>
          <p:nvPr/>
        </p:nvSpPr>
        <p:spPr bwMode="auto">
          <a:xfrm flipH="1">
            <a:off x="4495800" y="5272088"/>
            <a:ext cx="533400" cy="762000"/>
          </a:xfrm>
          <a:prstGeom prst="line">
            <a:avLst/>
          </a:prstGeom>
          <a:noFill/>
          <a:ln w="9525">
            <a:solidFill>
              <a:schemeClr val="tx1"/>
            </a:solidFill>
            <a:round/>
            <a:headEnd/>
            <a:tailEnd/>
          </a:ln>
          <a:effectLst/>
        </p:spPr>
        <p:txBody>
          <a:bodyPr/>
          <a:lstStyle/>
          <a:p>
            <a:endParaRPr lang="en-US"/>
          </a:p>
        </p:txBody>
      </p:sp>
      <p:sp>
        <p:nvSpPr>
          <p:cNvPr id="33828" name="Line 36"/>
          <p:cNvSpPr>
            <a:spLocks noChangeShapeType="1"/>
          </p:cNvSpPr>
          <p:nvPr/>
        </p:nvSpPr>
        <p:spPr bwMode="auto">
          <a:xfrm>
            <a:off x="5257800" y="5348288"/>
            <a:ext cx="381000" cy="685800"/>
          </a:xfrm>
          <a:prstGeom prst="line">
            <a:avLst/>
          </a:prstGeom>
          <a:noFill/>
          <a:ln w="9525">
            <a:solidFill>
              <a:schemeClr val="tx1"/>
            </a:solidFill>
            <a:round/>
            <a:headEnd/>
            <a:tailEnd/>
          </a:ln>
          <a:effectLst/>
        </p:spPr>
        <p:txBody>
          <a:bodyPr/>
          <a:lstStyle/>
          <a:p>
            <a:endParaRPr lang="en-US"/>
          </a:p>
        </p:txBody>
      </p:sp>
      <p:sp>
        <p:nvSpPr>
          <p:cNvPr id="33829" name="Oval 37"/>
          <p:cNvSpPr>
            <a:spLocks noChangeArrowheads="1"/>
          </p:cNvSpPr>
          <p:nvPr/>
        </p:nvSpPr>
        <p:spPr bwMode="auto">
          <a:xfrm>
            <a:off x="8153400" y="5424488"/>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3830" name="Line 38"/>
          <p:cNvSpPr>
            <a:spLocks noChangeShapeType="1"/>
          </p:cNvSpPr>
          <p:nvPr/>
        </p:nvSpPr>
        <p:spPr bwMode="auto">
          <a:xfrm>
            <a:off x="7924800" y="3976688"/>
            <a:ext cx="304800" cy="1371600"/>
          </a:xfrm>
          <a:prstGeom prst="line">
            <a:avLst/>
          </a:prstGeom>
          <a:noFill/>
          <a:ln w="9525">
            <a:solidFill>
              <a:schemeClr val="tx1"/>
            </a:solidFill>
            <a:round/>
            <a:headEnd/>
            <a:tailEnd/>
          </a:ln>
          <a:effectLst/>
        </p:spPr>
        <p:txBody>
          <a:bodyPr/>
          <a:lstStyle/>
          <a:p>
            <a:endParaRPr lang="en-US"/>
          </a:p>
        </p:txBody>
      </p:sp>
      <p:sp>
        <p:nvSpPr>
          <p:cNvPr id="33831" name="Line 39"/>
          <p:cNvSpPr>
            <a:spLocks noChangeShapeType="1"/>
          </p:cNvSpPr>
          <p:nvPr/>
        </p:nvSpPr>
        <p:spPr bwMode="auto">
          <a:xfrm flipH="1">
            <a:off x="7239000" y="5576888"/>
            <a:ext cx="914400" cy="381000"/>
          </a:xfrm>
          <a:prstGeom prst="line">
            <a:avLst/>
          </a:prstGeom>
          <a:noFill/>
          <a:ln w="9525">
            <a:solidFill>
              <a:schemeClr val="tx1"/>
            </a:solidFill>
            <a:round/>
            <a:headEnd/>
            <a:tailEnd/>
          </a:ln>
          <a:effectLst/>
        </p:spPr>
        <p:txBody>
          <a:bodyPr/>
          <a:lstStyle/>
          <a:p>
            <a:endParaRPr lang="en-US"/>
          </a:p>
        </p:txBody>
      </p:sp>
      <p:sp>
        <p:nvSpPr>
          <p:cNvPr id="33832" name="Line 40"/>
          <p:cNvSpPr>
            <a:spLocks noChangeShapeType="1"/>
          </p:cNvSpPr>
          <p:nvPr/>
        </p:nvSpPr>
        <p:spPr bwMode="auto">
          <a:xfrm>
            <a:off x="7543800" y="4814888"/>
            <a:ext cx="609600" cy="609600"/>
          </a:xfrm>
          <a:prstGeom prst="line">
            <a:avLst/>
          </a:prstGeom>
          <a:noFill/>
          <a:ln w="9525">
            <a:solidFill>
              <a:schemeClr val="tx1"/>
            </a:solidFill>
            <a:round/>
            <a:headEnd/>
            <a:tailEnd/>
          </a:ln>
          <a:effectLst/>
        </p:spPr>
        <p:txBody>
          <a:bodyPr/>
          <a:lstStyle/>
          <a:p>
            <a:endParaRPr lang="en-US"/>
          </a:p>
        </p:txBody>
      </p:sp>
      <p:sp>
        <p:nvSpPr>
          <p:cNvPr id="33833" name="Text Box 41"/>
          <p:cNvSpPr txBox="1">
            <a:spLocks noChangeArrowheads="1"/>
          </p:cNvSpPr>
          <p:nvPr/>
        </p:nvSpPr>
        <p:spPr bwMode="auto">
          <a:xfrm>
            <a:off x="1600200" y="3443288"/>
            <a:ext cx="457200" cy="366712"/>
          </a:xfrm>
          <a:prstGeom prst="rect">
            <a:avLst/>
          </a:prstGeom>
          <a:noFill/>
          <a:ln w="9525">
            <a:noFill/>
            <a:miter lim="800000"/>
            <a:headEnd/>
            <a:tailEnd/>
          </a:ln>
          <a:effectLst/>
        </p:spPr>
        <p:txBody>
          <a:bodyPr>
            <a:spAutoFit/>
          </a:bodyPr>
          <a:lstStyle/>
          <a:p>
            <a:pPr>
              <a:spcBef>
                <a:spcPct val="50000"/>
              </a:spcBef>
            </a:pPr>
            <a:r>
              <a:rPr lang="en-US"/>
              <a:t>2</a:t>
            </a:r>
          </a:p>
        </p:txBody>
      </p:sp>
      <p:sp>
        <p:nvSpPr>
          <p:cNvPr id="33834" name="Text Box 42"/>
          <p:cNvSpPr txBox="1">
            <a:spLocks noChangeArrowheads="1"/>
          </p:cNvSpPr>
          <p:nvPr/>
        </p:nvSpPr>
        <p:spPr bwMode="auto">
          <a:xfrm>
            <a:off x="3352800" y="2833688"/>
            <a:ext cx="457200" cy="366712"/>
          </a:xfrm>
          <a:prstGeom prst="rect">
            <a:avLst/>
          </a:prstGeom>
          <a:noFill/>
          <a:ln w="9525">
            <a:noFill/>
            <a:miter lim="800000"/>
            <a:headEnd/>
            <a:tailEnd/>
          </a:ln>
          <a:effectLst/>
        </p:spPr>
        <p:txBody>
          <a:bodyPr>
            <a:spAutoFit/>
          </a:bodyPr>
          <a:lstStyle/>
          <a:p>
            <a:pPr>
              <a:spcBef>
                <a:spcPct val="50000"/>
              </a:spcBef>
            </a:pPr>
            <a:r>
              <a:rPr lang="en-US"/>
              <a:t>6</a:t>
            </a:r>
          </a:p>
        </p:txBody>
      </p:sp>
      <p:sp>
        <p:nvSpPr>
          <p:cNvPr id="33835" name="Text Box 43"/>
          <p:cNvSpPr txBox="1">
            <a:spLocks noChangeArrowheads="1"/>
          </p:cNvSpPr>
          <p:nvPr/>
        </p:nvSpPr>
        <p:spPr bwMode="auto">
          <a:xfrm>
            <a:off x="4876800" y="3367088"/>
            <a:ext cx="457200" cy="366712"/>
          </a:xfrm>
          <a:prstGeom prst="rect">
            <a:avLst/>
          </a:prstGeom>
          <a:noFill/>
          <a:ln w="9525">
            <a:noFill/>
            <a:miter lim="800000"/>
            <a:headEnd/>
            <a:tailEnd/>
          </a:ln>
          <a:effectLst/>
        </p:spPr>
        <p:txBody>
          <a:bodyPr>
            <a:spAutoFit/>
          </a:bodyPr>
          <a:lstStyle/>
          <a:p>
            <a:pPr>
              <a:spcBef>
                <a:spcPct val="50000"/>
              </a:spcBef>
            </a:pPr>
            <a:r>
              <a:rPr lang="en-US"/>
              <a:t>13</a:t>
            </a:r>
          </a:p>
        </p:txBody>
      </p:sp>
      <p:sp>
        <p:nvSpPr>
          <p:cNvPr id="33836" name="Text Box 44"/>
          <p:cNvSpPr txBox="1">
            <a:spLocks noChangeArrowheads="1"/>
          </p:cNvSpPr>
          <p:nvPr/>
        </p:nvSpPr>
        <p:spPr bwMode="auto">
          <a:xfrm>
            <a:off x="6248400" y="2909888"/>
            <a:ext cx="609600" cy="366712"/>
          </a:xfrm>
          <a:prstGeom prst="rect">
            <a:avLst/>
          </a:prstGeom>
          <a:noFill/>
          <a:ln w="9525">
            <a:noFill/>
            <a:miter lim="800000"/>
            <a:headEnd/>
            <a:tailEnd/>
          </a:ln>
          <a:effectLst/>
        </p:spPr>
        <p:txBody>
          <a:bodyPr>
            <a:spAutoFit/>
          </a:bodyPr>
          <a:lstStyle/>
          <a:p>
            <a:pPr>
              <a:spcBef>
                <a:spcPct val="50000"/>
              </a:spcBef>
            </a:pPr>
            <a:r>
              <a:rPr lang="en-US"/>
              <a:t>15</a:t>
            </a:r>
          </a:p>
        </p:txBody>
      </p:sp>
      <p:sp>
        <p:nvSpPr>
          <p:cNvPr id="33837" name="Text Box 45"/>
          <p:cNvSpPr txBox="1">
            <a:spLocks noChangeArrowheads="1"/>
          </p:cNvSpPr>
          <p:nvPr/>
        </p:nvSpPr>
        <p:spPr bwMode="auto">
          <a:xfrm>
            <a:off x="7772400" y="3367088"/>
            <a:ext cx="457200" cy="366712"/>
          </a:xfrm>
          <a:prstGeom prst="rect">
            <a:avLst/>
          </a:prstGeom>
          <a:noFill/>
          <a:ln w="9525">
            <a:noFill/>
            <a:miter lim="800000"/>
            <a:headEnd/>
            <a:tailEnd/>
          </a:ln>
          <a:effectLst/>
        </p:spPr>
        <p:txBody>
          <a:bodyPr>
            <a:spAutoFit/>
          </a:bodyPr>
          <a:lstStyle/>
          <a:p>
            <a:pPr>
              <a:spcBef>
                <a:spcPct val="50000"/>
              </a:spcBef>
            </a:pPr>
            <a:r>
              <a:rPr lang="en-US"/>
              <a:t>14</a:t>
            </a:r>
          </a:p>
        </p:txBody>
      </p:sp>
      <p:sp>
        <p:nvSpPr>
          <p:cNvPr id="33838" name="Text Box 46"/>
          <p:cNvSpPr txBox="1">
            <a:spLocks noChangeArrowheads="1"/>
          </p:cNvSpPr>
          <p:nvPr/>
        </p:nvSpPr>
        <p:spPr bwMode="auto">
          <a:xfrm>
            <a:off x="8458200" y="5348288"/>
            <a:ext cx="304800" cy="366712"/>
          </a:xfrm>
          <a:prstGeom prst="rect">
            <a:avLst/>
          </a:prstGeom>
          <a:noFill/>
          <a:ln w="9525">
            <a:noFill/>
            <a:miter lim="800000"/>
            <a:headEnd/>
            <a:tailEnd/>
          </a:ln>
          <a:effectLst/>
        </p:spPr>
        <p:txBody>
          <a:bodyPr>
            <a:spAutoFit/>
          </a:bodyPr>
          <a:lstStyle/>
          <a:p>
            <a:pPr>
              <a:spcBef>
                <a:spcPct val="50000"/>
              </a:spcBef>
            </a:pPr>
            <a:r>
              <a:rPr lang="en-US"/>
              <a:t>1</a:t>
            </a:r>
          </a:p>
        </p:txBody>
      </p:sp>
      <p:sp>
        <p:nvSpPr>
          <p:cNvPr id="33839" name="Text Box 47"/>
          <p:cNvSpPr txBox="1">
            <a:spLocks noChangeArrowheads="1"/>
          </p:cNvSpPr>
          <p:nvPr/>
        </p:nvSpPr>
        <p:spPr bwMode="auto">
          <a:xfrm>
            <a:off x="6934200" y="6186488"/>
            <a:ext cx="685800" cy="366712"/>
          </a:xfrm>
          <a:prstGeom prst="rect">
            <a:avLst/>
          </a:prstGeom>
          <a:noFill/>
          <a:ln w="9525">
            <a:noFill/>
            <a:miter lim="800000"/>
            <a:headEnd/>
            <a:tailEnd/>
          </a:ln>
          <a:effectLst/>
        </p:spPr>
        <p:txBody>
          <a:bodyPr>
            <a:spAutoFit/>
          </a:bodyPr>
          <a:lstStyle/>
          <a:p>
            <a:pPr>
              <a:spcBef>
                <a:spcPct val="50000"/>
              </a:spcBef>
            </a:pPr>
            <a:r>
              <a:rPr lang="en-US"/>
              <a:t>8</a:t>
            </a:r>
          </a:p>
        </p:txBody>
      </p:sp>
      <p:sp>
        <p:nvSpPr>
          <p:cNvPr id="33840" name="Text Box 48"/>
          <p:cNvSpPr txBox="1">
            <a:spLocks noChangeArrowheads="1"/>
          </p:cNvSpPr>
          <p:nvPr/>
        </p:nvSpPr>
        <p:spPr bwMode="auto">
          <a:xfrm>
            <a:off x="5562600" y="6338888"/>
            <a:ext cx="533400" cy="366712"/>
          </a:xfrm>
          <a:prstGeom prst="rect">
            <a:avLst/>
          </a:prstGeom>
          <a:noFill/>
          <a:ln w="9525">
            <a:noFill/>
            <a:miter lim="800000"/>
            <a:headEnd/>
            <a:tailEnd/>
          </a:ln>
          <a:effectLst/>
        </p:spPr>
        <p:txBody>
          <a:bodyPr>
            <a:spAutoFit/>
          </a:bodyPr>
          <a:lstStyle/>
          <a:p>
            <a:pPr>
              <a:spcBef>
                <a:spcPct val="50000"/>
              </a:spcBef>
            </a:pPr>
            <a:r>
              <a:rPr lang="en-US"/>
              <a:t>11</a:t>
            </a:r>
          </a:p>
        </p:txBody>
      </p:sp>
      <p:sp>
        <p:nvSpPr>
          <p:cNvPr id="33841" name="Text Box 49"/>
          <p:cNvSpPr txBox="1">
            <a:spLocks noChangeArrowheads="1"/>
          </p:cNvSpPr>
          <p:nvPr/>
        </p:nvSpPr>
        <p:spPr bwMode="auto">
          <a:xfrm>
            <a:off x="4267200" y="6338888"/>
            <a:ext cx="457200" cy="366712"/>
          </a:xfrm>
          <a:prstGeom prst="rect">
            <a:avLst/>
          </a:prstGeom>
          <a:noFill/>
          <a:ln w="9525">
            <a:noFill/>
            <a:miter lim="800000"/>
            <a:headEnd/>
            <a:tailEnd/>
          </a:ln>
          <a:effectLst/>
        </p:spPr>
        <p:txBody>
          <a:bodyPr>
            <a:spAutoFit/>
          </a:bodyPr>
          <a:lstStyle/>
          <a:p>
            <a:pPr>
              <a:spcBef>
                <a:spcPct val="50000"/>
              </a:spcBef>
            </a:pPr>
            <a:r>
              <a:rPr lang="en-US"/>
              <a:t>12</a:t>
            </a:r>
          </a:p>
        </p:txBody>
      </p:sp>
      <p:sp>
        <p:nvSpPr>
          <p:cNvPr id="33842" name="Text Box 50"/>
          <p:cNvSpPr txBox="1">
            <a:spLocks noChangeArrowheads="1"/>
          </p:cNvSpPr>
          <p:nvPr/>
        </p:nvSpPr>
        <p:spPr bwMode="auto">
          <a:xfrm>
            <a:off x="4953000" y="4738688"/>
            <a:ext cx="457200" cy="366712"/>
          </a:xfrm>
          <a:prstGeom prst="rect">
            <a:avLst/>
          </a:prstGeom>
          <a:noFill/>
          <a:ln w="9525">
            <a:noFill/>
            <a:miter lim="800000"/>
            <a:headEnd/>
            <a:tailEnd/>
          </a:ln>
          <a:effectLst/>
        </p:spPr>
        <p:txBody>
          <a:bodyPr>
            <a:spAutoFit/>
          </a:bodyPr>
          <a:lstStyle/>
          <a:p>
            <a:pPr>
              <a:spcBef>
                <a:spcPct val="50000"/>
              </a:spcBef>
            </a:pPr>
            <a:r>
              <a:rPr lang="en-US"/>
              <a:t>10</a:t>
            </a:r>
          </a:p>
        </p:txBody>
      </p:sp>
      <p:sp>
        <p:nvSpPr>
          <p:cNvPr id="33843" name="Text Box 51"/>
          <p:cNvSpPr txBox="1">
            <a:spLocks noChangeArrowheads="1"/>
          </p:cNvSpPr>
          <p:nvPr/>
        </p:nvSpPr>
        <p:spPr bwMode="auto">
          <a:xfrm>
            <a:off x="6477000" y="4814888"/>
            <a:ext cx="304800" cy="366712"/>
          </a:xfrm>
          <a:prstGeom prst="rect">
            <a:avLst/>
          </a:prstGeom>
          <a:noFill/>
          <a:ln w="9525">
            <a:noFill/>
            <a:miter lim="800000"/>
            <a:headEnd/>
            <a:tailEnd/>
          </a:ln>
          <a:effectLst/>
        </p:spPr>
        <p:txBody>
          <a:bodyPr>
            <a:spAutoFit/>
          </a:bodyPr>
          <a:lstStyle/>
          <a:p>
            <a:pPr>
              <a:spcBef>
                <a:spcPct val="50000"/>
              </a:spcBef>
            </a:pPr>
            <a:r>
              <a:rPr lang="en-US"/>
              <a:t>4</a:t>
            </a:r>
          </a:p>
        </p:txBody>
      </p:sp>
      <p:sp>
        <p:nvSpPr>
          <p:cNvPr id="33844" name="Text Box 52"/>
          <p:cNvSpPr txBox="1">
            <a:spLocks noChangeArrowheads="1"/>
          </p:cNvSpPr>
          <p:nvPr/>
        </p:nvSpPr>
        <p:spPr bwMode="auto">
          <a:xfrm>
            <a:off x="7543800" y="4510088"/>
            <a:ext cx="381000" cy="366712"/>
          </a:xfrm>
          <a:prstGeom prst="rect">
            <a:avLst/>
          </a:prstGeom>
          <a:noFill/>
          <a:ln w="9525">
            <a:noFill/>
            <a:miter lim="800000"/>
            <a:headEnd/>
            <a:tailEnd/>
          </a:ln>
          <a:effectLst/>
        </p:spPr>
        <p:txBody>
          <a:bodyPr>
            <a:spAutoFit/>
          </a:bodyPr>
          <a:lstStyle/>
          <a:p>
            <a:pPr>
              <a:spcBef>
                <a:spcPct val="50000"/>
              </a:spcBef>
            </a:pPr>
            <a:r>
              <a:rPr lang="en-US"/>
              <a:t>3</a:t>
            </a:r>
          </a:p>
        </p:txBody>
      </p:sp>
      <p:sp>
        <p:nvSpPr>
          <p:cNvPr id="33845" name="Text Box 53"/>
          <p:cNvSpPr txBox="1">
            <a:spLocks noChangeArrowheads="1"/>
          </p:cNvSpPr>
          <p:nvPr/>
        </p:nvSpPr>
        <p:spPr bwMode="auto">
          <a:xfrm>
            <a:off x="3352800" y="4510088"/>
            <a:ext cx="381000" cy="366712"/>
          </a:xfrm>
          <a:prstGeom prst="rect">
            <a:avLst/>
          </a:prstGeom>
          <a:noFill/>
          <a:ln w="9525">
            <a:noFill/>
            <a:miter lim="800000"/>
            <a:headEnd/>
            <a:tailEnd/>
          </a:ln>
          <a:effectLst/>
        </p:spPr>
        <p:txBody>
          <a:bodyPr>
            <a:spAutoFit/>
          </a:bodyPr>
          <a:lstStyle/>
          <a:p>
            <a:pPr>
              <a:spcBef>
                <a:spcPct val="50000"/>
              </a:spcBef>
            </a:pPr>
            <a:r>
              <a:rPr lang="en-US"/>
              <a:t>7</a:t>
            </a:r>
          </a:p>
        </p:txBody>
      </p:sp>
      <p:sp>
        <p:nvSpPr>
          <p:cNvPr id="33846" name="Text Box 54"/>
          <p:cNvSpPr txBox="1">
            <a:spLocks noChangeArrowheads="1"/>
          </p:cNvSpPr>
          <p:nvPr/>
        </p:nvSpPr>
        <p:spPr bwMode="auto">
          <a:xfrm>
            <a:off x="2362200" y="5943600"/>
            <a:ext cx="381000" cy="366713"/>
          </a:xfrm>
          <a:prstGeom prst="rect">
            <a:avLst/>
          </a:prstGeom>
          <a:noFill/>
          <a:ln w="9525">
            <a:noFill/>
            <a:miter lim="800000"/>
            <a:headEnd/>
            <a:tailEnd/>
          </a:ln>
          <a:effectLst/>
        </p:spPr>
        <p:txBody>
          <a:bodyPr>
            <a:spAutoFit/>
          </a:bodyPr>
          <a:lstStyle/>
          <a:p>
            <a:pPr>
              <a:spcBef>
                <a:spcPct val="50000"/>
              </a:spcBef>
            </a:pPr>
            <a:r>
              <a:rPr lang="en-US"/>
              <a:t>9</a:t>
            </a:r>
          </a:p>
        </p:txBody>
      </p:sp>
      <p:sp>
        <p:nvSpPr>
          <p:cNvPr id="33847" name="Text Box 55"/>
          <p:cNvSpPr txBox="1">
            <a:spLocks noChangeArrowheads="1"/>
          </p:cNvSpPr>
          <p:nvPr/>
        </p:nvSpPr>
        <p:spPr bwMode="auto">
          <a:xfrm>
            <a:off x="1447800" y="5043488"/>
            <a:ext cx="381000" cy="366712"/>
          </a:xfrm>
          <a:prstGeom prst="rect">
            <a:avLst/>
          </a:prstGeom>
          <a:noFill/>
          <a:ln w="9525">
            <a:noFill/>
            <a:miter lim="800000"/>
            <a:headEnd/>
            <a:tailEnd/>
          </a:ln>
          <a:effectLst/>
        </p:spPr>
        <p:txBody>
          <a:bodyPr>
            <a:spAutoFit/>
          </a:bodyPr>
          <a:lstStyle/>
          <a:p>
            <a:pPr>
              <a:spcBef>
                <a:spcPct val="50000"/>
              </a:spcBef>
            </a:pPr>
            <a:r>
              <a:rPr lang="en-US"/>
              <a:t>5</a:t>
            </a:r>
          </a:p>
        </p:txBody>
      </p:sp>
      <p:sp>
        <p:nvSpPr>
          <p:cNvPr id="33848" name="Text Box 56"/>
          <p:cNvSpPr txBox="1">
            <a:spLocks noChangeArrowheads="1"/>
          </p:cNvSpPr>
          <p:nvPr/>
        </p:nvSpPr>
        <p:spPr bwMode="auto">
          <a:xfrm>
            <a:off x="914400" y="1524000"/>
            <a:ext cx="7467600" cy="1190625"/>
          </a:xfrm>
          <a:prstGeom prst="rect">
            <a:avLst/>
          </a:prstGeom>
          <a:noFill/>
          <a:ln w="9525">
            <a:noFill/>
            <a:miter lim="800000"/>
            <a:headEnd/>
            <a:tailEnd/>
          </a:ln>
          <a:effectLst/>
        </p:spPr>
        <p:txBody>
          <a:bodyPr>
            <a:spAutoFit/>
          </a:bodyPr>
          <a:lstStyle/>
          <a:p>
            <a:pPr>
              <a:spcBef>
                <a:spcPct val="50000"/>
              </a:spcBef>
            </a:pPr>
            <a:r>
              <a:rPr lang="en-US"/>
              <a:t>Algorithm 2: (Do no harm) Beginning at a node, move to an adjacent node with a larger number. If no such node exists, then at local max. Some nodes can go to only one local max, others can go to more than one.  This leads to probabilistic questions. (Which ending more likely?)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r>
              <a:rPr lang="en-US" smtClean="0"/>
              <a:t>Possible math questions</a:t>
            </a:r>
          </a:p>
        </p:txBody>
      </p:sp>
      <p:sp>
        <p:nvSpPr>
          <p:cNvPr id="34819" name="Rectangle 3"/>
          <p:cNvSpPr>
            <a:spLocks noGrp="1"/>
          </p:cNvSpPr>
          <p:nvPr>
            <p:ph type="body" idx="1"/>
          </p:nvPr>
        </p:nvSpPr>
        <p:spPr/>
        <p:txBody>
          <a:bodyPr/>
          <a:lstStyle/>
          <a:p>
            <a:pPr marL="609600" indent="-609600">
              <a:lnSpc>
                <a:spcPct val="80000"/>
              </a:lnSpc>
              <a:buFont typeface="Arial" charset="0"/>
              <a:buAutoNum type="arabicPeriod"/>
            </a:pPr>
            <a:r>
              <a:rPr lang="en-US" sz="2000" smtClean="0"/>
              <a:t>How many local maxima are there?</a:t>
            </a:r>
          </a:p>
          <a:p>
            <a:pPr marL="609600" indent="-609600">
              <a:lnSpc>
                <a:spcPct val="80000"/>
              </a:lnSpc>
              <a:buFont typeface="Arial" charset="0"/>
              <a:buAutoNum type="arabicPeriod"/>
            </a:pPr>
            <a:r>
              <a:rPr lang="en-US" sz="2000" smtClean="0"/>
              <a:t>How many starting points lead to each local max?</a:t>
            </a:r>
          </a:p>
          <a:p>
            <a:pPr marL="609600" indent="-609600">
              <a:lnSpc>
                <a:spcPct val="80000"/>
              </a:lnSpc>
              <a:buFont typeface="Arial" charset="0"/>
              <a:buAutoNum type="arabicPeriod"/>
            </a:pPr>
            <a:r>
              <a:rPr lang="en-US" sz="2000" smtClean="0"/>
              <a:t>How many starting points lead to only one max?</a:t>
            </a:r>
          </a:p>
          <a:p>
            <a:pPr marL="609600" indent="-609600">
              <a:lnSpc>
                <a:spcPct val="80000"/>
              </a:lnSpc>
              <a:buFont typeface="Arial" charset="0"/>
              <a:buAutoNum type="arabicPeriod"/>
            </a:pPr>
            <a:r>
              <a:rPr lang="en-US" sz="2000" smtClean="0"/>
              <a:t>What is the longest path to each local max?</a:t>
            </a:r>
          </a:p>
          <a:p>
            <a:pPr marL="609600" indent="-609600">
              <a:lnSpc>
                <a:spcPct val="80000"/>
              </a:lnSpc>
              <a:buFont typeface="Arial" charset="0"/>
              <a:buAutoNum type="arabicPeriod"/>
            </a:pPr>
            <a:r>
              <a:rPr lang="en-US" sz="2000" smtClean="0"/>
              <a:t>If steps are restricted to k steps, what are possible ending states?</a:t>
            </a:r>
          </a:p>
          <a:p>
            <a:pPr marL="609600" indent="-609600">
              <a:lnSpc>
                <a:spcPct val="80000"/>
              </a:lnSpc>
              <a:buFont typeface="Arial" charset="0"/>
              <a:buAutoNum type="arabicPeriod"/>
            </a:pPr>
            <a:r>
              <a:rPr lang="en-US" sz="2000" smtClean="0"/>
              <a:t>Is there a node in the graph that leads to all local max (using Algorithm 2)?</a:t>
            </a:r>
          </a:p>
          <a:p>
            <a:pPr marL="609600" indent="-609600">
              <a:lnSpc>
                <a:spcPct val="80000"/>
              </a:lnSpc>
              <a:buFont typeface="Arial" charset="0"/>
              <a:buAutoNum type="arabicPeriod"/>
            </a:pPr>
            <a:r>
              <a:rPr lang="en-US" sz="2000" smtClean="0"/>
              <a:t>What about ties?</a:t>
            </a:r>
          </a:p>
          <a:p>
            <a:pPr marL="609600" indent="-609600">
              <a:lnSpc>
                <a:spcPct val="80000"/>
              </a:lnSpc>
              <a:buFont typeface="Arial" charset="0"/>
              <a:buAutoNum type="arabicPeriod"/>
            </a:pPr>
            <a:r>
              <a:rPr lang="en-US" sz="2000" smtClean="0"/>
              <a:t>How many starting points would need to chosen to be confident that each local max is found for a particular graph?</a:t>
            </a:r>
          </a:p>
          <a:p>
            <a:pPr marL="609600" indent="-609600">
              <a:lnSpc>
                <a:spcPct val="80000"/>
              </a:lnSpc>
              <a:buFont typeface="Arial" charset="0"/>
              <a:buAutoNum type="arabicPeriod"/>
            </a:pPr>
            <a:r>
              <a:rPr lang="en-US" sz="2000" smtClean="0"/>
              <a:t>What information can be gained from the unlabeled graph?</a:t>
            </a:r>
          </a:p>
          <a:p>
            <a:pPr marL="609600" indent="-609600">
              <a:lnSpc>
                <a:spcPct val="80000"/>
              </a:lnSpc>
              <a:buFont typeface="Arial" charset="0"/>
              <a:buAutoNum type="arabicPeriod"/>
            </a:pPr>
            <a:r>
              <a:rPr lang="en-US" sz="2000" smtClean="0"/>
              <a:t>Connections to Mastermind?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0"/>
            <a:ext cx="8229600" cy="1143000"/>
          </a:xfrm>
        </p:spPr>
        <p:txBody>
          <a:bodyPr/>
          <a:lstStyle/>
          <a:p>
            <a:r>
              <a:rPr lang="en-US" smtClean="0"/>
              <a:t>Expression of Problem</a:t>
            </a:r>
          </a:p>
        </p:txBody>
      </p:sp>
      <p:cxnSp>
        <p:nvCxnSpPr>
          <p:cNvPr id="7" name="Straight Connector 6"/>
          <p:cNvCxnSpPr/>
          <p:nvPr/>
        </p:nvCxnSpPr>
        <p:spPr>
          <a:xfrm rot="5400000">
            <a:off x="342900" y="2933700"/>
            <a:ext cx="3124200" cy="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10800000">
            <a:off x="1905000" y="4495800"/>
            <a:ext cx="4572000" cy="0"/>
          </a:xfrm>
          <a:prstGeom prst="line">
            <a:avLst/>
          </a:prstGeom>
        </p:spPr>
        <p:style>
          <a:lnRef idx="2">
            <a:schemeClr val="dk1"/>
          </a:lnRef>
          <a:fillRef idx="0">
            <a:schemeClr val="dk1"/>
          </a:fillRef>
          <a:effectRef idx="1">
            <a:schemeClr val="dk1"/>
          </a:effectRef>
          <a:fontRef idx="minor">
            <a:schemeClr val="tx1"/>
          </a:fontRef>
        </p:style>
      </p:cxnSp>
      <p:sp>
        <p:nvSpPr>
          <p:cNvPr id="11" name="Freeform 10"/>
          <p:cNvSpPr/>
          <p:nvPr/>
        </p:nvSpPr>
        <p:spPr>
          <a:xfrm>
            <a:off x="2238375" y="1924050"/>
            <a:ext cx="4073525" cy="2362200"/>
          </a:xfrm>
          <a:custGeom>
            <a:avLst/>
            <a:gdLst>
              <a:gd name="connsiteX0" fmla="*/ 0 w 4073236"/>
              <a:gd name="connsiteY0" fmla="*/ 2046514 h 2363189"/>
              <a:gd name="connsiteX1" fmla="*/ 629392 w 4073236"/>
              <a:gd name="connsiteY1" fmla="*/ 1155865 h 2363189"/>
              <a:gd name="connsiteX2" fmla="*/ 1258784 w 4073236"/>
              <a:gd name="connsiteY2" fmla="*/ 2046514 h 2363189"/>
              <a:gd name="connsiteX3" fmla="*/ 2339439 w 4073236"/>
              <a:gd name="connsiteY3" fmla="*/ 3958 h 2363189"/>
              <a:gd name="connsiteX4" fmla="*/ 3420093 w 4073236"/>
              <a:gd name="connsiteY4" fmla="*/ 2022763 h 2363189"/>
              <a:gd name="connsiteX5" fmla="*/ 4073236 w 4073236"/>
              <a:gd name="connsiteY5" fmla="*/ 2046514 h 236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3236" h="2363189">
                <a:moveTo>
                  <a:pt x="0" y="2046514"/>
                </a:moveTo>
                <a:cubicBezTo>
                  <a:pt x="209797" y="1601189"/>
                  <a:pt x="419595" y="1155865"/>
                  <a:pt x="629392" y="1155865"/>
                </a:cubicBezTo>
                <a:cubicBezTo>
                  <a:pt x="839189" y="1155865"/>
                  <a:pt x="973776" y="2238498"/>
                  <a:pt x="1258784" y="2046514"/>
                </a:cubicBezTo>
                <a:cubicBezTo>
                  <a:pt x="1543792" y="1854530"/>
                  <a:pt x="1979221" y="7916"/>
                  <a:pt x="2339439" y="3958"/>
                </a:cubicBezTo>
                <a:cubicBezTo>
                  <a:pt x="2699657" y="0"/>
                  <a:pt x="3131127" y="1682337"/>
                  <a:pt x="3420093" y="2022763"/>
                </a:cubicBezTo>
                <a:cubicBezTo>
                  <a:pt x="3709059" y="2363189"/>
                  <a:pt x="3891147" y="2204851"/>
                  <a:pt x="4073236" y="2046514"/>
                </a:cubicBezTo>
              </a:path>
            </a:pathLst>
          </a:custGeom>
        </p:spPr>
        <p:style>
          <a:lnRef idx="2">
            <a:schemeClr val="accent2"/>
          </a:lnRef>
          <a:fillRef idx="0">
            <a:schemeClr val="accent2"/>
          </a:fillRef>
          <a:effectRef idx="1">
            <a:schemeClr val="accent2"/>
          </a:effectRef>
          <a:fontRef idx="minor">
            <a:schemeClr val="tx1"/>
          </a:fontRef>
        </p:style>
        <p:txBody>
          <a:bodyPr anchor="ctr"/>
          <a:lstStyle/>
          <a:p>
            <a:pPr algn="ctr" fontAlgn="auto">
              <a:spcBef>
                <a:spcPts val="0"/>
              </a:spcBef>
              <a:spcAft>
                <a:spcPts val="0"/>
              </a:spcAft>
              <a:defRPr/>
            </a:pPr>
            <a:endParaRPr lang="en-US"/>
          </a:p>
        </p:txBody>
      </p:sp>
      <p:sp>
        <p:nvSpPr>
          <p:cNvPr id="15365" name="TextBox 11"/>
          <p:cNvSpPr txBox="1">
            <a:spLocks noChangeArrowheads="1"/>
          </p:cNvSpPr>
          <p:nvPr/>
        </p:nvSpPr>
        <p:spPr bwMode="auto">
          <a:xfrm rot="-5400000">
            <a:off x="174625" y="2717800"/>
            <a:ext cx="2908300" cy="400050"/>
          </a:xfrm>
          <a:prstGeom prst="rect">
            <a:avLst/>
          </a:prstGeom>
          <a:noFill/>
          <a:ln w="9525">
            <a:noFill/>
            <a:miter lim="800000"/>
            <a:headEnd/>
            <a:tailEnd/>
          </a:ln>
        </p:spPr>
        <p:txBody>
          <a:bodyPr wrap="none">
            <a:spAutoFit/>
          </a:bodyPr>
          <a:lstStyle/>
          <a:p>
            <a:r>
              <a:rPr lang="en-US" sz="2000">
                <a:latin typeface="Calibri" pitchFamily="34" charset="0"/>
              </a:rPr>
              <a:t>Desired Network Function</a:t>
            </a:r>
          </a:p>
        </p:txBody>
      </p:sp>
      <p:sp>
        <p:nvSpPr>
          <p:cNvPr id="15366" name="TextBox 12"/>
          <p:cNvSpPr txBox="1">
            <a:spLocks noChangeArrowheads="1"/>
          </p:cNvSpPr>
          <p:nvPr/>
        </p:nvSpPr>
        <p:spPr bwMode="auto">
          <a:xfrm>
            <a:off x="2819400" y="4552950"/>
            <a:ext cx="2611438" cy="400050"/>
          </a:xfrm>
          <a:prstGeom prst="rect">
            <a:avLst/>
          </a:prstGeom>
          <a:noFill/>
          <a:ln w="9525">
            <a:noFill/>
            <a:miter lim="800000"/>
            <a:headEnd/>
            <a:tailEnd/>
          </a:ln>
        </p:spPr>
        <p:txBody>
          <a:bodyPr wrap="none">
            <a:spAutoFit/>
          </a:bodyPr>
          <a:lstStyle/>
          <a:p>
            <a:r>
              <a:rPr lang="en-US" sz="2000">
                <a:latin typeface="Calibri" pitchFamily="34" charset="0"/>
              </a:rPr>
              <a:t>Various Network States</a:t>
            </a:r>
          </a:p>
        </p:txBody>
      </p:sp>
      <p:cxnSp>
        <p:nvCxnSpPr>
          <p:cNvPr id="15" name="Straight Arrow Connector 14"/>
          <p:cNvCxnSpPr/>
          <p:nvPr/>
        </p:nvCxnSpPr>
        <p:spPr>
          <a:xfrm rot="16200000" flipH="1">
            <a:off x="2552700" y="2781300"/>
            <a:ext cx="381000" cy="152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16200000" flipH="1">
            <a:off x="4229100" y="1562100"/>
            <a:ext cx="381000" cy="152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rot="16200000" flipH="1">
            <a:off x="2248694" y="3239294"/>
            <a:ext cx="228600" cy="1508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rot="5400000">
            <a:off x="3086100" y="2933700"/>
            <a:ext cx="3048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371" name="TextBox 19"/>
          <p:cNvSpPr txBox="1">
            <a:spLocks noChangeArrowheads="1"/>
          </p:cNvSpPr>
          <p:nvPr/>
        </p:nvSpPr>
        <p:spPr bwMode="auto">
          <a:xfrm>
            <a:off x="4191000" y="1066800"/>
            <a:ext cx="304800" cy="369888"/>
          </a:xfrm>
          <a:prstGeom prst="rect">
            <a:avLst/>
          </a:prstGeom>
          <a:noFill/>
          <a:ln w="9525">
            <a:noFill/>
            <a:miter lim="800000"/>
            <a:headEnd/>
            <a:tailEnd/>
          </a:ln>
        </p:spPr>
        <p:txBody>
          <a:bodyPr>
            <a:spAutoFit/>
          </a:bodyPr>
          <a:lstStyle/>
          <a:p>
            <a:r>
              <a:rPr lang="en-US">
                <a:latin typeface="Calibri" pitchFamily="34" charset="0"/>
              </a:rPr>
              <a:t>D</a:t>
            </a:r>
          </a:p>
        </p:txBody>
      </p:sp>
      <p:sp>
        <p:nvSpPr>
          <p:cNvPr id="15372" name="TextBox 20"/>
          <p:cNvSpPr txBox="1">
            <a:spLocks noChangeArrowheads="1"/>
          </p:cNvSpPr>
          <p:nvPr/>
        </p:nvSpPr>
        <p:spPr bwMode="auto">
          <a:xfrm>
            <a:off x="3276600" y="2525713"/>
            <a:ext cx="304800" cy="369887"/>
          </a:xfrm>
          <a:prstGeom prst="rect">
            <a:avLst/>
          </a:prstGeom>
          <a:noFill/>
          <a:ln w="9525">
            <a:noFill/>
            <a:miter lim="800000"/>
            <a:headEnd/>
            <a:tailEnd/>
          </a:ln>
        </p:spPr>
        <p:txBody>
          <a:bodyPr>
            <a:spAutoFit/>
          </a:bodyPr>
          <a:lstStyle/>
          <a:p>
            <a:r>
              <a:rPr lang="en-US">
                <a:latin typeface="Calibri" pitchFamily="34" charset="0"/>
              </a:rPr>
              <a:t>C</a:t>
            </a:r>
          </a:p>
        </p:txBody>
      </p:sp>
      <p:sp>
        <p:nvSpPr>
          <p:cNvPr id="15373" name="TextBox 21"/>
          <p:cNvSpPr txBox="1">
            <a:spLocks noChangeArrowheads="1"/>
          </p:cNvSpPr>
          <p:nvPr/>
        </p:nvSpPr>
        <p:spPr bwMode="auto">
          <a:xfrm>
            <a:off x="2057400" y="2830513"/>
            <a:ext cx="304800" cy="369887"/>
          </a:xfrm>
          <a:prstGeom prst="rect">
            <a:avLst/>
          </a:prstGeom>
          <a:noFill/>
          <a:ln w="9525">
            <a:noFill/>
            <a:miter lim="800000"/>
            <a:headEnd/>
            <a:tailEnd/>
          </a:ln>
        </p:spPr>
        <p:txBody>
          <a:bodyPr>
            <a:spAutoFit/>
          </a:bodyPr>
          <a:lstStyle/>
          <a:p>
            <a:r>
              <a:rPr lang="en-US">
                <a:latin typeface="Calibri" pitchFamily="34" charset="0"/>
              </a:rPr>
              <a:t>A</a:t>
            </a:r>
          </a:p>
        </p:txBody>
      </p:sp>
      <p:sp>
        <p:nvSpPr>
          <p:cNvPr id="15374" name="TextBox 22"/>
          <p:cNvSpPr txBox="1">
            <a:spLocks noChangeArrowheads="1"/>
          </p:cNvSpPr>
          <p:nvPr/>
        </p:nvSpPr>
        <p:spPr bwMode="auto">
          <a:xfrm>
            <a:off x="2514600" y="2297113"/>
            <a:ext cx="304800" cy="369887"/>
          </a:xfrm>
          <a:prstGeom prst="rect">
            <a:avLst/>
          </a:prstGeom>
          <a:noFill/>
          <a:ln w="9525">
            <a:noFill/>
            <a:miter lim="800000"/>
            <a:headEnd/>
            <a:tailEnd/>
          </a:ln>
        </p:spPr>
        <p:txBody>
          <a:bodyPr>
            <a:spAutoFit/>
          </a:bodyPr>
          <a:lstStyle/>
          <a:p>
            <a:r>
              <a:rPr lang="en-US">
                <a:latin typeface="Calibri" pitchFamily="34" charset="0"/>
              </a:rPr>
              <a:t>B</a:t>
            </a:r>
          </a:p>
        </p:txBody>
      </p:sp>
      <p:sp>
        <p:nvSpPr>
          <p:cNvPr id="15375" name="TextBox 23"/>
          <p:cNvSpPr txBox="1">
            <a:spLocks noChangeArrowheads="1"/>
          </p:cNvSpPr>
          <p:nvPr/>
        </p:nvSpPr>
        <p:spPr bwMode="auto">
          <a:xfrm>
            <a:off x="533400" y="5029200"/>
            <a:ext cx="8229600" cy="1631950"/>
          </a:xfrm>
          <a:prstGeom prst="rect">
            <a:avLst/>
          </a:prstGeom>
          <a:noFill/>
          <a:ln w="9525">
            <a:noFill/>
            <a:miter lim="800000"/>
            <a:headEnd/>
            <a:tailEnd/>
          </a:ln>
        </p:spPr>
        <p:txBody>
          <a:bodyPr>
            <a:spAutoFit/>
          </a:bodyPr>
          <a:lstStyle/>
          <a:p>
            <a:pPr>
              <a:buFont typeface="Arial" charset="0"/>
              <a:buChar char="•"/>
            </a:pPr>
            <a:r>
              <a:rPr lang="en-US" sz="2000">
                <a:latin typeface="Calibri" pitchFamily="34" charset="0"/>
              </a:rPr>
              <a:t>The graph shows the desired network function </a:t>
            </a:r>
          </a:p>
          <a:p>
            <a:pPr>
              <a:buFont typeface="Arial" charset="0"/>
              <a:buChar char="•"/>
            </a:pPr>
            <a:r>
              <a:rPr lang="en-US" sz="2000">
                <a:latin typeface="Calibri" pitchFamily="34" charset="0"/>
              </a:rPr>
              <a:t>Starting at positions A or C, the network can be improved incrementally by small changes, perhaps achieving the local maximum at B</a:t>
            </a:r>
          </a:p>
          <a:p>
            <a:pPr>
              <a:buFont typeface="Arial" charset="0"/>
              <a:buChar char="•"/>
            </a:pPr>
            <a:r>
              <a:rPr lang="en-US" sz="2000">
                <a:latin typeface="Calibri" pitchFamily="34" charset="0"/>
              </a:rPr>
              <a:t>If larger changes can be introduced into the network, the distant, higher maximum at D could be found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257175" y="304800"/>
            <a:ext cx="8694738" cy="769938"/>
          </a:xfrm>
          <a:prstGeom prst="rect">
            <a:avLst/>
          </a:prstGeom>
          <a:noFill/>
          <a:ln w="9525">
            <a:noFill/>
            <a:miter lim="800000"/>
            <a:headEnd/>
            <a:tailEnd/>
          </a:ln>
        </p:spPr>
        <p:txBody>
          <a:bodyPr wrap="none">
            <a:spAutoFit/>
          </a:bodyPr>
          <a:lstStyle/>
          <a:p>
            <a:r>
              <a:rPr lang="en-US" sz="4400">
                <a:latin typeface="Times" pitchFamily="18" charset="0"/>
                <a:cs typeface="Times" pitchFamily="18" charset="0"/>
              </a:rPr>
              <a:t>Golden Gate Combinatorial Diversity</a:t>
            </a:r>
          </a:p>
        </p:txBody>
      </p:sp>
      <p:sp>
        <p:nvSpPr>
          <p:cNvPr id="4" name="Bent Arrow 3"/>
          <p:cNvSpPr/>
          <p:nvPr/>
        </p:nvSpPr>
        <p:spPr>
          <a:xfrm>
            <a:off x="723900" y="1905000"/>
            <a:ext cx="838200" cy="685800"/>
          </a:xfrm>
          <a:prstGeom prst="bentArrow">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5" name="Bent Arrow 4"/>
          <p:cNvSpPr/>
          <p:nvPr/>
        </p:nvSpPr>
        <p:spPr>
          <a:xfrm>
            <a:off x="723900" y="2895600"/>
            <a:ext cx="838200" cy="685800"/>
          </a:xfrm>
          <a:prstGeom prst="bentArrow">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6" name="Bent Arrow 5"/>
          <p:cNvSpPr/>
          <p:nvPr/>
        </p:nvSpPr>
        <p:spPr>
          <a:xfrm>
            <a:off x="723900" y="3886200"/>
            <a:ext cx="838200" cy="685800"/>
          </a:xfrm>
          <a:prstGeom prst="bentArrow">
            <a:avLst/>
          </a:prstGeom>
          <a:solidFill>
            <a:srgbClr val="008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7" name="Bent Arrow 6"/>
          <p:cNvSpPr/>
          <p:nvPr/>
        </p:nvSpPr>
        <p:spPr>
          <a:xfrm>
            <a:off x="723900" y="4876800"/>
            <a:ext cx="838200" cy="685800"/>
          </a:xfrm>
          <a:prstGeom prst="bentArrow">
            <a:avLst/>
          </a:prstGeom>
          <a:solidFill>
            <a:srgbClr val="0000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6390" name="TextBox 7"/>
          <p:cNvSpPr txBox="1">
            <a:spLocks noChangeArrowheads="1"/>
          </p:cNvSpPr>
          <p:nvPr/>
        </p:nvSpPr>
        <p:spPr bwMode="auto">
          <a:xfrm>
            <a:off x="1066800" y="6400800"/>
            <a:ext cx="6718300" cy="369888"/>
          </a:xfrm>
          <a:prstGeom prst="rect">
            <a:avLst/>
          </a:prstGeom>
          <a:noFill/>
          <a:ln w="9525">
            <a:noFill/>
            <a:miter lim="800000"/>
            <a:headEnd/>
            <a:tailEnd/>
          </a:ln>
        </p:spPr>
        <p:txBody>
          <a:bodyPr wrap="none">
            <a:spAutoFit/>
          </a:bodyPr>
          <a:lstStyle/>
          <a:p>
            <a:r>
              <a:rPr lang="en-US">
                <a:latin typeface="Calibri" pitchFamily="34" charset="0"/>
              </a:rPr>
              <a:t>http://2011.igem.org/Team:Washington/Magnetosomes/Background</a:t>
            </a:r>
          </a:p>
        </p:txBody>
      </p:sp>
      <p:sp>
        <p:nvSpPr>
          <p:cNvPr id="9" name="Oval 8"/>
          <p:cNvSpPr/>
          <p:nvPr/>
        </p:nvSpPr>
        <p:spPr>
          <a:xfrm>
            <a:off x="2133600" y="1752600"/>
            <a:ext cx="457200" cy="304800"/>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2133600" y="2084388"/>
            <a:ext cx="457200" cy="304800"/>
          </a:xfrm>
          <a:prstGeom prst="ellipse">
            <a:avLst/>
          </a:prstGeom>
          <a:solidFill>
            <a:srgbClr val="FF6600"/>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p:nvSpPr>
        <p:spPr>
          <a:xfrm>
            <a:off x="2133600" y="2417763"/>
            <a:ext cx="457200" cy="304800"/>
          </a:xfrm>
          <a:prstGeom prst="ellipse">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2133600" y="2749550"/>
            <a:ext cx="457200" cy="304800"/>
          </a:xfrm>
          <a:prstGeom prst="ellipse">
            <a:avLst/>
          </a:prstGeom>
          <a:solidFill>
            <a:srgbClr val="CCFFCC"/>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2133600" y="3082925"/>
            <a:ext cx="457200" cy="304800"/>
          </a:xfrm>
          <a:prstGeom prst="ellipse">
            <a:avLst/>
          </a:prstGeom>
          <a:solidFill>
            <a:srgbClr val="008000"/>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2133600" y="3414713"/>
            <a:ext cx="457200" cy="304800"/>
          </a:xfrm>
          <a:prstGeom prst="ellipse">
            <a:avLst/>
          </a:prstGeom>
          <a:solidFill>
            <a:srgbClr val="3366FF"/>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2133600" y="3748088"/>
            <a:ext cx="457200" cy="304800"/>
          </a:xfrm>
          <a:prstGeom prst="ellipse">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 15"/>
          <p:cNvSpPr/>
          <p:nvPr/>
        </p:nvSpPr>
        <p:spPr>
          <a:xfrm>
            <a:off x="2133600" y="4079875"/>
            <a:ext cx="457200" cy="304800"/>
          </a:xfrm>
          <a:prstGeom prst="ellipse">
            <a:avLst/>
          </a:prstGeom>
          <a:solidFill>
            <a:srgbClr val="000090"/>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2133600" y="4413250"/>
            <a:ext cx="457200" cy="304800"/>
          </a:xfrm>
          <a:prstGeom prst="ellipse">
            <a:avLst/>
          </a:prstGeom>
          <a:solidFill>
            <a:srgbClr val="660066"/>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2133600" y="4745038"/>
            <a:ext cx="457200" cy="304800"/>
          </a:xfrm>
          <a:prstGeom prst="ellipse">
            <a:avLst/>
          </a:prstGeom>
          <a:solidFill>
            <a:schemeClr val="bg1">
              <a:lumMod val="75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Oval 18"/>
          <p:cNvSpPr/>
          <p:nvPr/>
        </p:nvSpPr>
        <p:spPr>
          <a:xfrm>
            <a:off x="2133600" y="5078413"/>
            <a:ext cx="457200" cy="304800"/>
          </a:xfrm>
          <a:prstGeom prst="ellipse">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Oval 19"/>
          <p:cNvSpPr/>
          <p:nvPr/>
        </p:nvSpPr>
        <p:spPr>
          <a:xfrm>
            <a:off x="2133600" y="5410200"/>
            <a:ext cx="457200" cy="304800"/>
          </a:xfrm>
          <a:prstGeom prst="ellipse">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Right Arrow 20"/>
          <p:cNvSpPr/>
          <p:nvPr/>
        </p:nvSpPr>
        <p:spPr>
          <a:xfrm>
            <a:off x="3276600" y="21336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ight Arrow 21"/>
          <p:cNvSpPr/>
          <p:nvPr/>
        </p:nvSpPr>
        <p:spPr>
          <a:xfrm>
            <a:off x="5486400" y="13716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ight Arrow 22"/>
          <p:cNvSpPr/>
          <p:nvPr/>
        </p:nvSpPr>
        <p:spPr>
          <a:xfrm>
            <a:off x="3048000" y="12954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Right Arrow 23"/>
          <p:cNvSpPr/>
          <p:nvPr/>
        </p:nvSpPr>
        <p:spPr>
          <a:xfrm>
            <a:off x="3733800" y="28194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Right Arrow 24"/>
          <p:cNvSpPr/>
          <p:nvPr/>
        </p:nvSpPr>
        <p:spPr>
          <a:xfrm>
            <a:off x="5486400" y="36576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Right Arrow 26"/>
          <p:cNvSpPr/>
          <p:nvPr/>
        </p:nvSpPr>
        <p:spPr>
          <a:xfrm>
            <a:off x="4343400" y="17526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Right Arrow 27"/>
          <p:cNvSpPr/>
          <p:nvPr/>
        </p:nvSpPr>
        <p:spPr>
          <a:xfrm>
            <a:off x="2971800" y="32004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ight Arrow 28"/>
          <p:cNvSpPr/>
          <p:nvPr/>
        </p:nvSpPr>
        <p:spPr>
          <a:xfrm>
            <a:off x="4267200" y="35814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ight Arrow 29"/>
          <p:cNvSpPr/>
          <p:nvPr/>
        </p:nvSpPr>
        <p:spPr>
          <a:xfrm>
            <a:off x="3962400" y="54102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ight Arrow 30"/>
          <p:cNvSpPr/>
          <p:nvPr/>
        </p:nvSpPr>
        <p:spPr>
          <a:xfrm>
            <a:off x="4800600" y="44958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ight Arrow 31"/>
          <p:cNvSpPr/>
          <p:nvPr/>
        </p:nvSpPr>
        <p:spPr>
          <a:xfrm>
            <a:off x="3200400" y="43434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ight Arrow 32"/>
          <p:cNvSpPr/>
          <p:nvPr/>
        </p:nvSpPr>
        <p:spPr>
          <a:xfrm>
            <a:off x="5181600" y="28194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ight Arrow 34"/>
          <p:cNvSpPr/>
          <p:nvPr/>
        </p:nvSpPr>
        <p:spPr>
          <a:xfrm>
            <a:off x="3810000" y="48006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ight Arrow 35"/>
          <p:cNvSpPr/>
          <p:nvPr/>
        </p:nvSpPr>
        <p:spPr>
          <a:xfrm>
            <a:off x="5486400" y="51816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ight Arrow 37"/>
          <p:cNvSpPr/>
          <p:nvPr/>
        </p:nvSpPr>
        <p:spPr>
          <a:xfrm>
            <a:off x="5562600" y="2057400"/>
            <a:ext cx="914400" cy="4572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18" name="TextBox 39"/>
          <p:cNvSpPr txBox="1">
            <a:spLocks noChangeArrowheads="1"/>
          </p:cNvSpPr>
          <p:nvPr/>
        </p:nvSpPr>
        <p:spPr bwMode="auto">
          <a:xfrm>
            <a:off x="4114800" y="5862638"/>
            <a:ext cx="1524000" cy="461962"/>
          </a:xfrm>
          <a:prstGeom prst="rect">
            <a:avLst/>
          </a:prstGeom>
          <a:noFill/>
          <a:ln w="9525">
            <a:noFill/>
            <a:miter lim="800000"/>
            <a:headEnd/>
            <a:tailEnd/>
          </a:ln>
        </p:spPr>
        <p:txBody>
          <a:bodyPr>
            <a:spAutoFit/>
          </a:bodyPr>
          <a:lstStyle/>
          <a:p>
            <a:r>
              <a:rPr lang="en-US" sz="2400" i="1">
                <a:solidFill>
                  <a:srgbClr val="FF0000"/>
                </a:solidFill>
                <a:latin typeface="Times" pitchFamily="18" charset="0"/>
                <a:cs typeface="Times" pitchFamily="18" charset="0"/>
              </a:rPr>
              <a:t>s</a:t>
            </a:r>
            <a:r>
              <a:rPr lang="en-US" sz="2400">
                <a:solidFill>
                  <a:srgbClr val="FF0000"/>
                </a:solidFill>
                <a:latin typeface="Times" pitchFamily="18" charset="0"/>
                <a:cs typeface="Times" pitchFamily="18" charset="0"/>
              </a:rPr>
              <a:t> Genes</a:t>
            </a:r>
          </a:p>
        </p:txBody>
      </p:sp>
      <p:sp>
        <p:nvSpPr>
          <p:cNvPr id="16419" name="TextBox 40"/>
          <p:cNvSpPr txBox="1">
            <a:spLocks noChangeArrowheads="1"/>
          </p:cNvSpPr>
          <p:nvPr/>
        </p:nvSpPr>
        <p:spPr bwMode="auto">
          <a:xfrm>
            <a:off x="152400" y="5867400"/>
            <a:ext cx="1679575" cy="461963"/>
          </a:xfrm>
          <a:prstGeom prst="rect">
            <a:avLst/>
          </a:prstGeom>
          <a:noFill/>
          <a:ln w="9525">
            <a:noFill/>
            <a:miter lim="800000"/>
            <a:headEnd/>
            <a:tailEnd/>
          </a:ln>
        </p:spPr>
        <p:txBody>
          <a:bodyPr wrap="none">
            <a:spAutoFit/>
          </a:bodyPr>
          <a:lstStyle/>
          <a:p>
            <a:r>
              <a:rPr lang="en-US" sz="2400" i="1">
                <a:solidFill>
                  <a:srgbClr val="0000FF"/>
                </a:solidFill>
                <a:latin typeface="Times" pitchFamily="18" charset="0"/>
                <a:cs typeface="Times" pitchFamily="18" charset="0"/>
              </a:rPr>
              <a:t>n</a:t>
            </a:r>
            <a:r>
              <a:rPr lang="en-US" sz="2400">
                <a:solidFill>
                  <a:srgbClr val="0000FF"/>
                </a:solidFill>
                <a:latin typeface="Times" pitchFamily="18" charset="0"/>
                <a:cs typeface="Times" pitchFamily="18" charset="0"/>
              </a:rPr>
              <a:t> Promoters</a:t>
            </a:r>
          </a:p>
        </p:txBody>
      </p:sp>
      <p:sp>
        <p:nvSpPr>
          <p:cNvPr id="16420" name="TextBox 41"/>
          <p:cNvSpPr txBox="1">
            <a:spLocks noChangeArrowheads="1"/>
          </p:cNvSpPr>
          <p:nvPr/>
        </p:nvSpPr>
        <p:spPr bwMode="auto">
          <a:xfrm>
            <a:off x="1946275" y="5867400"/>
            <a:ext cx="949325" cy="461963"/>
          </a:xfrm>
          <a:prstGeom prst="rect">
            <a:avLst/>
          </a:prstGeom>
          <a:noFill/>
          <a:ln w="9525">
            <a:noFill/>
            <a:miter lim="800000"/>
            <a:headEnd/>
            <a:tailEnd/>
          </a:ln>
        </p:spPr>
        <p:txBody>
          <a:bodyPr wrap="none">
            <a:spAutoFit/>
          </a:bodyPr>
          <a:lstStyle/>
          <a:p>
            <a:r>
              <a:rPr lang="en-US" sz="2400" i="1">
                <a:solidFill>
                  <a:srgbClr val="FF00FF"/>
                </a:solidFill>
                <a:latin typeface="Times" pitchFamily="18" charset="0"/>
                <a:cs typeface="Times" pitchFamily="18" charset="0"/>
              </a:rPr>
              <a:t>t</a:t>
            </a:r>
            <a:r>
              <a:rPr lang="en-US" sz="2400">
                <a:solidFill>
                  <a:srgbClr val="FF00FF"/>
                </a:solidFill>
                <a:latin typeface="Times" pitchFamily="18" charset="0"/>
                <a:cs typeface="Times" pitchFamily="18" charset="0"/>
              </a:rPr>
              <a:t> RBS</a:t>
            </a:r>
          </a:p>
        </p:txBody>
      </p:sp>
      <p:sp>
        <p:nvSpPr>
          <p:cNvPr id="16421" name="TextBox 42"/>
          <p:cNvSpPr txBox="1">
            <a:spLocks noChangeArrowheads="1"/>
          </p:cNvSpPr>
          <p:nvPr/>
        </p:nvSpPr>
        <p:spPr bwMode="auto">
          <a:xfrm>
            <a:off x="6553200" y="5862638"/>
            <a:ext cx="2506663" cy="461962"/>
          </a:xfrm>
          <a:prstGeom prst="rect">
            <a:avLst/>
          </a:prstGeom>
          <a:noFill/>
          <a:ln w="9525">
            <a:noFill/>
            <a:miter lim="800000"/>
            <a:headEnd/>
            <a:tailEnd/>
          </a:ln>
        </p:spPr>
        <p:txBody>
          <a:bodyPr wrap="none">
            <a:spAutoFit/>
          </a:bodyPr>
          <a:lstStyle/>
          <a:p>
            <a:r>
              <a:rPr lang="en-US" sz="2400" i="1">
                <a:solidFill>
                  <a:srgbClr val="00B050"/>
                </a:solidFill>
                <a:latin typeface="Times" pitchFamily="18" charset="0"/>
                <a:cs typeface="Times" pitchFamily="18" charset="0"/>
              </a:rPr>
              <a:t>u </a:t>
            </a:r>
            <a:r>
              <a:rPr lang="en-US" sz="2400">
                <a:solidFill>
                  <a:srgbClr val="00B050"/>
                </a:solidFill>
                <a:latin typeface="Times" pitchFamily="18" charset="0"/>
                <a:cs typeface="Times" pitchFamily="18" charset="0"/>
              </a:rPr>
              <a:t>Degradation tags</a:t>
            </a:r>
          </a:p>
        </p:txBody>
      </p:sp>
      <p:sp>
        <p:nvSpPr>
          <p:cNvPr id="44" name="Rectangle 43"/>
          <p:cNvSpPr/>
          <p:nvPr/>
        </p:nvSpPr>
        <p:spPr>
          <a:xfrm>
            <a:off x="7620000" y="2743200"/>
            <a:ext cx="533400" cy="3810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dirty="0"/>
              <a:t>LVA</a:t>
            </a:r>
            <a:endParaRPr lang="en-US" dirty="0"/>
          </a:p>
        </p:txBody>
      </p:sp>
      <p:sp>
        <p:nvSpPr>
          <p:cNvPr id="46" name="Rectangle 45"/>
          <p:cNvSpPr/>
          <p:nvPr/>
        </p:nvSpPr>
        <p:spPr>
          <a:xfrm>
            <a:off x="7620000" y="3352800"/>
            <a:ext cx="533400" cy="381000"/>
          </a:xfrm>
          <a:prstGeom prst="rect">
            <a:avLst/>
          </a:prstGeom>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en-US" dirty="0"/>
              <a:t>LVA</a:t>
            </a:r>
            <a:endParaRPr lang="en-US" dirty="0"/>
          </a:p>
        </p:txBody>
      </p:sp>
      <p:sp>
        <p:nvSpPr>
          <p:cNvPr id="47" name="Rectangle 46"/>
          <p:cNvSpPr/>
          <p:nvPr/>
        </p:nvSpPr>
        <p:spPr>
          <a:xfrm>
            <a:off x="7620000" y="2057400"/>
            <a:ext cx="5334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LVA</a:t>
            </a:r>
            <a:endParaRPr lang="en-US" dirty="0"/>
          </a:p>
        </p:txBody>
      </p:sp>
      <p:sp>
        <p:nvSpPr>
          <p:cNvPr id="48" name="Rectangle 47"/>
          <p:cNvSpPr/>
          <p:nvPr/>
        </p:nvSpPr>
        <p:spPr>
          <a:xfrm>
            <a:off x="7620000" y="4038600"/>
            <a:ext cx="533400" cy="38100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n-US" dirty="0"/>
              <a:t>LVA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Too Many Combinations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The number of combinations for the network is given by:</a:t>
            </a:r>
          </a:p>
          <a:p>
            <a:pPr lvl="2" fontAlgn="auto">
              <a:spcAft>
                <a:spcPts val="0"/>
              </a:spcAft>
              <a:buFont typeface="Arial" pitchFamily="34" charset="0"/>
              <a:buNone/>
              <a:defRPr/>
            </a:pPr>
            <a:r>
              <a:rPr lang="en-US" sz="3200" dirty="0" smtClean="0"/>
              <a:t>			 N = (n x t x u)</a:t>
            </a:r>
            <a:r>
              <a:rPr lang="en-US" sz="4800" baseline="30000" dirty="0" smtClean="0"/>
              <a:t>s</a:t>
            </a:r>
            <a:endParaRPr lang="en-US" sz="3200" dirty="0" smtClean="0"/>
          </a:p>
          <a:p>
            <a:pPr fontAlgn="auto">
              <a:spcAft>
                <a:spcPts val="0"/>
              </a:spcAft>
              <a:buFont typeface="Arial" pitchFamily="34" charset="0"/>
              <a:buChar char="•"/>
              <a:defRPr/>
            </a:pPr>
            <a:r>
              <a:rPr lang="en-US" dirty="0" smtClean="0"/>
              <a:t>Example</a:t>
            </a:r>
          </a:p>
          <a:p>
            <a:pPr lvl="1" fontAlgn="auto">
              <a:spcAft>
                <a:spcPts val="0"/>
              </a:spcAft>
              <a:buFont typeface="Arial" pitchFamily="34" charset="0"/>
              <a:buChar char="–"/>
              <a:defRPr/>
            </a:pPr>
            <a:r>
              <a:rPr lang="en-US" dirty="0" smtClean="0"/>
              <a:t>There are 19 promoters in the J23100 series alone</a:t>
            </a:r>
          </a:p>
          <a:p>
            <a:pPr lvl="1" fontAlgn="auto">
              <a:spcAft>
                <a:spcPts val="0"/>
              </a:spcAft>
              <a:buFont typeface="Arial" pitchFamily="34" charset="0"/>
              <a:buChar char="–"/>
              <a:defRPr/>
            </a:pPr>
            <a:r>
              <a:rPr lang="en-US" dirty="0" smtClean="0"/>
              <a:t>There are 5 commonly used RBSs</a:t>
            </a:r>
          </a:p>
          <a:p>
            <a:pPr lvl="1" fontAlgn="auto">
              <a:spcAft>
                <a:spcPts val="0"/>
              </a:spcAft>
              <a:buFont typeface="Arial" pitchFamily="34" charset="0"/>
              <a:buChar char="–"/>
              <a:defRPr/>
            </a:pPr>
            <a:r>
              <a:rPr lang="en-US" dirty="0" smtClean="0"/>
              <a:t>Consider a network that involves 6 genes</a:t>
            </a:r>
          </a:p>
          <a:p>
            <a:pPr lvl="1" fontAlgn="auto">
              <a:spcAft>
                <a:spcPts val="0"/>
              </a:spcAft>
              <a:buFont typeface="Arial" pitchFamily="34" charset="0"/>
              <a:buChar char="–"/>
              <a:defRPr/>
            </a:pPr>
            <a:r>
              <a:rPr lang="en-US" dirty="0" smtClean="0"/>
              <a:t>There are at least 4 degradation tags in the Registry</a:t>
            </a:r>
          </a:p>
          <a:p>
            <a:pPr lvl="1" fontAlgn="auto">
              <a:spcAft>
                <a:spcPts val="0"/>
              </a:spcAft>
              <a:buFont typeface="Arial" pitchFamily="34" charset="0"/>
              <a:buNone/>
              <a:defRPr/>
            </a:pPr>
            <a:r>
              <a:rPr lang="en-US" dirty="0" smtClean="0"/>
              <a:t> </a:t>
            </a:r>
          </a:p>
          <a:p>
            <a:pPr lvl="1" fontAlgn="auto">
              <a:spcAft>
                <a:spcPts val="0"/>
              </a:spcAft>
              <a:buFont typeface="Arial" pitchFamily="34" charset="0"/>
              <a:buNone/>
              <a:defRPr/>
            </a:pPr>
            <a:r>
              <a:rPr lang="en-US" sz="3500" dirty="0" smtClean="0"/>
              <a:t>				N = (19 x 5 x 4)</a:t>
            </a:r>
            <a:r>
              <a:rPr lang="en-US" sz="3600" baseline="30000" dirty="0" smtClean="0"/>
              <a:t> 6</a:t>
            </a:r>
            <a:r>
              <a:rPr lang="en-US" sz="3500" dirty="0" smtClean="0"/>
              <a:t> = 3 x 10</a:t>
            </a:r>
            <a:r>
              <a:rPr lang="en-US" sz="3600" baseline="30000" dirty="0" smtClean="0"/>
              <a:t>15</a:t>
            </a:r>
            <a:endParaRPr lang="en-US" sz="3500" dirty="0" smtClean="0"/>
          </a:p>
          <a:p>
            <a:pPr lvl="1" fontAlgn="auto">
              <a:spcAft>
                <a:spcPts val="0"/>
              </a:spcAft>
              <a:buFont typeface="Arial" pitchFamily="34" charset="0"/>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Solution</a:t>
            </a:r>
          </a:p>
        </p:txBody>
      </p:sp>
      <p:sp>
        <p:nvSpPr>
          <p:cNvPr id="18434" name="Content Placeholder 2"/>
          <p:cNvSpPr>
            <a:spLocks noGrp="1"/>
          </p:cNvSpPr>
          <p:nvPr>
            <p:ph idx="1"/>
          </p:nvPr>
        </p:nvSpPr>
        <p:spPr/>
        <p:txBody>
          <a:bodyPr/>
          <a:lstStyle/>
          <a:p>
            <a:r>
              <a:rPr lang="en-US" smtClean="0"/>
              <a:t>3 x 10</a:t>
            </a:r>
            <a:r>
              <a:rPr lang="en-US" baseline="30000" smtClean="0"/>
              <a:t>15 </a:t>
            </a:r>
            <a:r>
              <a:rPr lang="en-US" smtClean="0"/>
              <a:t> combinations is too many to search through, even with selection</a:t>
            </a:r>
          </a:p>
          <a:p>
            <a:r>
              <a:rPr lang="en-US" smtClean="0"/>
              <a:t>Solution may be to conduct stages</a:t>
            </a:r>
          </a:p>
          <a:p>
            <a:pPr marL="971550" lvl="1" indent="-514350">
              <a:buFont typeface="Calibri" pitchFamily="34" charset="0"/>
              <a:buAutoNum type="arabicPeriod"/>
            </a:pPr>
            <a:r>
              <a:rPr lang="en-US" smtClean="0"/>
              <a:t>Search for best combinations of promoters</a:t>
            </a:r>
          </a:p>
          <a:p>
            <a:pPr marL="971550" lvl="1" indent="-514350">
              <a:buFont typeface="Calibri" pitchFamily="34" charset="0"/>
              <a:buAutoNum type="arabicPeriod"/>
            </a:pPr>
            <a:r>
              <a:rPr lang="en-US" smtClean="0"/>
              <a:t>Search for best RBSs</a:t>
            </a:r>
          </a:p>
          <a:p>
            <a:pPr marL="971550" lvl="1" indent="-514350">
              <a:buFont typeface="Calibri" pitchFamily="34" charset="0"/>
              <a:buAutoNum type="arabicPeriod"/>
            </a:pPr>
            <a:r>
              <a:rPr lang="en-US" smtClean="0"/>
              <a:t>Search for best degradation tags</a:t>
            </a:r>
          </a:p>
          <a:p>
            <a:pPr marL="971550" lvl="1" indent="-514350">
              <a:buFont typeface="Calibri" pitchFamily="34" charset="0"/>
              <a:buAutoNum type="arabicPeriod"/>
            </a:pPr>
            <a:r>
              <a:rPr lang="en-US" smtClean="0"/>
              <a:t>Repeat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257175" y="304800"/>
            <a:ext cx="8694738" cy="769938"/>
          </a:xfrm>
          <a:prstGeom prst="rect">
            <a:avLst/>
          </a:prstGeom>
          <a:noFill/>
          <a:ln w="9525">
            <a:noFill/>
            <a:miter lim="800000"/>
            <a:headEnd/>
            <a:tailEnd/>
          </a:ln>
        </p:spPr>
        <p:txBody>
          <a:bodyPr wrap="none">
            <a:spAutoFit/>
          </a:bodyPr>
          <a:lstStyle/>
          <a:p>
            <a:r>
              <a:rPr lang="en-US" sz="4400">
                <a:latin typeface="Times" pitchFamily="18" charset="0"/>
                <a:cs typeface="Times" pitchFamily="18" charset="0"/>
              </a:rPr>
              <a:t>Golden Gate Combinatorial Diversity</a:t>
            </a:r>
          </a:p>
        </p:txBody>
      </p:sp>
      <p:sp>
        <p:nvSpPr>
          <p:cNvPr id="19458" name="TextBox 2"/>
          <p:cNvSpPr txBox="1">
            <a:spLocks noChangeArrowheads="1"/>
          </p:cNvSpPr>
          <p:nvPr/>
        </p:nvSpPr>
        <p:spPr bwMode="auto">
          <a:xfrm>
            <a:off x="304800" y="1435100"/>
            <a:ext cx="3055938" cy="584200"/>
          </a:xfrm>
          <a:prstGeom prst="rect">
            <a:avLst/>
          </a:prstGeom>
          <a:noFill/>
          <a:ln w="9525">
            <a:noFill/>
            <a:miter lim="800000"/>
            <a:headEnd/>
            <a:tailEnd/>
          </a:ln>
        </p:spPr>
        <p:txBody>
          <a:bodyPr wrap="none">
            <a:spAutoFit/>
          </a:bodyPr>
          <a:lstStyle/>
          <a:p>
            <a:r>
              <a:rPr lang="en-US" sz="3200">
                <a:latin typeface="Times" pitchFamily="18" charset="0"/>
                <a:cs typeface="Times" pitchFamily="18" charset="0"/>
              </a:rPr>
              <a:t>assemble </a:t>
            </a:r>
            <a:r>
              <a:rPr lang="en-US" sz="3200" i="1">
                <a:latin typeface="Times" pitchFamily="18" charset="0"/>
                <a:cs typeface="Times" pitchFamily="18" charset="0"/>
              </a:rPr>
              <a:t>in vitro </a:t>
            </a:r>
          </a:p>
        </p:txBody>
      </p:sp>
      <p:sp>
        <p:nvSpPr>
          <p:cNvPr id="19459" name="TextBox 3"/>
          <p:cNvSpPr txBox="1">
            <a:spLocks noChangeArrowheads="1"/>
          </p:cNvSpPr>
          <p:nvPr/>
        </p:nvSpPr>
        <p:spPr bwMode="auto">
          <a:xfrm>
            <a:off x="304800" y="3435350"/>
            <a:ext cx="3640138" cy="584200"/>
          </a:xfrm>
          <a:prstGeom prst="rect">
            <a:avLst/>
          </a:prstGeom>
          <a:noFill/>
          <a:ln w="9525">
            <a:noFill/>
            <a:miter lim="800000"/>
            <a:headEnd/>
            <a:tailEnd/>
          </a:ln>
        </p:spPr>
        <p:txBody>
          <a:bodyPr wrap="none">
            <a:spAutoFit/>
          </a:bodyPr>
          <a:lstStyle/>
          <a:p>
            <a:r>
              <a:rPr lang="en-US" sz="3200">
                <a:latin typeface="Times" pitchFamily="18" charset="0"/>
                <a:cs typeface="Times" pitchFamily="18" charset="0"/>
              </a:rPr>
              <a:t>isolate and sequence</a:t>
            </a:r>
            <a:endParaRPr lang="en-US" sz="3200" i="1">
              <a:latin typeface="Times" pitchFamily="18" charset="0"/>
              <a:cs typeface="Times" pitchFamily="18" charset="0"/>
            </a:endParaRPr>
          </a:p>
        </p:txBody>
      </p:sp>
      <p:sp>
        <p:nvSpPr>
          <p:cNvPr id="19460" name="TextBox 4"/>
          <p:cNvSpPr txBox="1">
            <a:spLocks noChangeArrowheads="1"/>
          </p:cNvSpPr>
          <p:nvPr/>
        </p:nvSpPr>
        <p:spPr bwMode="auto">
          <a:xfrm>
            <a:off x="304800" y="2435225"/>
            <a:ext cx="3776663" cy="584200"/>
          </a:xfrm>
          <a:prstGeom prst="rect">
            <a:avLst/>
          </a:prstGeom>
          <a:noFill/>
          <a:ln w="9525">
            <a:noFill/>
            <a:miter lim="800000"/>
            <a:headEnd/>
            <a:tailEnd/>
          </a:ln>
        </p:spPr>
        <p:txBody>
          <a:bodyPr wrap="none">
            <a:spAutoFit/>
          </a:bodyPr>
          <a:lstStyle/>
          <a:p>
            <a:r>
              <a:rPr lang="en-US" sz="3200">
                <a:latin typeface="Times" pitchFamily="18" charset="0"/>
                <a:cs typeface="Times" pitchFamily="18" charset="0"/>
              </a:rPr>
              <a:t>test and select </a:t>
            </a:r>
            <a:r>
              <a:rPr lang="en-US" sz="3200" i="1">
                <a:latin typeface="Times" pitchFamily="18" charset="0"/>
                <a:cs typeface="Times" pitchFamily="18" charset="0"/>
              </a:rPr>
              <a:t>in vivo </a:t>
            </a:r>
          </a:p>
        </p:txBody>
      </p:sp>
      <p:sp>
        <p:nvSpPr>
          <p:cNvPr id="19461" name="TextBox 5"/>
          <p:cNvSpPr txBox="1">
            <a:spLocks noChangeArrowheads="1"/>
          </p:cNvSpPr>
          <p:nvPr/>
        </p:nvSpPr>
        <p:spPr bwMode="auto">
          <a:xfrm>
            <a:off x="304800" y="4435475"/>
            <a:ext cx="6307138" cy="584200"/>
          </a:xfrm>
          <a:prstGeom prst="rect">
            <a:avLst/>
          </a:prstGeom>
          <a:noFill/>
          <a:ln w="9525">
            <a:noFill/>
            <a:miter lim="800000"/>
            <a:headEnd/>
            <a:tailEnd/>
          </a:ln>
        </p:spPr>
        <p:txBody>
          <a:bodyPr wrap="none">
            <a:spAutoFit/>
          </a:bodyPr>
          <a:lstStyle/>
          <a:p>
            <a:r>
              <a:rPr lang="en-US" sz="3200">
                <a:latin typeface="Times" pitchFamily="18" charset="0"/>
                <a:cs typeface="Times" pitchFamily="18" charset="0"/>
              </a:rPr>
              <a:t>copy number variations via plasmids</a:t>
            </a:r>
            <a:endParaRPr lang="en-US" sz="3200" i="1">
              <a:latin typeface="Times" pitchFamily="18" charset="0"/>
              <a:cs typeface="Times" pitchFamily="18" charset="0"/>
            </a:endParaRPr>
          </a:p>
        </p:txBody>
      </p:sp>
      <p:sp>
        <p:nvSpPr>
          <p:cNvPr id="19462" name="TextBox 6"/>
          <p:cNvSpPr txBox="1">
            <a:spLocks noChangeArrowheads="1"/>
          </p:cNvSpPr>
          <p:nvPr/>
        </p:nvSpPr>
        <p:spPr bwMode="auto">
          <a:xfrm>
            <a:off x="304800" y="5435600"/>
            <a:ext cx="8540750" cy="584200"/>
          </a:xfrm>
          <a:prstGeom prst="rect">
            <a:avLst/>
          </a:prstGeom>
          <a:noFill/>
          <a:ln w="9525">
            <a:noFill/>
            <a:miter lim="800000"/>
            <a:headEnd/>
            <a:tailEnd/>
          </a:ln>
        </p:spPr>
        <p:txBody>
          <a:bodyPr wrap="none">
            <a:spAutoFit/>
          </a:bodyPr>
          <a:lstStyle/>
          <a:p>
            <a:r>
              <a:rPr lang="en-US" sz="3200">
                <a:latin typeface="Times" pitchFamily="18" charset="0"/>
                <a:cs typeface="Times" pitchFamily="18" charset="0"/>
              </a:rPr>
              <a:t>allow for random mutations and sequence genome</a:t>
            </a:r>
            <a:endParaRPr lang="en-US" sz="3200" i="1">
              <a:latin typeface="Times" pitchFamily="18" charset="0"/>
              <a:cs typeface="Times" pitchFamily="18" charset="0"/>
            </a:endParaRPr>
          </a:p>
        </p:txBody>
      </p:sp>
      <p:cxnSp>
        <p:nvCxnSpPr>
          <p:cNvPr id="12" name="Straight Connector 11"/>
          <p:cNvCxnSpPr/>
          <p:nvPr/>
        </p:nvCxnSpPr>
        <p:spPr>
          <a:xfrm flipV="1">
            <a:off x="8267700" y="1739900"/>
            <a:ext cx="0" cy="3733800"/>
          </a:xfrm>
          <a:prstGeom prst="line">
            <a:avLst/>
          </a:prstGeom>
          <a:ln w="793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3657600" y="1752600"/>
            <a:ext cx="4648200" cy="0"/>
          </a:xfrm>
          <a:prstGeom prst="straightConnector1">
            <a:avLst/>
          </a:prstGeom>
          <a:ln w="7937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1676400" y="2019300"/>
            <a:ext cx="0" cy="4159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1828800" y="3089275"/>
            <a:ext cx="0" cy="4159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057400" y="4079875"/>
            <a:ext cx="0" cy="4159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2286000" y="5105400"/>
            <a:ext cx="0" cy="4159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Principles</a:t>
            </a:r>
          </a:p>
        </p:txBody>
      </p:sp>
      <p:sp>
        <p:nvSpPr>
          <p:cNvPr id="3" name="Content Placeholder 2"/>
          <p:cNvSpPr>
            <a:spLocks noGrp="1"/>
          </p:cNvSpPr>
          <p:nvPr>
            <p:ph idx="1"/>
          </p:nvPr>
        </p:nvSpPr>
        <p:spPr>
          <a:xfrm>
            <a:off x="457200" y="1600200"/>
            <a:ext cx="8458200" cy="4953000"/>
          </a:xfrm>
        </p:spPr>
        <p:txBody>
          <a:bodyPr rtlCol="0">
            <a:normAutofit fontScale="92500" lnSpcReduction="20000"/>
          </a:bodyPr>
          <a:lstStyle/>
          <a:p>
            <a:pPr fontAlgn="auto">
              <a:spcAft>
                <a:spcPts val="0"/>
              </a:spcAft>
              <a:buFont typeface="Arial" pitchFamily="34" charset="0"/>
              <a:buChar char="•"/>
              <a:defRPr/>
            </a:pPr>
            <a:r>
              <a:rPr lang="en-US" dirty="0" smtClean="0"/>
              <a:t>Bacteria already </a:t>
            </a:r>
            <a:r>
              <a:rPr lang="en-US" u="sng" dirty="0" smtClean="0"/>
              <a:t>are</a:t>
            </a:r>
            <a:r>
              <a:rPr lang="en-US" dirty="0" smtClean="0"/>
              <a:t> computers</a:t>
            </a:r>
          </a:p>
          <a:p>
            <a:pPr lvl="1" fontAlgn="auto">
              <a:spcAft>
                <a:spcPts val="0"/>
              </a:spcAft>
              <a:buFont typeface="Arial" pitchFamily="34" charset="0"/>
              <a:buChar char="–"/>
              <a:defRPr/>
            </a:pPr>
            <a:r>
              <a:rPr lang="en-US" dirty="0" smtClean="0"/>
              <a:t>They take in input, manipulate data, produce output</a:t>
            </a:r>
          </a:p>
          <a:p>
            <a:pPr lvl="1" fontAlgn="auto">
              <a:spcAft>
                <a:spcPts val="0"/>
              </a:spcAft>
              <a:buFont typeface="Arial" pitchFamily="34" charset="0"/>
              <a:buChar char="–"/>
              <a:defRPr/>
            </a:pPr>
            <a:r>
              <a:rPr lang="en-US" dirty="0" smtClean="0"/>
              <a:t>They have existing hardware that we can exploit</a:t>
            </a:r>
          </a:p>
          <a:p>
            <a:pPr fontAlgn="auto">
              <a:spcAft>
                <a:spcPts val="0"/>
              </a:spcAft>
              <a:buFont typeface="Arial" pitchFamily="34" charset="0"/>
              <a:buChar char="•"/>
              <a:defRPr/>
            </a:pPr>
            <a:r>
              <a:rPr lang="en-US" dirty="0" smtClean="0"/>
              <a:t>We can learn how to program bacterial computers with living algorithms</a:t>
            </a:r>
          </a:p>
          <a:p>
            <a:pPr fontAlgn="auto">
              <a:spcAft>
                <a:spcPts val="0"/>
              </a:spcAft>
              <a:buFont typeface="Arial" pitchFamily="34" charset="0"/>
              <a:buChar char="•"/>
              <a:defRPr/>
            </a:pPr>
            <a:r>
              <a:rPr lang="en-US" dirty="0"/>
              <a:t>G</a:t>
            </a:r>
            <a:r>
              <a:rPr lang="en-US" dirty="0" smtClean="0"/>
              <a:t>ain control of existing networks and to produce new ones</a:t>
            </a:r>
          </a:p>
          <a:p>
            <a:pPr fontAlgn="auto">
              <a:spcAft>
                <a:spcPts val="0"/>
              </a:spcAft>
              <a:buFont typeface="Arial" pitchFamily="34" charset="0"/>
              <a:buChar char="•"/>
              <a:defRPr/>
            </a:pPr>
            <a:r>
              <a:rPr lang="en-US" dirty="0" smtClean="0"/>
              <a:t>Bacteria could learn to address problems through selection of networks</a:t>
            </a:r>
          </a:p>
          <a:p>
            <a:pPr fontAlgn="auto">
              <a:spcAft>
                <a:spcPts val="0"/>
              </a:spcAft>
              <a:buFont typeface="Arial" pitchFamily="34" charset="0"/>
              <a:buChar char="•"/>
              <a:defRPr/>
            </a:pPr>
            <a:r>
              <a:rPr lang="en-US" dirty="0" smtClean="0"/>
              <a:t>Tune the network </a:t>
            </a:r>
          </a:p>
          <a:p>
            <a:pPr fontAlgn="auto">
              <a:spcAft>
                <a:spcPts val="0"/>
              </a:spcAft>
              <a:buFont typeface="Arial" pitchFamily="34" charset="0"/>
              <a:buChar char="•"/>
              <a:defRPr/>
            </a:pPr>
            <a:r>
              <a:rPr lang="en-US" dirty="0" smtClean="0"/>
              <a:t>Determine the importance of nodes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Starting Constructs</a:t>
            </a:r>
          </a:p>
        </p:txBody>
      </p:sp>
      <p:cxnSp>
        <p:nvCxnSpPr>
          <p:cNvPr id="4" name="Straight Connector 3"/>
          <p:cNvCxnSpPr/>
          <p:nvPr/>
        </p:nvCxnSpPr>
        <p:spPr>
          <a:xfrm>
            <a:off x="1143000" y="2514600"/>
            <a:ext cx="6553200" cy="0"/>
          </a:xfrm>
          <a:prstGeom prst="line">
            <a:avLst/>
          </a:prstGeom>
        </p:spPr>
        <p:style>
          <a:lnRef idx="2">
            <a:schemeClr val="dk1"/>
          </a:lnRef>
          <a:fillRef idx="0">
            <a:schemeClr val="dk1"/>
          </a:fillRef>
          <a:effectRef idx="1">
            <a:schemeClr val="dk1"/>
          </a:effectRef>
          <a:fontRef idx="minor">
            <a:schemeClr val="tx1"/>
          </a:fontRef>
        </p:style>
      </p:cxnSp>
      <p:sp>
        <p:nvSpPr>
          <p:cNvPr id="5" name="Right Arrow 4"/>
          <p:cNvSpPr/>
          <p:nvPr/>
        </p:nvSpPr>
        <p:spPr>
          <a:xfrm>
            <a:off x="5867400" y="2133600"/>
            <a:ext cx="1143000" cy="762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5257800" y="2362200"/>
            <a:ext cx="381000" cy="304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09" name="TextBox 10"/>
          <p:cNvSpPr txBox="1">
            <a:spLocks noChangeArrowheads="1"/>
          </p:cNvSpPr>
          <p:nvPr/>
        </p:nvSpPr>
        <p:spPr bwMode="auto">
          <a:xfrm>
            <a:off x="3276600" y="2176463"/>
            <a:ext cx="914400" cy="338137"/>
          </a:xfrm>
          <a:prstGeom prst="rect">
            <a:avLst/>
          </a:prstGeom>
          <a:noFill/>
          <a:ln w="9525">
            <a:noFill/>
            <a:miter lim="800000"/>
            <a:headEnd/>
            <a:tailEnd/>
          </a:ln>
        </p:spPr>
        <p:txBody>
          <a:bodyPr>
            <a:spAutoFit/>
          </a:bodyPr>
          <a:lstStyle/>
          <a:p>
            <a:r>
              <a:rPr lang="en-US" sz="1600">
                <a:latin typeface="Calibri" pitchFamily="34" charset="0"/>
              </a:rPr>
              <a:t>Word2</a:t>
            </a:r>
          </a:p>
        </p:txBody>
      </p:sp>
      <p:sp>
        <p:nvSpPr>
          <p:cNvPr id="21510" name="TextBox 11"/>
          <p:cNvSpPr txBox="1">
            <a:spLocks noChangeArrowheads="1"/>
          </p:cNvSpPr>
          <p:nvPr/>
        </p:nvSpPr>
        <p:spPr bwMode="auto">
          <a:xfrm>
            <a:off x="2514600" y="2176463"/>
            <a:ext cx="914400" cy="338137"/>
          </a:xfrm>
          <a:prstGeom prst="rect">
            <a:avLst/>
          </a:prstGeom>
          <a:noFill/>
          <a:ln w="9525">
            <a:noFill/>
            <a:miter lim="800000"/>
            <a:headEnd/>
            <a:tailEnd/>
          </a:ln>
        </p:spPr>
        <p:txBody>
          <a:bodyPr>
            <a:spAutoFit/>
          </a:bodyPr>
          <a:lstStyle/>
          <a:p>
            <a:r>
              <a:rPr lang="en-US" sz="1600">
                <a:latin typeface="Calibri" pitchFamily="34" charset="0"/>
              </a:rPr>
              <a:t>Word1</a:t>
            </a:r>
          </a:p>
        </p:txBody>
      </p:sp>
      <p:grpSp>
        <p:nvGrpSpPr>
          <p:cNvPr id="21511" name="Group 32"/>
          <p:cNvGrpSpPr>
            <a:grpSpLocks/>
          </p:cNvGrpSpPr>
          <p:nvPr/>
        </p:nvGrpSpPr>
        <p:grpSpPr bwMode="auto">
          <a:xfrm>
            <a:off x="3886200" y="2514600"/>
            <a:ext cx="914400" cy="381000"/>
            <a:chOff x="3429000" y="2939534"/>
            <a:chExt cx="914400" cy="380705"/>
          </a:xfrm>
        </p:grpSpPr>
        <p:sp>
          <p:nvSpPr>
            <p:cNvPr id="21556" name="TextBox 12"/>
            <p:cNvSpPr txBox="1">
              <a:spLocks noChangeArrowheads="1"/>
            </p:cNvSpPr>
            <p:nvPr/>
          </p:nvSpPr>
          <p:spPr bwMode="auto">
            <a:xfrm>
              <a:off x="3429000" y="2939534"/>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15" name="Straight Arrow Connector 14"/>
            <p:cNvCxnSpPr/>
            <p:nvPr/>
          </p:nvCxnSpPr>
          <p:spPr>
            <a:xfrm flipH="1">
              <a:off x="3505200" y="3320239"/>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21512" name="Group 31"/>
          <p:cNvGrpSpPr>
            <a:grpSpLocks/>
          </p:cNvGrpSpPr>
          <p:nvPr/>
        </p:nvGrpSpPr>
        <p:grpSpPr bwMode="auto">
          <a:xfrm>
            <a:off x="2057400" y="2514600"/>
            <a:ext cx="914400" cy="381000"/>
            <a:chOff x="1676400" y="3135573"/>
            <a:chExt cx="914400" cy="380705"/>
          </a:xfrm>
        </p:grpSpPr>
        <p:sp>
          <p:nvSpPr>
            <p:cNvPr id="21554" name="TextBox 24"/>
            <p:cNvSpPr txBox="1">
              <a:spLocks noChangeArrowheads="1"/>
            </p:cNvSpPr>
            <p:nvPr/>
          </p:nvSpPr>
          <p:spPr bwMode="auto">
            <a:xfrm>
              <a:off x="1676400" y="3135573"/>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26" name="Straight Arrow Connector 25"/>
            <p:cNvCxnSpPr/>
            <p:nvPr/>
          </p:nvCxnSpPr>
          <p:spPr>
            <a:xfrm>
              <a:off x="1676400" y="3516278"/>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21513" name="TextBox 35"/>
          <p:cNvSpPr txBox="1">
            <a:spLocks noChangeArrowheads="1"/>
          </p:cNvSpPr>
          <p:nvPr/>
        </p:nvSpPr>
        <p:spPr bwMode="auto">
          <a:xfrm>
            <a:off x="5867400" y="2328863"/>
            <a:ext cx="1754188" cy="338137"/>
          </a:xfrm>
          <a:prstGeom prst="rect">
            <a:avLst/>
          </a:prstGeom>
          <a:noFill/>
          <a:ln w="9525">
            <a:noFill/>
            <a:miter lim="800000"/>
            <a:headEnd/>
            <a:tailEnd/>
          </a:ln>
        </p:spPr>
        <p:txBody>
          <a:bodyPr>
            <a:spAutoFit/>
          </a:bodyPr>
          <a:lstStyle/>
          <a:p>
            <a:r>
              <a:rPr lang="en-US" sz="1600">
                <a:latin typeface="Calibri" pitchFamily="34" charset="0"/>
              </a:rPr>
              <a:t>Gene 1</a:t>
            </a:r>
          </a:p>
        </p:txBody>
      </p:sp>
      <p:cxnSp>
        <p:nvCxnSpPr>
          <p:cNvPr id="19" name="Straight Connector 18"/>
          <p:cNvCxnSpPr/>
          <p:nvPr/>
        </p:nvCxnSpPr>
        <p:spPr>
          <a:xfrm>
            <a:off x="1143000" y="3505200"/>
            <a:ext cx="6553200" cy="0"/>
          </a:xfrm>
          <a:prstGeom prst="line">
            <a:avLst/>
          </a:prstGeom>
        </p:spPr>
        <p:style>
          <a:lnRef idx="2">
            <a:schemeClr val="dk1"/>
          </a:lnRef>
          <a:fillRef idx="0">
            <a:schemeClr val="dk1"/>
          </a:fillRef>
          <a:effectRef idx="1">
            <a:schemeClr val="dk1"/>
          </a:effectRef>
          <a:fontRef idx="minor">
            <a:schemeClr val="tx1"/>
          </a:fontRef>
        </p:style>
      </p:cxnSp>
      <p:sp>
        <p:nvSpPr>
          <p:cNvPr id="20" name="Right Arrow 19"/>
          <p:cNvSpPr/>
          <p:nvPr/>
        </p:nvSpPr>
        <p:spPr>
          <a:xfrm>
            <a:off x="5867400" y="3124200"/>
            <a:ext cx="1143000" cy="7620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5257800" y="3352800"/>
            <a:ext cx="381000" cy="304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17" name="TextBox 21"/>
          <p:cNvSpPr txBox="1">
            <a:spLocks noChangeArrowheads="1"/>
          </p:cNvSpPr>
          <p:nvPr/>
        </p:nvSpPr>
        <p:spPr bwMode="auto">
          <a:xfrm>
            <a:off x="3276600" y="3167063"/>
            <a:ext cx="914400" cy="338137"/>
          </a:xfrm>
          <a:prstGeom prst="rect">
            <a:avLst/>
          </a:prstGeom>
          <a:noFill/>
          <a:ln w="9525">
            <a:noFill/>
            <a:miter lim="800000"/>
            <a:headEnd/>
            <a:tailEnd/>
          </a:ln>
        </p:spPr>
        <p:txBody>
          <a:bodyPr>
            <a:spAutoFit/>
          </a:bodyPr>
          <a:lstStyle/>
          <a:p>
            <a:r>
              <a:rPr lang="en-US" sz="1600">
                <a:latin typeface="Calibri" pitchFamily="34" charset="0"/>
              </a:rPr>
              <a:t>Word2</a:t>
            </a:r>
          </a:p>
        </p:txBody>
      </p:sp>
      <p:sp>
        <p:nvSpPr>
          <p:cNvPr id="21518" name="TextBox 22"/>
          <p:cNvSpPr txBox="1">
            <a:spLocks noChangeArrowheads="1"/>
          </p:cNvSpPr>
          <p:nvPr/>
        </p:nvSpPr>
        <p:spPr bwMode="auto">
          <a:xfrm>
            <a:off x="2514600" y="3167063"/>
            <a:ext cx="914400" cy="338137"/>
          </a:xfrm>
          <a:prstGeom prst="rect">
            <a:avLst/>
          </a:prstGeom>
          <a:noFill/>
          <a:ln w="9525">
            <a:noFill/>
            <a:miter lim="800000"/>
            <a:headEnd/>
            <a:tailEnd/>
          </a:ln>
        </p:spPr>
        <p:txBody>
          <a:bodyPr>
            <a:spAutoFit/>
          </a:bodyPr>
          <a:lstStyle/>
          <a:p>
            <a:r>
              <a:rPr lang="en-US" sz="1600">
                <a:latin typeface="Calibri" pitchFamily="34" charset="0"/>
              </a:rPr>
              <a:t>Word1</a:t>
            </a:r>
          </a:p>
        </p:txBody>
      </p:sp>
      <p:grpSp>
        <p:nvGrpSpPr>
          <p:cNvPr id="21519" name="Group 23"/>
          <p:cNvGrpSpPr>
            <a:grpSpLocks/>
          </p:cNvGrpSpPr>
          <p:nvPr/>
        </p:nvGrpSpPr>
        <p:grpSpPr bwMode="auto">
          <a:xfrm>
            <a:off x="3886200" y="3505200"/>
            <a:ext cx="914400" cy="381000"/>
            <a:chOff x="3429000" y="2939534"/>
            <a:chExt cx="914400" cy="380705"/>
          </a:xfrm>
        </p:grpSpPr>
        <p:sp>
          <p:nvSpPr>
            <p:cNvPr id="21552" name="TextBox 26"/>
            <p:cNvSpPr txBox="1">
              <a:spLocks noChangeArrowheads="1"/>
            </p:cNvSpPr>
            <p:nvPr/>
          </p:nvSpPr>
          <p:spPr bwMode="auto">
            <a:xfrm>
              <a:off x="3429000" y="2939534"/>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28" name="Straight Arrow Connector 27"/>
            <p:cNvCxnSpPr/>
            <p:nvPr/>
          </p:nvCxnSpPr>
          <p:spPr>
            <a:xfrm flipH="1">
              <a:off x="3505200" y="3320239"/>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21520" name="Group 28"/>
          <p:cNvGrpSpPr>
            <a:grpSpLocks/>
          </p:cNvGrpSpPr>
          <p:nvPr/>
        </p:nvGrpSpPr>
        <p:grpSpPr bwMode="auto">
          <a:xfrm>
            <a:off x="2057400" y="3505200"/>
            <a:ext cx="914400" cy="381000"/>
            <a:chOff x="1676400" y="3135573"/>
            <a:chExt cx="914400" cy="380705"/>
          </a:xfrm>
        </p:grpSpPr>
        <p:sp>
          <p:nvSpPr>
            <p:cNvPr id="21550" name="TextBox 29"/>
            <p:cNvSpPr txBox="1">
              <a:spLocks noChangeArrowheads="1"/>
            </p:cNvSpPr>
            <p:nvPr/>
          </p:nvSpPr>
          <p:spPr bwMode="auto">
            <a:xfrm>
              <a:off x="1676400" y="3135573"/>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31" name="Straight Arrow Connector 30"/>
            <p:cNvCxnSpPr/>
            <p:nvPr/>
          </p:nvCxnSpPr>
          <p:spPr>
            <a:xfrm>
              <a:off x="1676400" y="3516278"/>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21521" name="TextBox 33"/>
          <p:cNvSpPr txBox="1">
            <a:spLocks noChangeArrowheads="1"/>
          </p:cNvSpPr>
          <p:nvPr/>
        </p:nvSpPr>
        <p:spPr bwMode="auto">
          <a:xfrm>
            <a:off x="5867400" y="3319463"/>
            <a:ext cx="1754188" cy="338137"/>
          </a:xfrm>
          <a:prstGeom prst="rect">
            <a:avLst/>
          </a:prstGeom>
          <a:noFill/>
          <a:ln w="9525">
            <a:noFill/>
            <a:miter lim="800000"/>
            <a:headEnd/>
            <a:tailEnd/>
          </a:ln>
        </p:spPr>
        <p:txBody>
          <a:bodyPr>
            <a:spAutoFit/>
          </a:bodyPr>
          <a:lstStyle/>
          <a:p>
            <a:r>
              <a:rPr lang="en-US" sz="1600">
                <a:latin typeface="Calibri" pitchFamily="34" charset="0"/>
              </a:rPr>
              <a:t>Gene 2</a:t>
            </a:r>
          </a:p>
        </p:txBody>
      </p:sp>
      <p:cxnSp>
        <p:nvCxnSpPr>
          <p:cNvPr id="35" name="Straight Connector 34"/>
          <p:cNvCxnSpPr/>
          <p:nvPr/>
        </p:nvCxnSpPr>
        <p:spPr>
          <a:xfrm>
            <a:off x="1143000" y="4419600"/>
            <a:ext cx="6553200" cy="0"/>
          </a:xfrm>
          <a:prstGeom prst="line">
            <a:avLst/>
          </a:prstGeom>
        </p:spPr>
        <p:style>
          <a:lnRef idx="2">
            <a:schemeClr val="dk1"/>
          </a:lnRef>
          <a:fillRef idx="0">
            <a:schemeClr val="dk1"/>
          </a:fillRef>
          <a:effectRef idx="1">
            <a:schemeClr val="dk1"/>
          </a:effectRef>
          <a:fontRef idx="minor">
            <a:schemeClr val="tx1"/>
          </a:fontRef>
        </p:style>
      </p:cxnSp>
      <p:sp>
        <p:nvSpPr>
          <p:cNvPr id="38" name="Right Arrow 37"/>
          <p:cNvSpPr/>
          <p:nvPr/>
        </p:nvSpPr>
        <p:spPr>
          <a:xfrm>
            <a:off x="5867400" y="4038600"/>
            <a:ext cx="1143000" cy="762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Oval 38"/>
          <p:cNvSpPr/>
          <p:nvPr/>
        </p:nvSpPr>
        <p:spPr>
          <a:xfrm>
            <a:off x="5257800" y="4267200"/>
            <a:ext cx="381000" cy="304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25" name="TextBox 39"/>
          <p:cNvSpPr txBox="1">
            <a:spLocks noChangeArrowheads="1"/>
          </p:cNvSpPr>
          <p:nvPr/>
        </p:nvSpPr>
        <p:spPr bwMode="auto">
          <a:xfrm>
            <a:off x="3276600" y="4081463"/>
            <a:ext cx="914400" cy="338137"/>
          </a:xfrm>
          <a:prstGeom prst="rect">
            <a:avLst/>
          </a:prstGeom>
          <a:noFill/>
          <a:ln w="9525">
            <a:noFill/>
            <a:miter lim="800000"/>
            <a:headEnd/>
            <a:tailEnd/>
          </a:ln>
        </p:spPr>
        <p:txBody>
          <a:bodyPr>
            <a:spAutoFit/>
          </a:bodyPr>
          <a:lstStyle/>
          <a:p>
            <a:r>
              <a:rPr lang="en-US" sz="1600">
                <a:latin typeface="Calibri" pitchFamily="34" charset="0"/>
              </a:rPr>
              <a:t>Word2</a:t>
            </a:r>
          </a:p>
        </p:txBody>
      </p:sp>
      <p:sp>
        <p:nvSpPr>
          <p:cNvPr id="21526" name="TextBox 40"/>
          <p:cNvSpPr txBox="1">
            <a:spLocks noChangeArrowheads="1"/>
          </p:cNvSpPr>
          <p:nvPr/>
        </p:nvSpPr>
        <p:spPr bwMode="auto">
          <a:xfrm>
            <a:off x="2514600" y="4081463"/>
            <a:ext cx="914400" cy="338137"/>
          </a:xfrm>
          <a:prstGeom prst="rect">
            <a:avLst/>
          </a:prstGeom>
          <a:noFill/>
          <a:ln w="9525">
            <a:noFill/>
            <a:miter lim="800000"/>
            <a:headEnd/>
            <a:tailEnd/>
          </a:ln>
        </p:spPr>
        <p:txBody>
          <a:bodyPr>
            <a:spAutoFit/>
          </a:bodyPr>
          <a:lstStyle/>
          <a:p>
            <a:r>
              <a:rPr lang="en-US" sz="1600">
                <a:latin typeface="Calibri" pitchFamily="34" charset="0"/>
              </a:rPr>
              <a:t>Word1</a:t>
            </a:r>
          </a:p>
        </p:txBody>
      </p:sp>
      <p:grpSp>
        <p:nvGrpSpPr>
          <p:cNvPr id="21527" name="Group 41"/>
          <p:cNvGrpSpPr>
            <a:grpSpLocks/>
          </p:cNvGrpSpPr>
          <p:nvPr/>
        </p:nvGrpSpPr>
        <p:grpSpPr bwMode="auto">
          <a:xfrm>
            <a:off x="3886200" y="4419600"/>
            <a:ext cx="914400" cy="381000"/>
            <a:chOff x="3429000" y="2939534"/>
            <a:chExt cx="914400" cy="380705"/>
          </a:xfrm>
        </p:grpSpPr>
        <p:sp>
          <p:nvSpPr>
            <p:cNvPr id="21548" name="TextBox 42"/>
            <p:cNvSpPr txBox="1">
              <a:spLocks noChangeArrowheads="1"/>
            </p:cNvSpPr>
            <p:nvPr/>
          </p:nvSpPr>
          <p:spPr bwMode="auto">
            <a:xfrm>
              <a:off x="3429000" y="2939534"/>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44" name="Straight Arrow Connector 43"/>
            <p:cNvCxnSpPr/>
            <p:nvPr/>
          </p:nvCxnSpPr>
          <p:spPr>
            <a:xfrm flipH="1">
              <a:off x="3505200" y="3320239"/>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21528" name="Group 44"/>
          <p:cNvGrpSpPr>
            <a:grpSpLocks/>
          </p:cNvGrpSpPr>
          <p:nvPr/>
        </p:nvGrpSpPr>
        <p:grpSpPr bwMode="auto">
          <a:xfrm>
            <a:off x="2057400" y="4419600"/>
            <a:ext cx="914400" cy="381000"/>
            <a:chOff x="1676400" y="3135573"/>
            <a:chExt cx="914400" cy="380705"/>
          </a:xfrm>
        </p:grpSpPr>
        <p:sp>
          <p:nvSpPr>
            <p:cNvPr id="21546" name="TextBox 45"/>
            <p:cNvSpPr txBox="1">
              <a:spLocks noChangeArrowheads="1"/>
            </p:cNvSpPr>
            <p:nvPr/>
          </p:nvSpPr>
          <p:spPr bwMode="auto">
            <a:xfrm>
              <a:off x="1676400" y="3135573"/>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47" name="Straight Arrow Connector 46"/>
            <p:cNvCxnSpPr/>
            <p:nvPr/>
          </p:nvCxnSpPr>
          <p:spPr>
            <a:xfrm>
              <a:off x="1676400" y="3516278"/>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21529" name="TextBox 47"/>
          <p:cNvSpPr txBox="1">
            <a:spLocks noChangeArrowheads="1"/>
          </p:cNvSpPr>
          <p:nvPr/>
        </p:nvSpPr>
        <p:spPr bwMode="auto">
          <a:xfrm>
            <a:off x="5867400" y="4233863"/>
            <a:ext cx="1754188" cy="338137"/>
          </a:xfrm>
          <a:prstGeom prst="rect">
            <a:avLst/>
          </a:prstGeom>
          <a:noFill/>
          <a:ln w="9525">
            <a:noFill/>
            <a:miter lim="800000"/>
            <a:headEnd/>
            <a:tailEnd/>
          </a:ln>
        </p:spPr>
        <p:txBody>
          <a:bodyPr>
            <a:spAutoFit/>
          </a:bodyPr>
          <a:lstStyle/>
          <a:p>
            <a:r>
              <a:rPr lang="en-US" sz="1600">
                <a:latin typeface="Calibri" pitchFamily="34" charset="0"/>
              </a:rPr>
              <a:t>Gene 3</a:t>
            </a:r>
          </a:p>
        </p:txBody>
      </p:sp>
      <p:cxnSp>
        <p:nvCxnSpPr>
          <p:cNvPr id="49" name="Straight Connector 48"/>
          <p:cNvCxnSpPr/>
          <p:nvPr/>
        </p:nvCxnSpPr>
        <p:spPr>
          <a:xfrm>
            <a:off x="1143000" y="5257800"/>
            <a:ext cx="6553200" cy="0"/>
          </a:xfrm>
          <a:prstGeom prst="line">
            <a:avLst/>
          </a:prstGeom>
        </p:spPr>
        <p:style>
          <a:lnRef idx="2">
            <a:schemeClr val="dk1"/>
          </a:lnRef>
          <a:fillRef idx="0">
            <a:schemeClr val="dk1"/>
          </a:fillRef>
          <a:effectRef idx="1">
            <a:schemeClr val="dk1"/>
          </a:effectRef>
          <a:fontRef idx="minor">
            <a:schemeClr val="tx1"/>
          </a:fontRef>
        </p:style>
      </p:cxnSp>
      <p:sp>
        <p:nvSpPr>
          <p:cNvPr id="50" name="Right Arrow 49"/>
          <p:cNvSpPr/>
          <p:nvPr/>
        </p:nvSpPr>
        <p:spPr>
          <a:xfrm>
            <a:off x="5867400" y="4876800"/>
            <a:ext cx="1143000" cy="762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Oval 50"/>
          <p:cNvSpPr/>
          <p:nvPr/>
        </p:nvSpPr>
        <p:spPr>
          <a:xfrm>
            <a:off x="5257800" y="5105400"/>
            <a:ext cx="381000" cy="304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33" name="TextBox 51"/>
          <p:cNvSpPr txBox="1">
            <a:spLocks noChangeArrowheads="1"/>
          </p:cNvSpPr>
          <p:nvPr/>
        </p:nvSpPr>
        <p:spPr bwMode="auto">
          <a:xfrm>
            <a:off x="3276600" y="4919663"/>
            <a:ext cx="914400" cy="338137"/>
          </a:xfrm>
          <a:prstGeom prst="rect">
            <a:avLst/>
          </a:prstGeom>
          <a:noFill/>
          <a:ln w="9525">
            <a:noFill/>
            <a:miter lim="800000"/>
            <a:headEnd/>
            <a:tailEnd/>
          </a:ln>
        </p:spPr>
        <p:txBody>
          <a:bodyPr>
            <a:spAutoFit/>
          </a:bodyPr>
          <a:lstStyle/>
          <a:p>
            <a:r>
              <a:rPr lang="en-US" sz="1600">
                <a:latin typeface="Calibri" pitchFamily="34" charset="0"/>
              </a:rPr>
              <a:t>Word2</a:t>
            </a:r>
          </a:p>
        </p:txBody>
      </p:sp>
      <p:sp>
        <p:nvSpPr>
          <p:cNvPr id="21534" name="TextBox 52"/>
          <p:cNvSpPr txBox="1">
            <a:spLocks noChangeArrowheads="1"/>
          </p:cNvSpPr>
          <p:nvPr/>
        </p:nvSpPr>
        <p:spPr bwMode="auto">
          <a:xfrm>
            <a:off x="2514600" y="4919663"/>
            <a:ext cx="914400" cy="338137"/>
          </a:xfrm>
          <a:prstGeom prst="rect">
            <a:avLst/>
          </a:prstGeom>
          <a:noFill/>
          <a:ln w="9525">
            <a:noFill/>
            <a:miter lim="800000"/>
            <a:headEnd/>
            <a:tailEnd/>
          </a:ln>
        </p:spPr>
        <p:txBody>
          <a:bodyPr>
            <a:spAutoFit/>
          </a:bodyPr>
          <a:lstStyle/>
          <a:p>
            <a:r>
              <a:rPr lang="en-US" sz="1600">
                <a:latin typeface="Calibri" pitchFamily="34" charset="0"/>
              </a:rPr>
              <a:t>Word1</a:t>
            </a:r>
          </a:p>
        </p:txBody>
      </p:sp>
      <p:grpSp>
        <p:nvGrpSpPr>
          <p:cNvPr id="21535" name="Group 53"/>
          <p:cNvGrpSpPr>
            <a:grpSpLocks/>
          </p:cNvGrpSpPr>
          <p:nvPr/>
        </p:nvGrpSpPr>
        <p:grpSpPr bwMode="auto">
          <a:xfrm>
            <a:off x="3886200" y="5257800"/>
            <a:ext cx="914400" cy="381000"/>
            <a:chOff x="3429000" y="2939534"/>
            <a:chExt cx="914400" cy="380705"/>
          </a:xfrm>
        </p:grpSpPr>
        <p:sp>
          <p:nvSpPr>
            <p:cNvPr id="21544" name="TextBox 54"/>
            <p:cNvSpPr txBox="1">
              <a:spLocks noChangeArrowheads="1"/>
            </p:cNvSpPr>
            <p:nvPr/>
          </p:nvSpPr>
          <p:spPr bwMode="auto">
            <a:xfrm>
              <a:off x="3429000" y="2939534"/>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56" name="Straight Arrow Connector 55"/>
            <p:cNvCxnSpPr/>
            <p:nvPr/>
          </p:nvCxnSpPr>
          <p:spPr>
            <a:xfrm flipH="1">
              <a:off x="3505200" y="3320239"/>
              <a:ext cx="4572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21536" name="Group 56"/>
          <p:cNvGrpSpPr>
            <a:grpSpLocks/>
          </p:cNvGrpSpPr>
          <p:nvPr/>
        </p:nvGrpSpPr>
        <p:grpSpPr bwMode="auto">
          <a:xfrm>
            <a:off x="2057400" y="5257800"/>
            <a:ext cx="914400" cy="381000"/>
            <a:chOff x="1676400" y="3135573"/>
            <a:chExt cx="914400" cy="380705"/>
          </a:xfrm>
        </p:grpSpPr>
        <p:sp>
          <p:nvSpPr>
            <p:cNvPr id="21542" name="TextBox 57"/>
            <p:cNvSpPr txBox="1">
              <a:spLocks noChangeArrowheads="1"/>
            </p:cNvSpPr>
            <p:nvPr/>
          </p:nvSpPr>
          <p:spPr bwMode="auto">
            <a:xfrm>
              <a:off x="1676400" y="3135573"/>
              <a:ext cx="914400" cy="369332"/>
            </a:xfrm>
            <a:prstGeom prst="rect">
              <a:avLst/>
            </a:prstGeom>
            <a:noFill/>
            <a:ln w="9525">
              <a:noFill/>
              <a:miter lim="800000"/>
              <a:headEnd/>
              <a:tailEnd/>
            </a:ln>
          </p:spPr>
          <p:txBody>
            <a:bodyPr>
              <a:spAutoFit/>
            </a:bodyPr>
            <a:lstStyle/>
            <a:p>
              <a:r>
                <a:rPr lang="en-US">
                  <a:latin typeface="Calibri" pitchFamily="34" charset="0"/>
                </a:rPr>
                <a:t>BsaI</a:t>
              </a:r>
            </a:p>
          </p:txBody>
        </p:sp>
        <p:cxnSp>
          <p:nvCxnSpPr>
            <p:cNvPr id="59" name="Straight Arrow Connector 58"/>
            <p:cNvCxnSpPr/>
            <p:nvPr/>
          </p:nvCxnSpPr>
          <p:spPr>
            <a:xfrm>
              <a:off x="1676400" y="3516278"/>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21537" name="TextBox 59"/>
          <p:cNvSpPr txBox="1">
            <a:spLocks noChangeArrowheads="1"/>
          </p:cNvSpPr>
          <p:nvPr/>
        </p:nvSpPr>
        <p:spPr bwMode="auto">
          <a:xfrm>
            <a:off x="5867400" y="5072063"/>
            <a:ext cx="1754188" cy="338137"/>
          </a:xfrm>
          <a:prstGeom prst="rect">
            <a:avLst/>
          </a:prstGeom>
          <a:noFill/>
          <a:ln w="9525">
            <a:noFill/>
            <a:miter lim="800000"/>
            <a:headEnd/>
            <a:tailEnd/>
          </a:ln>
        </p:spPr>
        <p:txBody>
          <a:bodyPr>
            <a:spAutoFit/>
          </a:bodyPr>
          <a:lstStyle/>
          <a:p>
            <a:r>
              <a:rPr lang="en-US" sz="1600">
                <a:latin typeface="Calibri" pitchFamily="34" charset="0"/>
              </a:rPr>
              <a:t>Gene 4</a:t>
            </a:r>
          </a:p>
        </p:txBody>
      </p:sp>
      <p:sp>
        <p:nvSpPr>
          <p:cNvPr id="61" name="Rectangle 60"/>
          <p:cNvSpPr/>
          <p:nvPr/>
        </p:nvSpPr>
        <p:spPr>
          <a:xfrm>
            <a:off x="7696200" y="2286000"/>
            <a:ext cx="5334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LVA</a:t>
            </a:r>
            <a:endParaRPr lang="en-US" dirty="0"/>
          </a:p>
        </p:txBody>
      </p:sp>
      <p:sp>
        <p:nvSpPr>
          <p:cNvPr id="62" name="Rectangle 61"/>
          <p:cNvSpPr/>
          <p:nvPr/>
        </p:nvSpPr>
        <p:spPr>
          <a:xfrm>
            <a:off x="7696200" y="3352800"/>
            <a:ext cx="5334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LVA</a:t>
            </a:r>
            <a:endParaRPr lang="en-US" dirty="0"/>
          </a:p>
        </p:txBody>
      </p:sp>
      <p:sp>
        <p:nvSpPr>
          <p:cNvPr id="63" name="Rectangle 62"/>
          <p:cNvSpPr/>
          <p:nvPr/>
        </p:nvSpPr>
        <p:spPr>
          <a:xfrm>
            <a:off x="7696200" y="5029200"/>
            <a:ext cx="5334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LVA</a:t>
            </a:r>
            <a:endParaRPr lang="en-US" dirty="0"/>
          </a:p>
        </p:txBody>
      </p:sp>
      <p:sp>
        <p:nvSpPr>
          <p:cNvPr id="64" name="Rectangle 63"/>
          <p:cNvSpPr/>
          <p:nvPr/>
        </p:nvSpPr>
        <p:spPr>
          <a:xfrm>
            <a:off x="7696200" y="4267200"/>
            <a:ext cx="533400" cy="381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LVA</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1193</TotalTime>
  <Words>965</Words>
  <Application>Microsoft Office PowerPoint</Application>
  <PresentationFormat>On-screen Show (4:3)</PresentationFormat>
  <Paragraphs>239</Paragraphs>
  <Slides>22</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22</vt:i4>
      </vt:variant>
    </vt:vector>
  </HeadingPairs>
  <TitlesOfParts>
    <vt:vector size="26" baseType="lpstr">
      <vt:lpstr>Calibri</vt:lpstr>
      <vt:lpstr>Arial</vt:lpstr>
      <vt:lpstr>Times</vt:lpstr>
      <vt:lpstr>Office Theme</vt:lpstr>
      <vt:lpstr>Programming Bacterial Computers for Network Optimization  or  Using Punctuated Equilibrium for Network Optimization</vt:lpstr>
      <vt:lpstr>Problem</vt:lpstr>
      <vt:lpstr>Expression of Problem</vt:lpstr>
      <vt:lpstr>Slide 4</vt:lpstr>
      <vt:lpstr>Too Many Combinations</vt:lpstr>
      <vt:lpstr>Solution</vt:lpstr>
      <vt:lpstr>Slide 7</vt:lpstr>
      <vt:lpstr>Principles</vt:lpstr>
      <vt:lpstr>Starting Constructs</vt:lpstr>
      <vt:lpstr>Promoter Library</vt:lpstr>
      <vt:lpstr>First Stage Procedure</vt:lpstr>
      <vt:lpstr>Second Stage Procedure</vt:lpstr>
      <vt:lpstr>Second Stage</vt:lpstr>
      <vt:lpstr>Third Stage Procedure</vt:lpstr>
      <vt:lpstr>Third Stage</vt:lpstr>
      <vt:lpstr>Hypermutation Stage</vt:lpstr>
      <vt:lpstr>Possible math connections</vt:lpstr>
      <vt:lpstr>Possible math connections</vt:lpstr>
      <vt:lpstr>Possible math connections</vt:lpstr>
      <vt:lpstr>Possible math connections</vt:lpstr>
      <vt:lpstr>Possible math connections</vt:lpstr>
      <vt:lpstr>Possible math questions</vt:lpstr>
    </vt:vector>
  </TitlesOfParts>
  <Company>Missouri Western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mwuser</dc:creator>
  <cp:lastModifiedBy>mwuser</cp:lastModifiedBy>
  <cp:revision>54</cp:revision>
  <dcterms:created xsi:type="dcterms:W3CDTF">2011-10-04T23:35:24Z</dcterms:created>
  <dcterms:modified xsi:type="dcterms:W3CDTF">2011-10-28T19:25:43Z</dcterms:modified>
</cp:coreProperties>
</file>