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69" r:id="rId5"/>
    <p:sldId id="268" r:id="rId6"/>
    <p:sldId id="272" r:id="rId7"/>
    <p:sldId id="274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42E9"/>
    <a:srgbClr val="59E910"/>
    <a:srgbClr val="EE3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00074"/>
            <a:ext cx="7772400" cy="2280354"/>
          </a:xfrm>
        </p:spPr>
        <p:txBody>
          <a:bodyPr/>
          <a:lstStyle/>
          <a:p>
            <a:r>
              <a:rPr lang="en-US" dirty="0" smtClean="0"/>
              <a:t>Hamilton Path </a:t>
            </a:r>
            <a:r>
              <a:rPr lang="en-US" dirty="0" smtClean="0"/>
              <a:t>Problem</a:t>
            </a:r>
            <a:br>
              <a:rPr lang="en-US" dirty="0" smtClean="0"/>
            </a:b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Golden Gate Shuffle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dirty="0" smtClean="0"/>
              <a:t>Catherine Doyle, James Harden, Julia </a:t>
            </a:r>
            <a:r>
              <a:rPr lang="en-US" dirty="0" err="1" smtClean="0"/>
              <a:t>Fearrington</a:t>
            </a:r>
            <a:r>
              <a:rPr lang="en-US" dirty="0" smtClean="0"/>
              <a:t>, Duke </a:t>
            </a:r>
            <a:r>
              <a:rPr lang="en-US" dirty="0" err="1" smtClean="0"/>
              <a:t>DeLoache</a:t>
            </a:r>
            <a:r>
              <a:rPr lang="en-US" dirty="0" smtClean="0"/>
              <a:t>, Lilly Wilson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241" y="172800"/>
            <a:ext cx="859220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/>
              <a:t>Solving the Hamilton Path Problem Through Golden Gate Shuffling</a:t>
            </a:r>
            <a:endParaRPr lang="en-US" sz="2400" b="1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215" y="1331312"/>
            <a:ext cx="6157544" cy="4427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Golden Gate Shuffling vs. </a:t>
            </a:r>
            <a:r>
              <a:rPr lang="en-US" dirty="0" err="1" smtClean="0"/>
              <a:t>BioBricks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Golden Gate Shuffling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Allows us to split at any  site with 4 </a:t>
            </a:r>
            <a:r>
              <a:rPr lang="en-US" dirty="0" err="1" smtClean="0"/>
              <a:t>bp</a:t>
            </a:r>
            <a:r>
              <a:rPr lang="en-US" dirty="0" smtClean="0"/>
              <a:t> in common</a:t>
            </a:r>
          </a:p>
          <a:p>
            <a:pPr lvl="1"/>
            <a:r>
              <a:rPr lang="en-US" dirty="0" smtClean="0"/>
              <a:t>No scars or repeated </a:t>
            </a:r>
            <a:r>
              <a:rPr lang="en-US" dirty="0" err="1" smtClean="0"/>
              <a:t>hix</a:t>
            </a:r>
            <a:r>
              <a:rPr lang="en-US" dirty="0" smtClean="0"/>
              <a:t> sites</a:t>
            </a:r>
            <a:endParaRPr lang="en-US" dirty="0" smtClean="0"/>
          </a:p>
          <a:p>
            <a:pPr lvl="1"/>
            <a:r>
              <a:rPr lang="en-US" dirty="0" smtClean="0"/>
              <a:t>Make all the edges possible</a:t>
            </a:r>
          </a:p>
          <a:p>
            <a:pPr lvl="1"/>
            <a:r>
              <a:rPr lang="en-US" dirty="0" smtClean="0"/>
              <a:t>Make all possible </a:t>
            </a:r>
            <a:r>
              <a:rPr lang="en-US" dirty="0" smtClean="0"/>
              <a:t>edge combinations</a:t>
            </a:r>
            <a:endParaRPr lang="en-US" dirty="0" smtClean="0"/>
          </a:p>
          <a:p>
            <a:pPr lvl="1"/>
            <a:r>
              <a:rPr lang="en-US" dirty="0" smtClean="0"/>
              <a:t>Feasible Selection processes</a:t>
            </a:r>
          </a:p>
          <a:p>
            <a:pPr lvl="1"/>
            <a:r>
              <a:rPr lang="en-US" dirty="0" smtClean="0"/>
              <a:t>Quick 1</a:t>
            </a:r>
            <a:r>
              <a:rPr lang="en-US" dirty="0" smtClean="0"/>
              <a:t>-2 hrs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In vitro</a:t>
            </a:r>
          </a:p>
          <a:p>
            <a:pPr lvl="1"/>
            <a:r>
              <a:rPr lang="en-US" dirty="0" smtClean="0"/>
              <a:t>More random assembly 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Bio Bricks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ln>
            <a:solidFill>
              <a:srgbClr val="00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Can flip single DNA fragment or multiple adjacent fragments </a:t>
            </a:r>
          </a:p>
          <a:p>
            <a:pPr lvl="1"/>
            <a:r>
              <a:rPr lang="en-US" dirty="0" smtClean="0"/>
              <a:t>in vivo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Scars</a:t>
            </a:r>
          </a:p>
          <a:p>
            <a:pPr lvl="1"/>
            <a:r>
              <a:rPr lang="en-US" dirty="0" smtClean="0"/>
              <a:t>Slow to build: </a:t>
            </a:r>
            <a:r>
              <a:rPr lang="en-US" dirty="0" smtClean="0"/>
              <a:t>days</a:t>
            </a:r>
          </a:p>
          <a:p>
            <a:pPr lvl="1"/>
            <a:r>
              <a:rPr lang="en-US" dirty="0" smtClean="0"/>
              <a:t>Can only </a:t>
            </a:r>
            <a:r>
              <a:rPr lang="en-US" dirty="0" smtClean="0"/>
              <a:t>add 1 edge </a:t>
            </a:r>
            <a:r>
              <a:rPr lang="en-US" dirty="0" smtClean="0"/>
              <a:t>at a time</a:t>
            </a:r>
          </a:p>
          <a:p>
            <a:pPr lvl="1"/>
            <a:r>
              <a:rPr lang="en-US" dirty="0" smtClean="0"/>
              <a:t>Attach each component through ligations </a:t>
            </a:r>
          </a:p>
          <a:p>
            <a:pPr lvl="1"/>
            <a:r>
              <a:rPr lang="en-US" dirty="0" smtClean="0"/>
              <a:t>Unintentional </a:t>
            </a:r>
            <a:r>
              <a:rPr lang="en-US" dirty="0" smtClean="0"/>
              <a:t>recombination with repeated </a:t>
            </a:r>
            <a:r>
              <a:rPr lang="en-US" dirty="0" err="1" smtClean="0"/>
              <a:t>hix</a:t>
            </a:r>
            <a:r>
              <a:rPr lang="en-US" dirty="0" smtClean="0"/>
              <a:t> sites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and Choose Edges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794947" y="1521111"/>
            <a:ext cx="2332886" cy="639762"/>
          </a:xfrm>
        </p:spPr>
        <p:txBody>
          <a:bodyPr/>
          <a:lstStyle/>
          <a:p>
            <a:r>
              <a:rPr lang="en-US" dirty="0" smtClean="0"/>
              <a:t>6 Edges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810746" y="1536113"/>
            <a:ext cx="2424103" cy="639762"/>
          </a:xfrm>
        </p:spPr>
        <p:txBody>
          <a:bodyPr/>
          <a:lstStyle/>
          <a:p>
            <a:r>
              <a:rPr lang="en-US" dirty="0" smtClean="0"/>
              <a:t>6 Half edges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103493" y="2325667"/>
            <a:ext cx="2916127" cy="3337042"/>
            <a:chOff x="723373" y="2221670"/>
            <a:chExt cx="2916127" cy="3337042"/>
          </a:xfrm>
        </p:grpSpPr>
        <p:sp>
          <p:nvSpPr>
            <p:cNvPr id="12" name="Chord 11"/>
            <p:cNvSpPr/>
            <p:nvPr/>
          </p:nvSpPr>
          <p:spPr>
            <a:xfrm rot="11995403">
              <a:off x="723374" y="2228317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Chord 12"/>
            <p:cNvSpPr/>
            <p:nvPr/>
          </p:nvSpPr>
          <p:spPr>
            <a:xfrm rot="11965481">
              <a:off x="723374" y="2801197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hord 13"/>
            <p:cNvSpPr/>
            <p:nvPr/>
          </p:nvSpPr>
          <p:spPr>
            <a:xfrm rot="11965481">
              <a:off x="723374" y="3374076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hord 14"/>
            <p:cNvSpPr/>
            <p:nvPr/>
          </p:nvSpPr>
          <p:spPr>
            <a:xfrm rot="11965481">
              <a:off x="723373" y="3946956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hord 15"/>
            <p:cNvSpPr/>
            <p:nvPr/>
          </p:nvSpPr>
          <p:spPr>
            <a:xfrm rot="11965481">
              <a:off x="723374" y="4519837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hord 16"/>
            <p:cNvSpPr/>
            <p:nvPr/>
          </p:nvSpPr>
          <p:spPr>
            <a:xfrm rot="11965481">
              <a:off x="723374" y="5092716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hord 17"/>
            <p:cNvSpPr/>
            <p:nvPr/>
          </p:nvSpPr>
          <p:spPr>
            <a:xfrm rot="1415407">
              <a:off x="3161870" y="2221670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hord 18"/>
            <p:cNvSpPr/>
            <p:nvPr/>
          </p:nvSpPr>
          <p:spPr>
            <a:xfrm rot="1415407">
              <a:off x="3161870" y="2807843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hord 19"/>
            <p:cNvSpPr/>
            <p:nvPr/>
          </p:nvSpPr>
          <p:spPr>
            <a:xfrm rot="1415407">
              <a:off x="3161870" y="3394016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hord 20"/>
            <p:cNvSpPr/>
            <p:nvPr/>
          </p:nvSpPr>
          <p:spPr>
            <a:xfrm rot="1415407">
              <a:off x="3161870" y="3980190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hord 21"/>
            <p:cNvSpPr/>
            <p:nvPr/>
          </p:nvSpPr>
          <p:spPr>
            <a:xfrm rot="1415407">
              <a:off x="3161872" y="4519836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hord 22"/>
            <p:cNvSpPr/>
            <p:nvPr/>
          </p:nvSpPr>
          <p:spPr>
            <a:xfrm rot="1415407">
              <a:off x="3161873" y="5079423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71264" y="2331472"/>
              <a:ext cx="644904" cy="267871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RBS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90593" y="2331472"/>
              <a:ext cx="1051690" cy="26787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Promoter</a:t>
              </a:r>
              <a:endParaRPr lang="en-US" sz="1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90591" y="2881125"/>
              <a:ext cx="1051690" cy="26787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Promoter</a:t>
              </a:r>
              <a:endParaRPr lang="en-US" sz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190591" y="3476394"/>
              <a:ext cx="1051690" cy="26787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Promoter</a:t>
              </a:r>
              <a:endParaRPr lang="en-US" sz="12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90593" y="4067675"/>
              <a:ext cx="1051690" cy="26787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Promoter</a:t>
              </a:r>
              <a:endParaRPr lang="en-US" sz="12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90591" y="4617527"/>
              <a:ext cx="1051690" cy="26787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Promoter</a:t>
              </a:r>
              <a:endParaRPr lang="en-US" sz="12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90593" y="5198687"/>
              <a:ext cx="1051690" cy="26787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Promoter</a:t>
              </a:r>
              <a:endParaRPr lang="en-US" sz="12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71264" y="2881125"/>
              <a:ext cx="644904" cy="267871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RBS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371264" y="3476394"/>
              <a:ext cx="644904" cy="267871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RBS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371264" y="4067675"/>
              <a:ext cx="644904" cy="267871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RBS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71264" y="4617527"/>
              <a:ext cx="644904" cy="267871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RBS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71264" y="5198687"/>
              <a:ext cx="644904" cy="267871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RBS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85387" y="2331472"/>
              <a:ext cx="4266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A1</a:t>
              </a:r>
              <a:endParaRPr lang="en-US" sz="12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85390" y="2881125"/>
              <a:ext cx="4266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A1</a:t>
              </a:r>
              <a:endParaRPr lang="en-US" sz="1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85387" y="4058547"/>
              <a:ext cx="4762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B1</a:t>
              </a:r>
              <a:endParaRPr lang="en-US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85390" y="3467266"/>
              <a:ext cx="4762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B1</a:t>
              </a:r>
              <a:endParaRPr lang="en-US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50441" y="5189559"/>
              <a:ext cx="4890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C1</a:t>
              </a:r>
              <a:endParaRPr lang="en-US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72568" y="4608399"/>
              <a:ext cx="4890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C1</a:t>
              </a:r>
              <a:endParaRPr lang="en-US" sz="1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09703" y="5189559"/>
              <a:ext cx="5283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A2</a:t>
              </a:r>
              <a:endParaRPr lang="en-US" sz="12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9703" y="3467266"/>
              <a:ext cx="5283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A2</a:t>
              </a:r>
              <a:endParaRPr lang="en-US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09703" y="2881125"/>
              <a:ext cx="5283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C2</a:t>
              </a:r>
              <a:endParaRPr lang="en-US" sz="1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09703" y="4058547"/>
              <a:ext cx="5283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C2</a:t>
              </a:r>
              <a:endParaRPr lang="en-US" sz="12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9703" y="2322344"/>
              <a:ext cx="5283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B2</a:t>
              </a:r>
              <a:endParaRPr lang="en-US" sz="12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09703" y="4608399"/>
              <a:ext cx="5283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B2</a:t>
              </a:r>
              <a:endParaRPr lang="en-US" sz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89805" y="2338818"/>
            <a:ext cx="1518909" cy="465996"/>
            <a:chOff x="872197" y="2279986"/>
            <a:chExt cx="1518909" cy="465996"/>
          </a:xfrm>
        </p:grpSpPr>
        <p:sp>
          <p:nvSpPr>
            <p:cNvPr id="56" name="Chord 55"/>
            <p:cNvSpPr/>
            <p:nvPr/>
          </p:nvSpPr>
          <p:spPr>
            <a:xfrm rot="11995403">
              <a:off x="872197" y="2279986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339416" y="2383141"/>
              <a:ext cx="1051690" cy="26787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Promoter</a:t>
              </a:r>
              <a:endParaRPr lang="en-US" sz="12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58526" y="2374013"/>
              <a:ext cx="5283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B2</a:t>
              </a:r>
              <a:endParaRPr lang="en-US" sz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043098" y="2632613"/>
            <a:ext cx="1191753" cy="465996"/>
            <a:chOff x="1016964" y="2711808"/>
            <a:chExt cx="1191753" cy="465996"/>
          </a:xfrm>
        </p:grpSpPr>
        <p:sp>
          <p:nvSpPr>
            <p:cNvPr id="59" name="Chord 58"/>
            <p:cNvSpPr/>
            <p:nvPr/>
          </p:nvSpPr>
          <p:spPr>
            <a:xfrm rot="1415407">
              <a:off x="1807570" y="2711808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16964" y="2821610"/>
              <a:ext cx="644904" cy="267871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RBS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31087" y="2821610"/>
              <a:ext cx="4266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A1</a:t>
              </a:r>
              <a:endParaRPr lang="en-US" sz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89805" y="3346808"/>
            <a:ext cx="1518907" cy="465996"/>
            <a:chOff x="870875" y="3244979"/>
            <a:chExt cx="1518907" cy="465996"/>
          </a:xfrm>
        </p:grpSpPr>
        <p:sp>
          <p:nvSpPr>
            <p:cNvPr id="62" name="Chord 61"/>
            <p:cNvSpPr/>
            <p:nvPr/>
          </p:nvSpPr>
          <p:spPr>
            <a:xfrm rot="11965481">
              <a:off x="870875" y="3244979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338092" y="3324907"/>
              <a:ext cx="1051690" cy="26787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Promoter</a:t>
              </a:r>
              <a:endParaRPr lang="en-US" sz="12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57204" y="3324907"/>
              <a:ext cx="5283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C2</a:t>
              </a:r>
              <a:endParaRPr lang="en-US" sz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9805" y="4377982"/>
            <a:ext cx="1518907" cy="465996"/>
            <a:chOff x="870875" y="4313270"/>
            <a:chExt cx="1518907" cy="465996"/>
          </a:xfrm>
        </p:grpSpPr>
        <p:sp>
          <p:nvSpPr>
            <p:cNvPr id="68" name="Chord 67"/>
            <p:cNvSpPr/>
            <p:nvPr/>
          </p:nvSpPr>
          <p:spPr>
            <a:xfrm rot="11965481">
              <a:off x="870875" y="4313270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338092" y="4415588"/>
              <a:ext cx="1051690" cy="26787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Promoter</a:t>
              </a:r>
              <a:endParaRPr lang="en-US" sz="12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57204" y="4406460"/>
              <a:ext cx="5283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A2</a:t>
              </a:r>
              <a:endParaRPr lang="en-US" sz="12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43098" y="5003402"/>
            <a:ext cx="1191753" cy="465996"/>
            <a:chOff x="1015640" y="4844853"/>
            <a:chExt cx="1191753" cy="465996"/>
          </a:xfrm>
        </p:grpSpPr>
        <p:sp>
          <p:nvSpPr>
            <p:cNvPr id="71" name="Chord 70"/>
            <p:cNvSpPr/>
            <p:nvPr/>
          </p:nvSpPr>
          <p:spPr>
            <a:xfrm rot="1415407">
              <a:off x="1806246" y="4844853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015640" y="4927231"/>
              <a:ext cx="644904" cy="267871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RBS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729766" y="4918103"/>
              <a:ext cx="4762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B1</a:t>
              </a:r>
              <a:endParaRPr lang="en-US" sz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43096" y="3834520"/>
            <a:ext cx="1191755" cy="465996"/>
            <a:chOff x="1015639" y="3744654"/>
            <a:chExt cx="1191755" cy="465996"/>
          </a:xfrm>
        </p:grpSpPr>
        <p:sp>
          <p:nvSpPr>
            <p:cNvPr id="88" name="Chord 87"/>
            <p:cNvSpPr/>
            <p:nvPr/>
          </p:nvSpPr>
          <p:spPr>
            <a:xfrm rot="1415407">
              <a:off x="1806247" y="3744654"/>
              <a:ext cx="401147" cy="465996"/>
            </a:xfrm>
            <a:prstGeom prst="chor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15639" y="3842345"/>
              <a:ext cx="644904" cy="267871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RBS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716943" y="3833217"/>
              <a:ext cx="4890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C1</a:t>
              </a:r>
              <a:endParaRPr lang="en-US" sz="12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745324" y="2015869"/>
            <a:ext cx="1387557" cy="50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Build and Screen for Solutions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18391" y="1143000"/>
            <a:ext cx="2694948" cy="398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PCR </a:t>
            </a:r>
            <a:r>
              <a:rPr lang="en-US" sz="1200" dirty="0" err="1" smtClean="0"/>
              <a:t>w</a:t>
            </a:r>
            <a:r>
              <a:rPr lang="en-US" sz="1200" dirty="0" smtClean="0"/>
              <a:t>/ primers to create </a:t>
            </a:r>
            <a:r>
              <a:rPr lang="en-US" sz="1200" b="1" dirty="0" smtClean="0"/>
              <a:t>6</a:t>
            </a:r>
            <a:r>
              <a:rPr lang="en-US" sz="1200" dirty="0" smtClean="0"/>
              <a:t> half edges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2636345" y="2015868"/>
            <a:ext cx="1672896" cy="50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ord 5"/>
          <p:cNvSpPr/>
          <p:nvPr/>
        </p:nvSpPr>
        <p:spPr>
          <a:xfrm rot="11995403">
            <a:off x="2703739" y="2045998"/>
            <a:ext cx="401147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70958" y="2149153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790068" y="2140025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sp>
        <p:nvSpPr>
          <p:cNvPr id="9" name="Chord 8"/>
          <p:cNvSpPr/>
          <p:nvPr/>
        </p:nvSpPr>
        <p:spPr>
          <a:xfrm rot="1415407">
            <a:off x="5655251" y="2076665"/>
            <a:ext cx="401147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64645" y="2186467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8768" y="2186467"/>
            <a:ext cx="426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13" name="Down Arrow 12"/>
          <p:cNvSpPr/>
          <p:nvPr/>
        </p:nvSpPr>
        <p:spPr>
          <a:xfrm>
            <a:off x="3318390" y="1578821"/>
            <a:ext cx="771886" cy="412774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158967" y="1578821"/>
            <a:ext cx="701163" cy="412774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97680">
            <a:off x="3564648" y="2602443"/>
            <a:ext cx="689148" cy="407652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9125333">
            <a:off x="4834291" y="2603836"/>
            <a:ext cx="689148" cy="407652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22648" y="2736510"/>
            <a:ext cx="75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GGS</a:t>
            </a:r>
            <a:endParaRPr lang="en-US" b="1" dirty="0"/>
          </a:p>
        </p:txBody>
      </p:sp>
      <p:sp>
        <p:nvSpPr>
          <p:cNvPr id="18" name="Down Arrow 17"/>
          <p:cNvSpPr/>
          <p:nvPr/>
        </p:nvSpPr>
        <p:spPr>
          <a:xfrm>
            <a:off x="4449379" y="3149075"/>
            <a:ext cx="157655" cy="270608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70958" y="3419684"/>
            <a:ext cx="2714897" cy="5257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hord 19"/>
          <p:cNvSpPr/>
          <p:nvPr/>
        </p:nvSpPr>
        <p:spPr>
          <a:xfrm rot="11995403">
            <a:off x="3097212" y="3425278"/>
            <a:ext cx="401147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hord 20"/>
          <p:cNvSpPr/>
          <p:nvPr/>
        </p:nvSpPr>
        <p:spPr>
          <a:xfrm rot="1415407">
            <a:off x="5535708" y="3418631"/>
            <a:ext cx="401147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45102" y="3528433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564431" y="3528433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459225" y="3528433"/>
            <a:ext cx="426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183541" y="3519305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2005724" y="1991595"/>
            <a:ext cx="48172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040819" y="2980773"/>
            <a:ext cx="19298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004929" y="3945424"/>
            <a:ext cx="482519" cy="10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00022" y="2736510"/>
            <a:ext cx="1110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times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4449379" y="3946471"/>
            <a:ext cx="157655" cy="262759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230909" y="4209230"/>
            <a:ext cx="75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GGS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3565034" y="4735385"/>
            <a:ext cx="2013734" cy="319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 edges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38977" y="5240643"/>
            <a:ext cx="1769854" cy="324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PCR Size </a:t>
            </a:r>
            <a:r>
              <a:rPr lang="en-US" sz="1200" dirty="0" smtClean="0"/>
              <a:t>Selection</a:t>
            </a:r>
            <a:endParaRPr lang="en-US" sz="1200" dirty="0"/>
          </a:p>
        </p:txBody>
      </p:sp>
      <p:sp>
        <p:nvSpPr>
          <p:cNvPr id="39" name="Down Arrow 38"/>
          <p:cNvSpPr/>
          <p:nvPr/>
        </p:nvSpPr>
        <p:spPr>
          <a:xfrm>
            <a:off x="4457748" y="5051773"/>
            <a:ext cx="157655" cy="18887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801853" y="5764249"/>
            <a:ext cx="1656654" cy="350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Clone into plasmid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3890106" y="6366685"/>
            <a:ext cx="1499900" cy="2977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screen phenotypes</a:t>
            </a:r>
            <a:endParaRPr lang="en-US" sz="1200" dirty="0"/>
          </a:p>
        </p:txBody>
      </p:sp>
      <p:sp>
        <p:nvSpPr>
          <p:cNvPr id="42" name="Down Arrow 41"/>
          <p:cNvSpPr/>
          <p:nvPr/>
        </p:nvSpPr>
        <p:spPr>
          <a:xfrm>
            <a:off x="4458454" y="5564712"/>
            <a:ext cx="157655" cy="199537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4468247" y="6114595"/>
            <a:ext cx="147861" cy="252090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4468247" y="4546515"/>
            <a:ext cx="157655" cy="18887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12586" y="2504511"/>
            <a:ext cx="1974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subset of edges to build all possible orderings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ord 15"/>
          <p:cNvSpPr/>
          <p:nvPr/>
        </p:nvSpPr>
        <p:spPr>
          <a:xfrm rot="1415407">
            <a:off x="826950" y="1886535"/>
            <a:ext cx="337272" cy="465996"/>
          </a:xfrm>
          <a:prstGeom prst="chord">
            <a:avLst>
              <a:gd name="adj1" fmla="val 2700000"/>
              <a:gd name="adj2" fmla="val 16002307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028936" cy="726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Column </a:t>
            </a:r>
            <a:r>
              <a:rPr lang="en-US" dirty="0" smtClean="0"/>
              <a:t>Method (n+1 edges)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365" y="1865456"/>
            <a:ext cx="1734207" cy="254875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90591" y="1889936"/>
            <a:ext cx="2434896" cy="36827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93351" y="1871173"/>
            <a:ext cx="2286000" cy="36827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15394" y="1889936"/>
            <a:ext cx="1858579" cy="254875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hord 10"/>
          <p:cNvSpPr/>
          <p:nvPr/>
        </p:nvSpPr>
        <p:spPr>
          <a:xfrm rot="11965481">
            <a:off x="213294" y="1905235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9177" y="2008491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15" name="Straight Connector 14"/>
          <p:cNvCxnSpPr/>
          <p:nvPr/>
        </p:nvCxnSpPr>
        <p:spPr>
          <a:xfrm rot="10800000" flipV="1">
            <a:off x="586208" y="2129475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9755" y="1999733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X2</a:t>
            </a:r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>
          <a:xfrm rot="10800000" flipV="1">
            <a:off x="1080237" y="213823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293206" y="1945732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Chord 23"/>
          <p:cNvSpPr/>
          <p:nvPr/>
        </p:nvSpPr>
        <p:spPr>
          <a:xfrm rot="1205632">
            <a:off x="817582" y="3641081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99177" y="3744337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 rot="10800000" flipV="1">
            <a:off x="586208" y="386532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hord 26"/>
          <p:cNvSpPr/>
          <p:nvPr/>
        </p:nvSpPr>
        <p:spPr>
          <a:xfrm rot="11866180">
            <a:off x="281733" y="3649317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05141" y="3753095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X2</a:t>
            </a:r>
            <a:endParaRPr lang="en-US" sz="1200" dirty="0"/>
          </a:p>
        </p:txBody>
      </p:sp>
      <p:cxnSp>
        <p:nvCxnSpPr>
          <p:cNvPr id="29" name="Straight Connector 28"/>
          <p:cNvCxnSpPr/>
          <p:nvPr/>
        </p:nvCxnSpPr>
        <p:spPr>
          <a:xfrm rot="10800000" flipV="1">
            <a:off x="1080237" y="387407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1293206" y="3681578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Chord 41"/>
          <p:cNvSpPr/>
          <p:nvPr/>
        </p:nvSpPr>
        <p:spPr>
          <a:xfrm rot="1026914">
            <a:off x="845002" y="2781808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99177" y="2875782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cxnSp>
        <p:nvCxnSpPr>
          <p:cNvPr id="44" name="Straight Connector 43"/>
          <p:cNvCxnSpPr/>
          <p:nvPr/>
        </p:nvCxnSpPr>
        <p:spPr>
          <a:xfrm rot="10800000" flipV="1">
            <a:off x="586208" y="299676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hord 44"/>
          <p:cNvSpPr/>
          <p:nvPr/>
        </p:nvSpPr>
        <p:spPr>
          <a:xfrm rot="11788730">
            <a:off x="281733" y="2780762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39459" y="2872742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X2</a:t>
            </a:r>
            <a:endParaRPr lang="en-US" sz="1200" dirty="0"/>
          </a:p>
        </p:txBody>
      </p:sp>
      <p:cxnSp>
        <p:nvCxnSpPr>
          <p:cNvPr id="47" name="Straight Connector 46"/>
          <p:cNvCxnSpPr/>
          <p:nvPr/>
        </p:nvCxnSpPr>
        <p:spPr>
          <a:xfrm rot="10800000" flipV="1">
            <a:off x="1080237" y="300552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1293206" y="2813023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3" name="Chord 52"/>
          <p:cNvSpPr/>
          <p:nvPr/>
        </p:nvSpPr>
        <p:spPr>
          <a:xfrm rot="1160719">
            <a:off x="3421599" y="1948771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382335" y="2032972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cxnSp>
        <p:nvCxnSpPr>
          <p:cNvPr id="55" name="Straight Connector 54"/>
          <p:cNvCxnSpPr/>
          <p:nvPr/>
        </p:nvCxnSpPr>
        <p:spPr>
          <a:xfrm rot="10800000" flipV="1">
            <a:off x="3169366" y="215395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hord 55"/>
          <p:cNvSpPr/>
          <p:nvPr/>
        </p:nvSpPr>
        <p:spPr>
          <a:xfrm rot="11729483">
            <a:off x="2853620" y="1943668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888299" y="2043270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cxnSp>
        <p:nvCxnSpPr>
          <p:cNvPr id="58" name="Straight Connector 57"/>
          <p:cNvCxnSpPr/>
          <p:nvPr/>
        </p:nvCxnSpPr>
        <p:spPr>
          <a:xfrm rot="10800000" flipV="1">
            <a:off x="2673791" y="2153955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268444" y="1943938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0" name="Chord 59"/>
          <p:cNvSpPr/>
          <p:nvPr/>
        </p:nvSpPr>
        <p:spPr>
          <a:xfrm rot="974284">
            <a:off x="3440761" y="3225044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382336" y="3314580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62" name="Straight Connector 61"/>
          <p:cNvCxnSpPr/>
          <p:nvPr/>
        </p:nvCxnSpPr>
        <p:spPr>
          <a:xfrm rot="10800000" flipV="1">
            <a:off x="3169367" y="343556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Chord 62"/>
          <p:cNvSpPr/>
          <p:nvPr/>
        </p:nvSpPr>
        <p:spPr>
          <a:xfrm rot="11927584">
            <a:off x="2867778" y="3225278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886761" y="3314580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cxnSp>
        <p:nvCxnSpPr>
          <p:cNvPr id="65" name="Straight Connector 64"/>
          <p:cNvCxnSpPr/>
          <p:nvPr/>
        </p:nvCxnSpPr>
        <p:spPr>
          <a:xfrm rot="10800000" flipV="1">
            <a:off x="2673792" y="343556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2268445" y="3225546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7" name="Chord 66"/>
          <p:cNvSpPr/>
          <p:nvPr/>
        </p:nvSpPr>
        <p:spPr>
          <a:xfrm rot="1226247">
            <a:off x="3418517" y="2567994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3382336" y="2690244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 rot="10800000" flipV="1">
            <a:off x="3169367" y="281122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Chord 69"/>
          <p:cNvSpPr/>
          <p:nvPr/>
        </p:nvSpPr>
        <p:spPr>
          <a:xfrm rot="11689608">
            <a:off x="2855717" y="260745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886761" y="2690244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72" name="Straight Connector 71"/>
          <p:cNvCxnSpPr/>
          <p:nvPr/>
        </p:nvCxnSpPr>
        <p:spPr>
          <a:xfrm rot="10800000" flipV="1">
            <a:off x="2673792" y="281122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2268445" y="2601210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Chord 73"/>
          <p:cNvSpPr/>
          <p:nvPr/>
        </p:nvSpPr>
        <p:spPr>
          <a:xfrm rot="1183225">
            <a:off x="3397560" y="5035921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382335" y="5147935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cxnSp>
        <p:nvCxnSpPr>
          <p:cNvPr id="76" name="Straight Connector 75"/>
          <p:cNvCxnSpPr/>
          <p:nvPr/>
        </p:nvCxnSpPr>
        <p:spPr>
          <a:xfrm rot="10800000" flipV="1">
            <a:off x="3169366" y="526891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Chord 76"/>
          <p:cNvSpPr/>
          <p:nvPr/>
        </p:nvSpPr>
        <p:spPr>
          <a:xfrm rot="11847048">
            <a:off x="2846074" y="5044679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886760" y="5147935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cxnSp>
        <p:nvCxnSpPr>
          <p:cNvPr id="79" name="Straight Connector 78"/>
          <p:cNvCxnSpPr/>
          <p:nvPr/>
        </p:nvCxnSpPr>
        <p:spPr>
          <a:xfrm rot="10800000" flipV="1">
            <a:off x="2673791" y="526891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2268444" y="5058901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1" name="Chord 80"/>
          <p:cNvSpPr/>
          <p:nvPr/>
        </p:nvSpPr>
        <p:spPr>
          <a:xfrm rot="1009322">
            <a:off x="3414151" y="4495783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382335" y="4594665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cxnSp>
        <p:nvCxnSpPr>
          <p:cNvPr id="83" name="Straight Connector 82"/>
          <p:cNvCxnSpPr/>
          <p:nvPr/>
        </p:nvCxnSpPr>
        <p:spPr>
          <a:xfrm rot="10800000" flipV="1">
            <a:off x="3169366" y="471564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Chord 83"/>
          <p:cNvSpPr/>
          <p:nvPr/>
        </p:nvSpPr>
        <p:spPr>
          <a:xfrm rot="12004405">
            <a:off x="2864123" y="4499263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886760" y="4594665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cxnSp>
        <p:nvCxnSpPr>
          <p:cNvPr id="86" name="Straight Connector 85"/>
          <p:cNvCxnSpPr/>
          <p:nvPr/>
        </p:nvCxnSpPr>
        <p:spPr>
          <a:xfrm rot="10800000" flipV="1">
            <a:off x="2673791" y="471564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2268444" y="4505631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8" name="Chord 87"/>
          <p:cNvSpPr/>
          <p:nvPr/>
        </p:nvSpPr>
        <p:spPr>
          <a:xfrm rot="1251041">
            <a:off x="3417374" y="3837158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382336" y="396274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3169367" y="408373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Chord 90"/>
          <p:cNvSpPr/>
          <p:nvPr/>
        </p:nvSpPr>
        <p:spPr>
          <a:xfrm rot="11838994">
            <a:off x="2872140" y="3865066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2886761" y="3962749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93" name="Straight Connector 92"/>
          <p:cNvCxnSpPr/>
          <p:nvPr/>
        </p:nvCxnSpPr>
        <p:spPr>
          <a:xfrm rot="10800000" flipV="1">
            <a:off x="2673792" y="408373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2268445" y="3873715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8" name="Chord 177"/>
          <p:cNvSpPr/>
          <p:nvPr/>
        </p:nvSpPr>
        <p:spPr>
          <a:xfrm rot="1345550">
            <a:off x="6044193" y="3186548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6013399" y="328542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180" name="Straight Connector 179"/>
          <p:cNvCxnSpPr/>
          <p:nvPr/>
        </p:nvCxnSpPr>
        <p:spPr>
          <a:xfrm rot="10800000" flipV="1">
            <a:off x="5800430" y="34064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Chord 180"/>
          <p:cNvSpPr/>
          <p:nvPr/>
        </p:nvSpPr>
        <p:spPr>
          <a:xfrm rot="11845880">
            <a:off x="5492317" y="3188411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5517824" y="3285429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cxnSp>
        <p:nvCxnSpPr>
          <p:cNvPr id="183" name="Straight Connector 182"/>
          <p:cNvCxnSpPr/>
          <p:nvPr/>
        </p:nvCxnSpPr>
        <p:spPr>
          <a:xfrm rot="10800000" flipV="1">
            <a:off x="5304855" y="340641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Rounded Rectangle 183"/>
          <p:cNvSpPr/>
          <p:nvPr/>
        </p:nvSpPr>
        <p:spPr>
          <a:xfrm>
            <a:off x="4899508" y="3196395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5" name="Chord 184"/>
          <p:cNvSpPr/>
          <p:nvPr/>
        </p:nvSpPr>
        <p:spPr>
          <a:xfrm rot="1029473">
            <a:off x="6040660" y="2566596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6013398" y="2643576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cxnSp>
        <p:nvCxnSpPr>
          <p:cNvPr id="187" name="Straight Connector 186"/>
          <p:cNvCxnSpPr/>
          <p:nvPr/>
        </p:nvCxnSpPr>
        <p:spPr>
          <a:xfrm rot="10800000" flipV="1">
            <a:off x="5800430" y="278207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Chord 187"/>
          <p:cNvSpPr/>
          <p:nvPr/>
        </p:nvSpPr>
        <p:spPr>
          <a:xfrm rot="11649908">
            <a:off x="5515293" y="2557959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5517824" y="2661093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190" name="Straight Connector 189"/>
          <p:cNvCxnSpPr/>
          <p:nvPr/>
        </p:nvCxnSpPr>
        <p:spPr>
          <a:xfrm rot="10800000" flipV="1">
            <a:off x="5304855" y="278207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Rounded Rectangle 190"/>
          <p:cNvSpPr/>
          <p:nvPr/>
        </p:nvSpPr>
        <p:spPr>
          <a:xfrm>
            <a:off x="4899508" y="2572059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2" name="Chord 191"/>
          <p:cNvSpPr/>
          <p:nvPr/>
        </p:nvSpPr>
        <p:spPr>
          <a:xfrm rot="1153331">
            <a:off x="6015762" y="5006769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5994963" y="5118784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cxnSp>
        <p:nvCxnSpPr>
          <p:cNvPr id="194" name="Straight Connector 193"/>
          <p:cNvCxnSpPr/>
          <p:nvPr/>
        </p:nvCxnSpPr>
        <p:spPr>
          <a:xfrm rot="10800000" flipV="1">
            <a:off x="5800429" y="523976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Chord 194"/>
          <p:cNvSpPr/>
          <p:nvPr/>
        </p:nvSpPr>
        <p:spPr>
          <a:xfrm rot="11779716">
            <a:off x="5525531" y="503862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5517823" y="5118784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cxnSp>
        <p:nvCxnSpPr>
          <p:cNvPr id="197" name="Straight Connector 196"/>
          <p:cNvCxnSpPr/>
          <p:nvPr/>
        </p:nvCxnSpPr>
        <p:spPr>
          <a:xfrm rot="10800000" flipV="1">
            <a:off x="5304854" y="523976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Rounded Rectangle 197"/>
          <p:cNvSpPr/>
          <p:nvPr/>
        </p:nvSpPr>
        <p:spPr>
          <a:xfrm>
            <a:off x="4899507" y="5029750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9" name="Chord 198"/>
          <p:cNvSpPr/>
          <p:nvPr/>
        </p:nvSpPr>
        <p:spPr>
          <a:xfrm rot="1358906">
            <a:off x="6025171" y="4471017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6013398" y="4565514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cxnSp>
        <p:nvCxnSpPr>
          <p:cNvPr id="201" name="Straight Connector 200"/>
          <p:cNvCxnSpPr/>
          <p:nvPr/>
        </p:nvCxnSpPr>
        <p:spPr>
          <a:xfrm rot="10800000" flipV="1">
            <a:off x="5800429" y="468649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Chord 201"/>
          <p:cNvSpPr/>
          <p:nvPr/>
        </p:nvSpPr>
        <p:spPr>
          <a:xfrm rot="11996317">
            <a:off x="5514886" y="4470297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5517823" y="4565514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cxnSp>
        <p:nvCxnSpPr>
          <p:cNvPr id="204" name="Straight Connector 203"/>
          <p:cNvCxnSpPr/>
          <p:nvPr/>
        </p:nvCxnSpPr>
        <p:spPr>
          <a:xfrm rot="10800000" flipV="1">
            <a:off x="5304854" y="468649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4899507" y="4476480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6" name="Chord 205"/>
          <p:cNvSpPr/>
          <p:nvPr/>
        </p:nvSpPr>
        <p:spPr>
          <a:xfrm rot="1081499">
            <a:off x="5969371" y="3848350"/>
            <a:ext cx="431093" cy="437649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6013399" y="3933598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208" name="Straight Connector 207"/>
          <p:cNvCxnSpPr/>
          <p:nvPr/>
        </p:nvCxnSpPr>
        <p:spPr>
          <a:xfrm rot="10800000" flipV="1">
            <a:off x="5800430" y="405458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Chord 208"/>
          <p:cNvSpPr/>
          <p:nvPr/>
        </p:nvSpPr>
        <p:spPr>
          <a:xfrm rot="11985164">
            <a:off x="5499086" y="385073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>
            <a:off x="5517824" y="3933598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211" name="Straight Connector 210"/>
          <p:cNvCxnSpPr/>
          <p:nvPr/>
        </p:nvCxnSpPr>
        <p:spPr>
          <a:xfrm rot="10800000" flipV="1">
            <a:off x="5304855" y="405458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Rounded Rectangle 211"/>
          <p:cNvSpPr/>
          <p:nvPr/>
        </p:nvSpPr>
        <p:spPr>
          <a:xfrm>
            <a:off x="4899508" y="3844564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3" name="Chord 212"/>
          <p:cNvSpPr/>
          <p:nvPr/>
        </p:nvSpPr>
        <p:spPr>
          <a:xfrm rot="1219836">
            <a:off x="6049877" y="1986755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6013400" y="2099066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cxnSp>
        <p:nvCxnSpPr>
          <p:cNvPr id="215" name="Straight Connector 214"/>
          <p:cNvCxnSpPr/>
          <p:nvPr/>
        </p:nvCxnSpPr>
        <p:spPr>
          <a:xfrm rot="10800000" flipV="1">
            <a:off x="5800431" y="2220050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Chord 215"/>
          <p:cNvSpPr/>
          <p:nvPr/>
        </p:nvSpPr>
        <p:spPr>
          <a:xfrm rot="11977504">
            <a:off x="5498724" y="201246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5517825" y="2099066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cxnSp>
        <p:nvCxnSpPr>
          <p:cNvPr id="218" name="Straight Connector 217"/>
          <p:cNvCxnSpPr/>
          <p:nvPr/>
        </p:nvCxnSpPr>
        <p:spPr>
          <a:xfrm rot="10800000" flipV="1">
            <a:off x="5304856" y="222004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Rounded Rectangle 218"/>
          <p:cNvSpPr/>
          <p:nvPr/>
        </p:nvSpPr>
        <p:spPr>
          <a:xfrm>
            <a:off x="4899509" y="2010032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27" name="Straight Connector 226"/>
          <p:cNvCxnSpPr/>
          <p:nvPr/>
        </p:nvCxnSpPr>
        <p:spPr>
          <a:xfrm rot="10800000" flipV="1">
            <a:off x="6300835" y="401829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8" name="Rounded Rectangle 227"/>
          <p:cNvSpPr/>
          <p:nvPr/>
        </p:nvSpPr>
        <p:spPr>
          <a:xfrm>
            <a:off x="6513805" y="3790561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29" name="Straight Connector 228"/>
          <p:cNvCxnSpPr/>
          <p:nvPr/>
        </p:nvCxnSpPr>
        <p:spPr>
          <a:xfrm rot="10800000" flipV="1">
            <a:off x="6300836" y="462069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0" name="Rounded Rectangle 229"/>
          <p:cNvSpPr/>
          <p:nvPr/>
        </p:nvSpPr>
        <p:spPr>
          <a:xfrm>
            <a:off x="6513805" y="4428195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1" name="Straight Connector 230"/>
          <p:cNvCxnSpPr/>
          <p:nvPr/>
        </p:nvCxnSpPr>
        <p:spPr>
          <a:xfrm rot="10800000" flipV="1">
            <a:off x="6300836" y="520187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2" name="Rounded Rectangle 231"/>
          <p:cNvSpPr/>
          <p:nvPr/>
        </p:nvSpPr>
        <p:spPr>
          <a:xfrm>
            <a:off x="6513805" y="5000611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3" name="Straight Connector 232"/>
          <p:cNvCxnSpPr/>
          <p:nvPr/>
        </p:nvCxnSpPr>
        <p:spPr>
          <a:xfrm rot="10800000" flipV="1">
            <a:off x="6300835" y="220099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Rounded Rectangle 233"/>
          <p:cNvSpPr/>
          <p:nvPr/>
        </p:nvSpPr>
        <p:spPr>
          <a:xfrm>
            <a:off x="6513804" y="2008493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5" name="Straight Connector 234"/>
          <p:cNvCxnSpPr/>
          <p:nvPr/>
        </p:nvCxnSpPr>
        <p:spPr>
          <a:xfrm rot="10800000" flipV="1">
            <a:off x="6300836" y="278370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Rounded Rectangle 235"/>
          <p:cNvSpPr/>
          <p:nvPr/>
        </p:nvSpPr>
        <p:spPr>
          <a:xfrm>
            <a:off x="6513805" y="2591206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7" name="Straight Connector 236"/>
          <p:cNvCxnSpPr/>
          <p:nvPr/>
        </p:nvCxnSpPr>
        <p:spPr>
          <a:xfrm rot="10800000" flipV="1">
            <a:off x="6300835" y="338889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8" name="Rounded Rectangle 237"/>
          <p:cNvSpPr/>
          <p:nvPr/>
        </p:nvSpPr>
        <p:spPr>
          <a:xfrm>
            <a:off x="6513804" y="3196395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9" name="Chord 238"/>
          <p:cNvSpPr/>
          <p:nvPr/>
        </p:nvSpPr>
        <p:spPr>
          <a:xfrm rot="1082658">
            <a:off x="8529182" y="2020445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TextBox 239"/>
          <p:cNvSpPr txBox="1"/>
          <p:nvPr/>
        </p:nvSpPr>
        <p:spPr>
          <a:xfrm>
            <a:off x="8486134" y="2098771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Y1</a:t>
            </a:r>
            <a:endParaRPr lang="en-US" sz="1200" dirty="0"/>
          </a:p>
        </p:txBody>
      </p:sp>
      <p:cxnSp>
        <p:nvCxnSpPr>
          <p:cNvPr id="241" name="Straight Connector 240"/>
          <p:cNvCxnSpPr/>
          <p:nvPr/>
        </p:nvCxnSpPr>
        <p:spPr>
          <a:xfrm rot="10800000" flipV="1">
            <a:off x="8273165" y="2219755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2" name="Chord 241"/>
          <p:cNvSpPr/>
          <p:nvPr/>
        </p:nvSpPr>
        <p:spPr>
          <a:xfrm rot="11880974">
            <a:off x="7949729" y="2021243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7990559" y="2098771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cxnSp>
        <p:nvCxnSpPr>
          <p:cNvPr id="244" name="Straight Connector 243"/>
          <p:cNvCxnSpPr/>
          <p:nvPr/>
        </p:nvCxnSpPr>
        <p:spPr>
          <a:xfrm rot="10800000" flipV="1">
            <a:off x="7777590" y="221975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" name="Rounded Rectangle 244"/>
          <p:cNvSpPr/>
          <p:nvPr/>
        </p:nvSpPr>
        <p:spPr>
          <a:xfrm>
            <a:off x="7372243" y="2009737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6" name="Chord 245"/>
          <p:cNvSpPr/>
          <p:nvPr/>
        </p:nvSpPr>
        <p:spPr>
          <a:xfrm rot="1334446">
            <a:off x="8522375" y="3771720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8446731" y="385745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Y1</a:t>
            </a:r>
            <a:endParaRPr lang="en-US" sz="1200" dirty="0"/>
          </a:p>
        </p:txBody>
      </p:sp>
      <p:cxnSp>
        <p:nvCxnSpPr>
          <p:cNvPr id="248" name="Straight Connector 247"/>
          <p:cNvCxnSpPr/>
          <p:nvPr/>
        </p:nvCxnSpPr>
        <p:spPr>
          <a:xfrm rot="10800000" flipV="1">
            <a:off x="8273165" y="398720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Chord 248"/>
          <p:cNvSpPr/>
          <p:nvPr/>
        </p:nvSpPr>
        <p:spPr>
          <a:xfrm rot="12277425">
            <a:off x="7967680" y="3762961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TextBox 249"/>
          <p:cNvSpPr txBox="1"/>
          <p:nvPr/>
        </p:nvSpPr>
        <p:spPr>
          <a:xfrm>
            <a:off x="7990559" y="3866218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251" name="Straight Connector 250"/>
          <p:cNvCxnSpPr/>
          <p:nvPr/>
        </p:nvCxnSpPr>
        <p:spPr>
          <a:xfrm rot="10800000" flipV="1">
            <a:off x="7777590" y="398720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2" name="Rounded Rectangle 251"/>
          <p:cNvSpPr/>
          <p:nvPr/>
        </p:nvSpPr>
        <p:spPr>
          <a:xfrm>
            <a:off x="7372243" y="3777184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3" name="Chord 252"/>
          <p:cNvSpPr/>
          <p:nvPr/>
        </p:nvSpPr>
        <p:spPr>
          <a:xfrm rot="1279027">
            <a:off x="8519896" y="2924356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TextBox 253"/>
          <p:cNvSpPr txBox="1"/>
          <p:nvPr/>
        </p:nvSpPr>
        <p:spPr>
          <a:xfrm>
            <a:off x="8486134" y="3018853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Y1</a:t>
            </a:r>
            <a:endParaRPr lang="en-US" sz="1200" dirty="0"/>
          </a:p>
        </p:txBody>
      </p:sp>
      <p:cxnSp>
        <p:nvCxnSpPr>
          <p:cNvPr id="255" name="Straight Connector 254"/>
          <p:cNvCxnSpPr/>
          <p:nvPr/>
        </p:nvCxnSpPr>
        <p:spPr>
          <a:xfrm rot="10800000" flipV="1">
            <a:off x="8273165" y="313983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" name="Chord 255"/>
          <p:cNvSpPr/>
          <p:nvPr/>
        </p:nvSpPr>
        <p:spPr>
          <a:xfrm rot="12162994">
            <a:off x="7962830" y="2916743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7990559" y="3018853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cxnSp>
        <p:nvCxnSpPr>
          <p:cNvPr id="258" name="Straight Connector 257"/>
          <p:cNvCxnSpPr/>
          <p:nvPr/>
        </p:nvCxnSpPr>
        <p:spPr>
          <a:xfrm rot="10800000" flipV="1">
            <a:off x="7777590" y="313983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9" name="Rounded Rectangle 258"/>
          <p:cNvSpPr/>
          <p:nvPr/>
        </p:nvSpPr>
        <p:spPr>
          <a:xfrm>
            <a:off x="7372243" y="2929819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0" name="Straight Connector 259"/>
          <p:cNvCxnSpPr/>
          <p:nvPr/>
        </p:nvCxnSpPr>
        <p:spPr>
          <a:xfrm rot="10800000" flipV="1">
            <a:off x="3667032" y="39903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Rounded Rectangle 260"/>
          <p:cNvSpPr/>
          <p:nvPr/>
        </p:nvSpPr>
        <p:spPr>
          <a:xfrm>
            <a:off x="3880002" y="3762578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2" name="Straight Connector 261"/>
          <p:cNvCxnSpPr/>
          <p:nvPr/>
        </p:nvCxnSpPr>
        <p:spPr>
          <a:xfrm rot="10800000" flipV="1">
            <a:off x="3667033" y="45927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3" name="Rounded Rectangle 262"/>
          <p:cNvSpPr/>
          <p:nvPr/>
        </p:nvSpPr>
        <p:spPr>
          <a:xfrm>
            <a:off x="3880002" y="4400212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4" name="Straight Connector 263"/>
          <p:cNvCxnSpPr/>
          <p:nvPr/>
        </p:nvCxnSpPr>
        <p:spPr>
          <a:xfrm rot="10800000" flipV="1">
            <a:off x="3667033" y="517388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5" name="Rounded Rectangle 264"/>
          <p:cNvSpPr/>
          <p:nvPr/>
        </p:nvSpPr>
        <p:spPr>
          <a:xfrm>
            <a:off x="3880002" y="4972628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6" name="Straight Connector 265"/>
          <p:cNvCxnSpPr/>
          <p:nvPr/>
        </p:nvCxnSpPr>
        <p:spPr>
          <a:xfrm rot="10800000" flipV="1">
            <a:off x="3667032" y="217301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Rounded Rectangle 266"/>
          <p:cNvSpPr/>
          <p:nvPr/>
        </p:nvSpPr>
        <p:spPr>
          <a:xfrm>
            <a:off x="3880001" y="1980510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8" name="Straight Connector 267"/>
          <p:cNvCxnSpPr/>
          <p:nvPr/>
        </p:nvCxnSpPr>
        <p:spPr>
          <a:xfrm rot="10800000" flipV="1">
            <a:off x="3667033" y="275572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9" name="Rounded Rectangle 268"/>
          <p:cNvSpPr/>
          <p:nvPr/>
        </p:nvSpPr>
        <p:spPr>
          <a:xfrm>
            <a:off x="3880002" y="2563223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70" name="Straight Connector 269"/>
          <p:cNvCxnSpPr/>
          <p:nvPr/>
        </p:nvCxnSpPr>
        <p:spPr>
          <a:xfrm rot="10800000" flipV="1">
            <a:off x="3667032" y="33609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1" name="Rounded Rectangle 270"/>
          <p:cNvSpPr/>
          <p:nvPr/>
        </p:nvSpPr>
        <p:spPr>
          <a:xfrm>
            <a:off x="3880001" y="3168412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72" name="TextBox 271"/>
          <p:cNvSpPr txBox="1"/>
          <p:nvPr/>
        </p:nvSpPr>
        <p:spPr>
          <a:xfrm>
            <a:off x="1136888" y="6053459"/>
            <a:ext cx="659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</a:t>
            </a:r>
            <a:endParaRPr lang="en-US" dirty="0"/>
          </a:p>
        </p:txBody>
      </p:sp>
      <p:sp>
        <p:nvSpPr>
          <p:cNvPr id="274" name="Rectangle 273"/>
          <p:cNvSpPr/>
          <p:nvPr/>
        </p:nvSpPr>
        <p:spPr>
          <a:xfrm>
            <a:off x="2505061" y="6103661"/>
            <a:ext cx="2288290" cy="319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 Edges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5445540" y="6098722"/>
            <a:ext cx="1769854" cy="324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Clone and measure Phenotypes</a:t>
            </a:r>
            <a:endParaRPr lang="en-US" sz="1200" dirty="0"/>
          </a:p>
        </p:txBody>
      </p:sp>
      <p:sp>
        <p:nvSpPr>
          <p:cNvPr id="278" name="Rectangle 277"/>
          <p:cNvSpPr/>
          <p:nvPr/>
        </p:nvSpPr>
        <p:spPr>
          <a:xfrm>
            <a:off x="7861640" y="6098722"/>
            <a:ext cx="1068691" cy="2977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Solution(s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84" name="TextBox 283"/>
          <p:cNvSpPr txBox="1"/>
          <p:nvPr/>
        </p:nvSpPr>
        <p:spPr>
          <a:xfrm>
            <a:off x="4285348" y="1353207"/>
            <a:ext cx="58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</a:t>
            </a:r>
            <a:endParaRPr lang="en-US" dirty="0"/>
          </a:p>
        </p:txBody>
      </p:sp>
      <p:sp>
        <p:nvSpPr>
          <p:cNvPr id="285" name="Down Arrow 284"/>
          <p:cNvSpPr/>
          <p:nvPr/>
        </p:nvSpPr>
        <p:spPr>
          <a:xfrm>
            <a:off x="4498222" y="1682678"/>
            <a:ext cx="113862" cy="188495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Bent-Up Arrow 285"/>
          <p:cNvSpPr/>
          <p:nvPr/>
        </p:nvSpPr>
        <p:spPr>
          <a:xfrm rot="10800000">
            <a:off x="698157" y="5058901"/>
            <a:ext cx="1241353" cy="827845"/>
          </a:xfrm>
          <a:prstGeom prst="bentUp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ight Arrow 286"/>
          <p:cNvSpPr/>
          <p:nvPr/>
        </p:nvSpPr>
        <p:spPr>
          <a:xfrm>
            <a:off x="1796134" y="6103661"/>
            <a:ext cx="630004" cy="292854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ight Arrow 287"/>
          <p:cNvSpPr/>
          <p:nvPr/>
        </p:nvSpPr>
        <p:spPr>
          <a:xfrm>
            <a:off x="4899509" y="6103662"/>
            <a:ext cx="405347" cy="292854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ight Arrow 288"/>
          <p:cNvSpPr/>
          <p:nvPr/>
        </p:nvSpPr>
        <p:spPr>
          <a:xfrm>
            <a:off x="7372242" y="6098722"/>
            <a:ext cx="405347" cy="292854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002269" y="723879"/>
            <a:ext cx="3171906" cy="6262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PCR w/ primers to create </a:t>
            </a:r>
            <a:r>
              <a:rPr lang="en-US" sz="1200" b="1" dirty="0" smtClean="0"/>
              <a:t>n </a:t>
            </a:r>
            <a:r>
              <a:rPr lang="en-US" sz="1200" dirty="0" smtClean="0"/>
              <a:t>edges</a:t>
            </a:r>
          </a:p>
          <a:p>
            <a:pPr algn="ctr"/>
            <a:r>
              <a:rPr lang="en-US" sz="1200" dirty="0" smtClean="0"/>
              <a:t>Each column must ligate in a particular position</a:t>
            </a:r>
            <a:endParaRPr lang="en-US" sz="1200" dirty="0"/>
          </a:p>
        </p:txBody>
      </p:sp>
      <p:sp>
        <p:nvSpPr>
          <p:cNvPr id="171" name="TextBox 170"/>
          <p:cNvSpPr txBox="1"/>
          <p:nvPr/>
        </p:nvSpPr>
        <p:spPr>
          <a:xfrm>
            <a:off x="0" y="567673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size of cloned insert pre-determined by number of columns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6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Column Method (n-1 edges)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90591" y="1889936"/>
            <a:ext cx="2434896" cy="36827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93351" y="1871173"/>
            <a:ext cx="2286000" cy="36827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hord 52"/>
          <p:cNvSpPr/>
          <p:nvPr/>
        </p:nvSpPr>
        <p:spPr>
          <a:xfrm rot="1160719">
            <a:off x="3421599" y="1948771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382335" y="2032972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cxnSp>
        <p:nvCxnSpPr>
          <p:cNvPr id="55" name="Straight Connector 54"/>
          <p:cNvCxnSpPr/>
          <p:nvPr/>
        </p:nvCxnSpPr>
        <p:spPr>
          <a:xfrm rot="10800000" flipV="1">
            <a:off x="3169366" y="215395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hord 55"/>
          <p:cNvSpPr/>
          <p:nvPr/>
        </p:nvSpPr>
        <p:spPr>
          <a:xfrm rot="11729483">
            <a:off x="2853620" y="1943668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888299" y="2043270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cxnSp>
        <p:nvCxnSpPr>
          <p:cNvPr id="58" name="Straight Connector 57"/>
          <p:cNvCxnSpPr/>
          <p:nvPr/>
        </p:nvCxnSpPr>
        <p:spPr>
          <a:xfrm rot="10800000" flipV="1">
            <a:off x="2673791" y="2153955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268444" y="1943938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0" name="Chord 59"/>
          <p:cNvSpPr/>
          <p:nvPr/>
        </p:nvSpPr>
        <p:spPr>
          <a:xfrm rot="974284">
            <a:off x="3440761" y="3225044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382336" y="3314580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62" name="Straight Connector 61"/>
          <p:cNvCxnSpPr/>
          <p:nvPr/>
        </p:nvCxnSpPr>
        <p:spPr>
          <a:xfrm rot="10800000" flipV="1">
            <a:off x="3169367" y="343556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Chord 62"/>
          <p:cNvSpPr/>
          <p:nvPr/>
        </p:nvSpPr>
        <p:spPr>
          <a:xfrm rot="11927584">
            <a:off x="2867778" y="3225278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886761" y="3314580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cxnSp>
        <p:nvCxnSpPr>
          <p:cNvPr id="65" name="Straight Connector 64"/>
          <p:cNvCxnSpPr/>
          <p:nvPr/>
        </p:nvCxnSpPr>
        <p:spPr>
          <a:xfrm rot="10800000" flipV="1">
            <a:off x="2673792" y="343556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2268445" y="3225546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7" name="Chord 66"/>
          <p:cNvSpPr/>
          <p:nvPr/>
        </p:nvSpPr>
        <p:spPr>
          <a:xfrm rot="1226247">
            <a:off x="3418517" y="2567994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3382336" y="2690244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 rot="10800000" flipV="1">
            <a:off x="3169367" y="281122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Chord 69"/>
          <p:cNvSpPr/>
          <p:nvPr/>
        </p:nvSpPr>
        <p:spPr>
          <a:xfrm rot="11689608">
            <a:off x="2855717" y="260745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886761" y="2690244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72" name="Straight Connector 71"/>
          <p:cNvCxnSpPr/>
          <p:nvPr/>
        </p:nvCxnSpPr>
        <p:spPr>
          <a:xfrm rot="10800000" flipV="1">
            <a:off x="2673792" y="281122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2268445" y="2601210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Chord 73"/>
          <p:cNvSpPr/>
          <p:nvPr/>
        </p:nvSpPr>
        <p:spPr>
          <a:xfrm rot="1183225">
            <a:off x="3397560" y="5035921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382335" y="5147935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cxnSp>
        <p:nvCxnSpPr>
          <p:cNvPr id="76" name="Straight Connector 75"/>
          <p:cNvCxnSpPr/>
          <p:nvPr/>
        </p:nvCxnSpPr>
        <p:spPr>
          <a:xfrm rot="10800000" flipV="1">
            <a:off x="3169366" y="526891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Chord 76"/>
          <p:cNvSpPr/>
          <p:nvPr/>
        </p:nvSpPr>
        <p:spPr>
          <a:xfrm rot="11847048">
            <a:off x="2846074" y="5044679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886760" y="5147935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cxnSp>
        <p:nvCxnSpPr>
          <p:cNvPr id="79" name="Straight Connector 78"/>
          <p:cNvCxnSpPr/>
          <p:nvPr/>
        </p:nvCxnSpPr>
        <p:spPr>
          <a:xfrm rot="10800000" flipV="1">
            <a:off x="2673791" y="526891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2268444" y="5058901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1" name="Chord 80"/>
          <p:cNvSpPr/>
          <p:nvPr/>
        </p:nvSpPr>
        <p:spPr>
          <a:xfrm rot="1009322">
            <a:off x="3414151" y="4495783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382335" y="4594665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cxnSp>
        <p:nvCxnSpPr>
          <p:cNvPr id="83" name="Straight Connector 82"/>
          <p:cNvCxnSpPr/>
          <p:nvPr/>
        </p:nvCxnSpPr>
        <p:spPr>
          <a:xfrm rot="10800000" flipV="1">
            <a:off x="3169366" y="471564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Chord 83"/>
          <p:cNvSpPr/>
          <p:nvPr/>
        </p:nvSpPr>
        <p:spPr>
          <a:xfrm rot="12004405">
            <a:off x="2864123" y="4499263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886760" y="4594665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cxnSp>
        <p:nvCxnSpPr>
          <p:cNvPr id="86" name="Straight Connector 85"/>
          <p:cNvCxnSpPr/>
          <p:nvPr/>
        </p:nvCxnSpPr>
        <p:spPr>
          <a:xfrm rot="10800000" flipV="1">
            <a:off x="2673791" y="471564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2268444" y="4505631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8" name="Chord 87"/>
          <p:cNvSpPr/>
          <p:nvPr/>
        </p:nvSpPr>
        <p:spPr>
          <a:xfrm rot="1251041">
            <a:off x="3417374" y="3837158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382336" y="396274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3169367" y="408373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Chord 90"/>
          <p:cNvSpPr/>
          <p:nvPr/>
        </p:nvSpPr>
        <p:spPr>
          <a:xfrm rot="11838994">
            <a:off x="2872140" y="3865066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2886761" y="3962749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93" name="Straight Connector 92"/>
          <p:cNvCxnSpPr/>
          <p:nvPr/>
        </p:nvCxnSpPr>
        <p:spPr>
          <a:xfrm rot="10800000" flipV="1">
            <a:off x="2673792" y="408373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2268445" y="3873715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8" name="Chord 177"/>
          <p:cNvSpPr/>
          <p:nvPr/>
        </p:nvSpPr>
        <p:spPr>
          <a:xfrm rot="1345550">
            <a:off x="6044193" y="3186548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6013399" y="328542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180" name="Straight Connector 179"/>
          <p:cNvCxnSpPr/>
          <p:nvPr/>
        </p:nvCxnSpPr>
        <p:spPr>
          <a:xfrm rot="10800000" flipV="1">
            <a:off x="5800430" y="34064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Chord 180"/>
          <p:cNvSpPr/>
          <p:nvPr/>
        </p:nvSpPr>
        <p:spPr>
          <a:xfrm rot="11845880">
            <a:off x="5492317" y="3188411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5517824" y="3285429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cxnSp>
        <p:nvCxnSpPr>
          <p:cNvPr id="183" name="Straight Connector 182"/>
          <p:cNvCxnSpPr/>
          <p:nvPr/>
        </p:nvCxnSpPr>
        <p:spPr>
          <a:xfrm rot="10800000" flipV="1">
            <a:off x="5304855" y="340641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Rounded Rectangle 183"/>
          <p:cNvSpPr/>
          <p:nvPr/>
        </p:nvSpPr>
        <p:spPr>
          <a:xfrm>
            <a:off x="4899508" y="3196395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5" name="Chord 184"/>
          <p:cNvSpPr/>
          <p:nvPr/>
        </p:nvSpPr>
        <p:spPr>
          <a:xfrm rot="1029473">
            <a:off x="6040660" y="2566596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6013398" y="2643576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cxnSp>
        <p:nvCxnSpPr>
          <p:cNvPr id="187" name="Straight Connector 186"/>
          <p:cNvCxnSpPr/>
          <p:nvPr/>
        </p:nvCxnSpPr>
        <p:spPr>
          <a:xfrm rot="10800000" flipV="1">
            <a:off x="5800430" y="278207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Chord 187"/>
          <p:cNvSpPr/>
          <p:nvPr/>
        </p:nvSpPr>
        <p:spPr>
          <a:xfrm rot="11649908">
            <a:off x="5515293" y="2557959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5517824" y="2661093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190" name="Straight Connector 189"/>
          <p:cNvCxnSpPr/>
          <p:nvPr/>
        </p:nvCxnSpPr>
        <p:spPr>
          <a:xfrm rot="10800000" flipV="1">
            <a:off x="5304855" y="278207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Rounded Rectangle 190"/>
          <p:cNvSpPr/>
          <p:nvPr/>
        </p:nvSpPr>
        <p:spPr>
          <a:xfrm>
            <a:off x="4899508" y="2572059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2" name="Chord 191"/>
          <p:cNvSpPr/>
          <p:nvPr/>
        </p:nvSpPr>
        <p:spPr>
          <a:xfrm rot="1153331">
            <a:off x="6015762" y="5006769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5994963" y="5118784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cxnSp>
        <p:nvCxnSpPr>
          <p:cNvPr id="194" name="Straight Connector 193"/>
          <p:cNvCxnSpPr/>
          <p:nvPr/>
        </p:nvCxnSpPr>
        <p:spPr>
          <a:xfrm rot="10800000" flipV="1">
            <a:off x="5800429" y="523976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Chord 194"/>
          <p:cNvSpPr/>
          <p:nvPr/>
        </p:nvSpPr>
        <p:spPr>
          <a:xfrm rot="11779716">
            <a:off x="5525531" y="503862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5517823" y="5118784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B2</a:t>
            </a:r>
            <a:endParaRPr lang="en-US" sz="1200" dirty="0"/>
          </a:p>
        </p:txBody>
      </p:sp>
      <p:cxnSp>
        <p:nvCxnSpPr>
          <p:cNvPr id="197" name="Straight Connector 196"/>
          <p:cNvCxnSpPr/>
          <p:nvPr/>
        </p:nvCxnSpPr>
        <p:spPr>
          <a:xfrm rot="10800000" flipV="1">
            <a:off x="5304854" y="523976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Rounded Rectangle 197"/>
          <p:cNvSpPr/>
          <p:nvPr/>
        </p:nvSpPr>
        <p:spPr>
          <a:xfrm>
            <a:off x="4899507" y="5029750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9" name="Chord 198"/>
          <p:cNvSpPr/>
          <p:nvPr/>
        </p:nvSpPr>
        <p:spPr>
          <a:xfrm rot="1358906">
            <a:off x="6025171" y="4471017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6013398" y="4565514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cxnSp>
        <p:nvCxnSpPr>
          <p:cNvPr id="201" name="Straight Connector 200"/>
          <p:cNvCxnSpPr/>
          <p:nvPr/>
        </p:nvCxnSpPr>
        <p:spPr>
          <a:xfrm rot="10800000" flipV="1">
            <a:off x="5800429" y="468649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Chord 201"/>
          <p:cNvSpPr/>
          <p:nvPr/>
        </p:nvSpPr>
        <p:spPr>
          <a:xfrm rot="11996317">
            <a:off x="5514886" y="4470297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5517823" y="4565514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cxnSp>
        <p:nvCxnSpPr>
          <p:cNvPr id="204" name="Straight Connector 203"/>
          <p:cNvCxnSpPr/>
          <p:nvPr/>
        </p:nvCxnSpPr>
        <p:spPr>
          <a:xfrm rot="10800000" flipV="1">
            <a:off x="5304854" y="468649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4899507" y="4476480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6" name="Chord 205"/>
          <p:cNvSpPr/>
          <p:nvPr/>
        </p:nvSpPr>
        <p:spPr>
          <a:xfrm rot="1081499">
            <a:off x="5969371" y="3848350"/>
            <a:ext cx="431093" cy="437649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6013399" y="3933598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208" name="Straight Connector 207"/>
          <p:cNvCxnSpPr/>
          <p:nvPr/>
        </p:nvCxnSpPr>
        <p:spPr>
          <a:xfrm rot="10800000" flipV="1">
            <a:off x="5800430" y="405458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Chord 208"/>
          <p:cNvSpPr/>
          <p:nvPr/>
        </p:nvSpPr>
        <p:spPr>
          <a:xfrm rot="11985164">
            <a:off x="5499086" y="385073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>
            <a:off x="5517824" y="3933598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211" name="Straight Connector 210"/>
          <p:cNvCxnSpPr/>
          <p:nvPr/>
        </p:nvCxnSpPr>
        <p:spPr>
          <a:xfrm rot="10800000" flipV="1">
            <a:off x="5304855" y="405458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Rounded Rectangle 211"/>
          <p:cNvSpPr/>
          <p:nvPr/>
        </p:nvSpPr>
        <p:spPr>
          <a:xfrm>
            <a:off x="4899508" y="3844564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3" name="Chord 212"/>
          <p:cNvSpPr/>
          <p:nvPr/>
        </p:nvSpPr>
        <p:spPr>
          <a:xfrm rot="1219836">
            <a:off x="6049877" y="1986755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6013400" y="2099066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cxnSp>
        <p:nvCxnSpPr>
          <p:cNvPr id="215" name="Straight Connector 214"/>
          <p:cNvCxnSpPr/>
          <p:nvPr/>
        </p:nvCxnSpPr>
        <p:spPr>
          <a:xfrm rot="10800000" flipV="1">
            <a:off x="5800431" y="2220050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Chord 215"/>
          <p:cNvSpPr/>
          <p:nvPr/>
        </p:nvSpPr>
        <p:spPr>
          <a:xfrm rot="11977504">
            <a:off x="5498724" y="201246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5517825" y="2099066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cxnSp>
        <p:nvCxnSpPr>
          <p:cNvPr id="218" name="Straight Connector 217"/>
          <p:cNvCxnSpPr/>
          <p:nvPr/>
        </p:nvCxnSpPr>
        <p:spPr>
          <a:xfrm rot="10800000" flipV="1">
            <a:off x="5304856" y="222004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Rounded Rectangle 218"/>
          <p:cNvSpPr/>
          <p:nvPr/>
        </p:nvSpPr>
        <p:spPr>
          <a:xfrm>
            <a:off x="4899509" y="2010032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27" name="Straight Connector 226"/>
          <p:cNvCxnSpPr/>
          <p:nvPr/>
        </p:nvCxnSpPr>
        <p:spPr>
          <a:xfrm rot="10800000" flipV="1">
            <a:off x="6300835" y="401829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8" name="Rounded Rectangle 227"/>
          <p:cNvSpPr/>
          <p:nvPr/>
        </p:nvSpPr>
        <p:spPr>
          <a:xfrm>
            <a:off x="6513805" y="3790561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29" name="Straight Connector 228"/>
          <p:cNvCxnSpPr/>
          <p:nvPr/>
        </p:nvCxnSpPr>
        <p:spPr>
          <a:xfrm rot="10800000" flipV="1">
            <a:off x="6300836" y="462069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0" name="Rounded Rectangle 229"/>
          <p:cNvSpPr/>
          <p:nvPr/>
        </p:nvSpPr>
        <p:spPr>
          <a:xfrm>
            <a:off x="6513805" y="4428195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1" name="Straight Connector 230"/>
          <p:cNvCxnSpPr/>
          <p:nvPr/>
        </p:nvCxnSpPr>
        <p:spPr>
          <a:xfrm rot="10800000" flipV="1">
            <a:off x="6300836" y="520187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2" name="Rounded Rectangle 231"/>
          <p:cNvSpPr/>
          <p:nvPr/>
        </p:nvSpPr>
        <p:spPr>
          <a:xfrm>
            <a:off x="6513805" y="5000611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3" name="Straight Connector 232"/>
          <p:cNvCxnSpPr/>
          <p:nvPr/>
        </p:nvCxnSpPr>
        <p:spPr>
          <a:xfrm rot="10800000" flipV="1">
            <a:off x="6300835" y="220099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Rounded Rectangle 233"/>
          <p:cNvSpPr/>
          <p:nvPr/>
        </p:nvSpPr>
        <p:spPr>
          <a:xfrm>
            <a:off x="6513804" y="2008493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5" name="Straight Connector 234"/>
          <p:cNvCxnSpPr/>
          <p:nvPr/>
        </p:nvCxnSpPr>
        <p:spPr>
          <a:xfrm rot="10800000" flipV="1">
            <a:off x="6300836" y="278370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Rounded Rectangle 235"/>
          <p:cNvSpPr/>
          <p:nvPr/>
        </p:nvSpPr>
        <p:spPr>
          <a:xfrm>
            <a:off x="6513805" y="2591206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7" name="Straight Connector 236"/>
          <p:cNvCxnSpPr/>
          <p:nvPr/>
        </p:nvCxnSpPr>
        <p:spPr>
          <a:xfrm rot="10800000" flipV="1">
            <a:off x="6300835" y="338889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8" name="Rounded Rectangle 237"/>
          <p:cNvSpPr/>
          <p:nvPr/>
        </p:nvSpPr>
        <p:spPr>
          <a:xfrm>
            <a:off x="6513804" y="3196395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0" name="Straight Connector 259"/>
          <p:cNvCxnSpPr/>
          <p:nvPr/>
        </p:nvCxnSpPr>
        <p:spPr>
          <a:xfrm rot="10800000" flipV="1">
            <a:off x="3667032" y="39903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Rounded Rectangle 260"/>
          <p:cNvSpPr/>
          <p:nvPr/>
        </p:nvSpPr>
        <p:spPr>
          <a:xfrm>
            <a:off x="3880002" y="3762578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2" name="Straight Connector 261"/>
          <p:cNvCxnSpPr/>
          <p:nvPr/>
        </p:nvCxnSpPr>
        <p:spPr>
          <a:xfrm rot="10800000" flipV="1">
            <a:off x="3667033" y="45927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3" name="Rounded Rectangle 262"/>
          <p:cNvSpPr/>
          <p:nvPr/>
        </p:nvSpPr>
        <p:spPr>
          <a:xfrm>
            <a:off x="3880002" y="4400212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4" name="Straight Connector 263"/>
          <p:cNvCxnSpPr/>
          <p:nvPr/>
        </p:nvCxnSpPr>
        <p:spPr>
          <a:xfrm rot="10800000" flipV="1">
            <a:off x="3667033" y="517388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5" name="Rounded Rectangle 264"/>
          <p:cNvSpPr/>
          <p:nvPr/>
        </p:nvSpPr>
        <p:spPr>
          <a:xfrm>
            <a:off x="3880002" y="4972628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6" name="Straight Connector 265"/>
          <p:cNvCxnSpPr/>
          <p:nvPr/>
        </p:nvCxnSpPr>
        <p:spPr>
          <a:xfrm rot="10800000" flipV="1">
            <a:off x="3667032" y="217301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Rounded Rectangle 266"/>
          <p:cNvSpPr/>
          <p:nvPr/>
        </p:nvSpPr>
        <p:spPr>
          <a:xfrm>
            <a:off x="3880001" y="1980510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8" name="Straight Connector 267"/>
          <p:cNvCxnSpPr/>
          <p:nvPr/>
        </p:nvCxnSpPr>
        <p:spPr>
          <a:xfrm rot="10800000" flipV="1">
            <a:off x="3667033" y="275572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9" name="Rounded Rectangle 268"/>
          <p:cNvSpPr/>
          <p:nvPr/>
        </p:nvSpPr>
        <p:spPr>
          <a:xfrm>
            <a:off x="3880002" y="2563223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70" name="Straight Connector 269"/>
          <p:cNvCxnSpPr/>
          <p:nvPr/>
        </p:nvCxnSpPr>
        <p:spPr>
          <a:xfrm rot="10800000" flipV="1">
            <a:off x="3667032" y="33609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1" name="Rounded Rectangle 270"/>
          <p:cNvSpPr/>
          <p:nvPr/>
        </p:nvSpPr>
        <p:spPr>
          <a:xfrm>
            <a:off x="3880001" y="3168412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72" name="TextBox 271"/>
          <p:cNvSpPr txBox="1"/>
          <p:nvPr/>
        </p:nvSpPr>
        <p:spPr>
          <a:xfrm>
            <a:off x="1136888" y="6053459"/>
            <a:ext cx="659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</a:t>
            </a:r>
            <a:endParaRPr lang="en-US" dirty="0"/>
          </a:p>
        </p:txBody>
      </p:sp>
      <p:sp>
        <p:nvSpPr>
          <p:cNvPr id="274" name="Rectangle 273"/>
          <p:cNvSpPr/>
          <p:nvPr/>
        </p:nvSpPr>
        <p:spPr>
          <a:xfrm>
            <a:off x="2505061" y="6103661"/>
            <a:ext cx="2288290" cy="319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 Edges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5445540" y="6098722"/>
            <a:ext cx="1769854" cy="324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Clone and measure Phenotypes</a:t>
            </a:r>
            <a:endParaRPr lang="en-US" sz="1200" dirty="0"/>
          </a:p>
        </p:txBody>
      </p:sp>
      <p:sp>
        <p:nvSpPr>
          <p:cNvPr id="278" name="Rectangle 277"/>
          <p:cNvSpPr/>
          <p:nvPr/>
        </p:nvSpPr>
        <p:spPr>
          <a:xfrm>
            <a:off x="7861640" y="6098722"/>
            <a:ext cx="1068691" cy="2977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Solution(s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82" name="Rectangle 281"/>
          <p:cNvSpPr/>
          <p:nvPr/>
        </p:nvSpPr>
        <p:spPr>
          <a:xfrm>
            <a:off x="3002269" y="723879"/>
            <a:ext cx="3171906" cy="6262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PCR w/ primers to create </a:t>
            </a:r>
            <a:r>
              <a:rPr lang="en-US" sz="1200" b="1" dirty="0" smtClean="0"/>
              <a:t>n </a:t>
            </a:r>
            <a:r>
              <a:rPr lang="en-US" sz="1200" dirty="0" smtClean="0"/>
              <a:t>edges</a:t>
            </a:r>
          </a:p>
          <a:p>
            <a:pPr algn="ctr"/>
            <a:r>
              <a:rPr lang="en-US" sz="1200" dirty="0" smtClean="0"/>
              <a:t>Each column must ligate in a particular position</a:t>
            </a:r>
            <a:endParaRPr lang="en-US" sz="1200" dirty="0"/>
          </a:p>
        </p:txBody>
      </p:sp>
      <p:sp>
        <p:nvSpPr>
          <p:cNvPr id="284" name="TextBox 283"/>
          <p:cNvSpPr txBox="1"/>
          <p:nvPr/>
        </p:nvSpPr>
        <p:spPr>
          <a:xfrm>
            <a:off x="4285348" y="1353207"/>
            <a:ext cx="58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</a:t>
            </a:r>
            <a:endParaRPr lang="en-US" dirty="0"/>
          </a:p>
        </p:txBody>
      </p:sp>
      <p:sp>
        <p:nvSpPr>
          <p:cNvPr id="285" name="Down Arrow 284"/>
          <p:cNvSpPr/>
          <p:nvPr/>
        </p:nvSpPr>
        <p:spPr>
          <a:xfrm>
            <a:off x="4498222" y="1682678"/>
            <a:ext cx="113862" cy="188495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ight Arrow 286"/>
          <p:cNvSpPr/>
          <p:nvPr/>
        </p:nvSpPr>
        <p:spPr>
          <a:xfrm>
            <a:off x="1796134" y="6103661"/>
            <a:ext cx="630004" cy="292854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ight Arrow 287"/>
          <p:cNvSpPr/>
          <p:nvPr/>
        </p:nvSpPr>
        <p:spPr>
          <a:xfrm>
            <a:off x="4899509" y="6103662"/>
            <a:ext cx="405347" cy="292854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ight Arrow 288"/>
          <p:cNvSpPr/>
          <p:nvPr/>
        </p:nvSpPr>
        <p:spPr>
          <a:xfrm>
            <a:off x="7372242" y="6098722"/>
            <a:ext cx="405347" cy="292854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457199" y="2962263"/>
            <a:ext cx="1162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plasmid contains promoter plus A1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7489787" y="3078209"/>
            <a:ext cx="1350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plasmid contains k2 terminus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0" y="567673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size of cloned insert pre-determined by number of 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6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use </a:t>
            </a:r>
            <a:r>
              <a:rPr lang="en-US" dirty="0" smtClean="0"/>
              <a:t>GGS problems with </a:t>
            </a:r>
            <a:r>
              <a:rPr lang="en-US" dirty="0" err="1" smtClean="0"/>
              <a:t>Hin</a:t>
            </a:r>
            <a:r>
              <a:rPr lang="en-US" dirty="0" smtClean="0"/>
              <a:t> and </a:t>
            </a:r>
            <a:r>
              <a:rPr lang="en-US" dirty="0" err="1" smtClean="0"/>
              <a:t>Hix</a:t>
            </a:r>
            <a:r>
              <a:rPr lang="en-US" dirty="0" smtClean="0"/>
              <a:t> </a:t>
            </a:r>
            <a:r>
              <a:rPr lang="en-US" dirty="0" smtClean="0"/>
              <a:t>for scar-less assembly</a:t>
            </a:r>
            <a:endParaRPr lang="en-US" dirty="0" smtClean="0"/>
          </a:p>
          <a:p>
            <a:r>
              <a:rPr lang="en-US" dirty="0" smtClean="0"/>
              <a:t>Start with first </a:t>
            </a:r>
            <a:r>
              <a:rPr lang="en-US" dirty="0"/>
              <a:t>method and </a:t>
            </a:r>
            <a:r>
              <a:rPr lang="en-US" dirty="0" smtClean="0"/>
              <a:t>advance to the </a:t>
            </a:r>
            <a:r>
              <a:rPr lang="en-US" dirty="0"/>
              <a:t>c</a:t>
            </a:r>
            <a:r>
              <a:rPr lang="en-US" dirty="0" smtClean="0"/>
              <a:t>olumn </a:t>
            </a:r>
            <a:r>
              <a:rPr lang="en-US" dirty="0" smtClean="0"/>
              <a:t>method.</a:t>
            </a:r>
          </a:p>
          <a:p>
            <a:r>
              <a:rPr lang="en-US" dirty="0" smtClean="0"/>
              <a:t>Using all 6 edges is not mathematically interesting but is </a:t>
            </a:r>
            <a:r>
              <a:rPr lang="en-US" dirty="0" smtClean="0"/>
              <a:t>biologically impressive</a:t>
            </a:r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 smtClean="0"/>
              <a:t>not </a:t>
            </a:r>
            <a:r>
              <a:rPr lang="en-US" dirty="0" smtClean="0"/>
              <a:t>use all 6 edges in experiment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472</Words>
  <Application>Microsoft Macintosh PowerPoint</Application>
  <PresentationFormat>On-screen Show (4:3)</PresentationFormat>
  <Paragraphs>222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Hamilton Path Problem with Golden Gate Shuffle </vt:lpstr>
      <vt:lpstr>PowerPoint Presentation</vt:lpstr>
      <vt:lpstr>Golden Gate Shuffling vs. BioBricks  </vt:lpstr>
      <vt:lpstr>Build and Choose Edges</vt:lpstr>
      <vt:lpstr>Build and Screen for Solutions</vt:lpstr>
      <vt:lpstr>Column Method (n+1 edges)</vt:lpstr>
      <vt:lpstr>Alternative Column Method (n-1 edges)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Malcolm Campbell</cp:lastModifiedBy>
  <cp:revision>31</cp:revision>
  <dcterms:created xsi:type="dcterms:W3CDTF">2011-06-01T12:30:54Z</dcterms:created>
  <dcterms:modified xsi:type="dcterms:W3CDTF">2011-06-01T21:13:05Z</dcterms:modified>
</cp:coreProperties>
</file>