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61" r:id="rId8"/>
    <p:sldId id="262" r:id="rId9"/>
    <p:sldId id="265" r:id="rId10"/>
    <p:sldId id="266" r:id="rId11"/>
    <p:sldId id="267" r:id="rId12"/>
    <p:sldId id="263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02" y="-77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FFABA-A390-4200-9B77-1836F1A88880}" type="datetimeFigureOut">
              <a:rPr lang="en-US" smtClean="0"/>
              <a:t>04/17/2012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FDB0B-873C-49F1-8F12-6119D320F5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51027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FFABA-A390-4200-9B77-1836F1A88880}" type="datetimeFigureOut">
              <a:rPr lang="en-US" smtClean="0"/>
              <a:t>04/17/2012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FDB0B-873C-49F1-8F12-6119D320F5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5917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FFABA-A390-4200-9B77-1836F1A88880}" type="datetimeFigureOut">
              <a:rPr lang="en-US" smtClean="0"/>
              <a:t>04/17/2012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FDB0B-873C-49F1-8F12-6119D320F5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6714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FFABA-A390-4200-9B77-1836F1A88880}" type="datetimeFigureOut">
              <a:rPr lang="en-US" smtClean="0"/>
              <a:t>04/17/2012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FDB0B-873C-49F1-8F12-6119D320F5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4498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FFABA-A390-4200-9B77-1836F1A88880}" type="datetimeFigureOut">
              <a:rPr lang="en-US" smtClean="0"/>
              <a:t>04/17/2012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FDB0B-873C-49F1-8F12-6119D320F5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4596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FFABA-A390-4200-9B77-1836F1A88880}" type="datetimeFigureOut">
              <a:rPr lang="en-US" smtClean="0"/>
              <a:t>04/17/2012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FDB0B-873C-49F1-8F12-6119D320F5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6888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FFABA-A390-4200-9B77-1836F1A88880}" type="datetimeFigureOut">
              <a:rPr lang="en-US" smtClean="0"/>
              <a:t>04/17/2012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FDB0B-873C-49F1-8F12-6119D320F5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9563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FFABA-A390-4200-9B77-1836F1A88880}" type="datetimeFigureOut">
              <a:rPr lang="en-US" smtClean="0"/>
              <a:t>04/17/2012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FDB0B-873C-49F1-8F12-6119D320F5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0967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FFABA-A390-4200-9B77-1836F1A88880}" type="datetimeFigureOut">
              <a:rPr lang="en-US" smtClean="0"/>
              <a:t>04/17/2012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FDB0B-873C-49F1-8F12-6119D320F5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4699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FFABA-A390-4200-9B77-1836F1A88880}" type="datetimeFigureOut">
              <a:rPr lang="en-US" smtClean="0"/>
              <a:t>04/17/2012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FDB0B-873C-49F1-8F12-6119D320F5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0517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FFABA-A390-4200-9B77-1836F1A88880}" type="datetimeFigureOut">
              <a:rPr lang="en-US" smtClean="0"/>
              <a:t>04/17/2012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FDB0B-873C-49F1-8F12-6119D320F5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0080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CFFABA-A390-4200-9B77-1836F1A88880}" type="datetimeFigureOut">
              <a:rPr lang="en-US" smtClean="0"/>
              <a:t>04/17/2012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FFDB0B-873C-49F1-8F12-6119D320F5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6265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Coat Color in </a:t>
            </a:r>
            <a:r>
              <a:rPr lang="en-US" i="1" dirty="0" err="1" smtClean="0"/>
              <a:t>Vaccinium</a:t>
            </a:r>
            <a:r>
              <a:rPr lang="en-US" i="1" dirty="0" smtClean="0"/>
              <a:t> </a:t>
            </a:r>
            <a:r>
              <a:rPr lang="en-US" i="1" dirty="0" err="1" smtClean="0"/>
              <a:t>corymbosum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Aaron Deal</a:t>
            </a:r>
          </a:p>
          <a:p>
            <a:r>
              <a:rPr lang="en-US" dirty="0" smtClean="0"/>
              <a:t>4-17-12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562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i="1" dirty="0" smtClean="0"/>
              <a:t>CER6</a:t>
            </a:r>
            <a:endParaRPr lang="en-US" i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8325" y="1671638"/>
            <a:ext cx="5467350" cy="1171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7575" y="3200400"/>
            <a:ext cx="2228850" cy="164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17092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i="1" dirty="0" smtClean="0"/>
              <a:t>MAH1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8350" y="1447800"/>
            <a:ext cx="5067300" cy="1009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975" y="2819400"/>
            <a:ext cx="8020050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6650" y="3733800"/>
            <a:ext cx="1790700" cy="2381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58807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Scaffolds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Does the same EST appear in other scaffolds</a:t>
            </a:r>
            <a:r>
              <a:rPr lang="en-US" dirty="0" smtClean="0"/>
              <a:t>?</a:t>
            </a:r>
          </a:p>
          <a:p>
            <a:pPr lvl="1"/>
            <a:r>
              <a:rPr lang="en-US" dirty="0" err="1" smtClean="0"/>
              <a:t>tBLASTx</a:t>
            </a:r>
            <a:r>
              <a:rPr lang="en-US" dirty="0" smtClean="0"/>
              <a:t> EST against scaffold database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All ESTs (except 1) </a:t>
            </a:r>
            <a:r>
              <a:rPr lang="en-US" dirty="0" smtClean="0"/>
              <a:t>returned the “parent” scaffold as well as new scaffolds</a:t>
            </a:r>
          </a:p>
          <a:p>
            <a:endParaRPr lang="en-US" dirty="0"/>
          </a:p>
          <a:p>
            <a:r>
              <a:rPr lang="en-US" dirty="0" smtClean="0"/>
              <a:t>High number of new scaffolds for </a:t>
            </a:r>
            <a:r>
              <a:rPr lang="en-US" i="1" dirty="0" smtClean="0"/>
              <a:t>WBCII</a:t>
            </a:r>
            <a:r>
              <a:rPr lang="en-US" dirty="0" smtClean="0"/>
              <a:t> EST (likely the result of such a large family of transporter proteins)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4306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WBCII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fr-FR" b="1" dirty="0"/>
              <a:t>EST DR067855</a:t>
            </a:r>
            <a:r>
              <a:rPr lang="fr-FR" dirty="0"/>
              <a:t>: 00004; 00495; 01882; 00012; 07909; 00779; 00714; 11598; 00355; 02244; 00809; 02234; 00126; 00350; 02006; 01110; 00282; 00742; 01812; 00045; 08837; 00332; 02508; 00913; 00507; 00118; 02687; 00560; 00214; </a:t>
            </a:r>
            <a:r>
              <a:rPr lang="fr-FR" u="sng" dirty="0"/>
              <a:t>01191</a:t>
            </a:r>
            <a:r>
              <a:rPr lang="fr-FR" dirty="0"/>
              <a:t>; 01030; 01994; 00365; 00781; 00630; 00040; 01209; 01838; 00881; 10517; 00227; 00262; 00504; 00927; 01770; 00038; 00368; 03502 </a:t>
            </a:r>
            <a:endParaRPr lang="fr-FR" dirty="0" smtClean="0"/>
          </a:p>
          <a:p>
            <a:endParaRPr lang="fr-FR" b="1" dirty="0"/>
          </a:p>
          <a:p>
            <a:r>
              <a:rPr lang="fr-FR" b="1" dirty="0" smtClean="0"/>
              <a:t>EST </a:t>
            </a:r>
            <a:r>
              <a:rPr lang="fr-FR" b="1" dirty="0"/>
              <a:t>CV190423</a:t>
            </a:r>
            <a:r>
              <a:rPr lang="fr-FR" dirty="0"/>
              <a:t>: 00560; 09668; 01965; </a:t>
            </a:r>
            <a:r>
              <a:rPr lang="fr-FR" u="sng" dirty="0"/>
              <a:t>01191</a:t>
            </a:r>
            <a:r>
              <a:rPr lang="fr-FR" dirty="0"/>
              <a:t>; 00913; 00896; 00263; 00227; 01994; 00040; 00365; 00087 </a:t>
            </a:r>
            <a:endParaRPr lang="fr-FR" dirty="0" smtClean="0"/>
          </a:p>
          <a:p>
            <a:endParaRPr lang="fr-FR" b="1" dirty="0"/>
          </a:p>
          <a:p>
            <a:r>
              <a:rPr lang="fr-FR" b="1" dirty="0" smtClean="0"/>
              <a:t>EST </a:t>
            </a:r>
            <a:r>
              <a:rPr lang="fr-FR" b="1" dirty="0"/>
              <a:t>CF811331</a:t>
            </a:r>
            <a:r>
              <a:rPr lang="fr-FR" dirty="0"/>
              <a:t>: 00779; 00809; 00355; 00714; 02006; 11598; 00004; 07909; 00495; 08837; 02234; 00012; 01882; 00045; 00126; 00350; 01110; 02244; 01812; 02508; 00282; 00742; 00332; 00913; 00507; 00118; 02687; 01030; 00560; 00214; </a:t>
            </a:r>
            <a:r>
              <a:rPr lang="fr-FR" u="sng" dirty="0"/>
              <a:t>01191</a:t>
            </a:r>
            <a:r>
              <a:rPr lang="fr-FR" dirty="0"/>
              <a:t>; 00365; 00781; 00630; 01838; 10517; 00227; 00881; 01209 </a:t>
            </a:r>
            <a:endParaRPr lang="fr-FR" dirty="0" smtClean="0"/>
          </a:p>
          <a:p>
            <a:endParaRPr lang="fr-FR" b="1" dirty="0"/>
          </a:p>
          <a:p>
            <a:r>
              <a:rPr lang="fr-FR" b="1" dirty="0" smtClean="0"/>
              <a:t>EST </a:t>
            </a:r>
            <a:r>
              <a:rPr lang="fr-FR" b="1" dirty="0"/>
              <a:t>DR067166</a:t>
            </a:r>
            <a:r>
              <a:rPr lang="fr-FR" dirty="0"/>
              <a:t>: 00087; 00040; 01994; 00365; 00227; 02687; 00504; 00560; 00118; 09668; 01965; 01030; 00131; 00507; 00116; 01016; 00555; </a:t>
            </a:r>
            <a:r>
              <a:rPr lang="fr-FR" u="sng" dirty="0"/>
              <a:t>00913</a:t>
            </a:r>
            <a:r>
              <a:rPr lang="fr-F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23057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CER6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b="1" dirty="0"/>
              <a:t>EST CF811643</a:t>
            </a:r>
            <a:r>
              <a:rPr lang="fr-FR" dirty="0"/>
              <a:t>: </a:t>
            </a:r>
            <a:r>
              <a:rPr lang="fr-FR" u="sng" dirty="0"/>
              <a:t>00137</a:t>
            </a:r>
            <a:r>
              <a:rPr lang="fr-FR" dirty="0"/>
              <a:t>; 00431; 00133; 01322; 02309; 03134 </a:t>
            </a:r>
            <a:endParaRPr lang="fr-FR" dirty="0" smtClean="0"/>
          </a:p>
          <a:p>
            <a:endParaRPr lang="fr-FR" dirty="0"/>
          </a:p>
          <a:p>
            <a:r>
              <a:rPr lang="fr-FR" dirty="0" err="1" smtClean="0"/>
              <a:t>Scaffold</a:t>
            </a:r>
            <a:r>
              <a:rPr lang="fr-FR" dirty="0" smtClean="0"/>
              <a:t> 00268 </a:t>
            </a:r>
            <a:r>
              <a:rPr lang="fr-FR" dirty="0" err="1" smtClean="0"/>
              <a:t>also</a:t>
            </a:r>
            <a:r>
              <a:rPr lang="fr-FR" dirty="0" smtClean="0"/>
              <a:t> </a:t>
            </a:r>
            <a:r>
              <a:rPr lang="fr-FR" dirty="0" err="1" smtClean="0"/>
              <a:t>generated</a:t>
            </a:r>
            <a:r>
              <a:rPr lang="fr-FR" dirty="0" smtClean="0"/>
              <a:t> </a:t>
            </a:r>
            <a:r>
              <a:rPr lang="fr-FR" dirty="0" err="1" smtClean="0"/>
              <a:t>this</a:t>
            </a:r>
            <a:r>
              <a:rPr lang="fr-FR" dirty="0" smtClean="0"/>
              <a:t> EST but </a:t>
            </a:r>
            <a:r>
              <a:rPr lang="fr-FR" dirty="0" err="1" smtClean="0"/>
              <a:t>was</a:t>
            </a:r>
            <a:r>
              <a:rPr lang="fr-FR" dirty="0" smtClean="0"/>
              <a:t> not </a:t>
            </a:r>
            <a:r>
              <a:rPr lang="fr-FR" dirty="0" err="1" smtClean="0"/>
              <a:t>returned</a:t>
            </a:r>
            <a:r>
              <a:rPr lang="fr-FR" dirty="0" smtClean="0"/>
              <a:t> by the EST </a:t>
            </a:r>
            <a:r>
              <a:rPr lang="fr-FR" dirty="0" err="1" smtClean="0"/>
              <a:t>tBLASTx</a:t>
            </a:r>
            <a:r>
              <a:rPr lang="fr-FR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94446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MAH1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b="1" dirty="0"/>
              <a:t>EST DR066987</a:t>
            </a:r>
            <a:r>
              <a:rPr lang="fr-FR" dirty="0"/>
              <a:t>: 00314; </a:t>
            </a:r>
            <a:r>
              <a:rPr lang="fr-FR" u="sng" dirty="0"/>
              <a:t>01091</a:t>
            </a:r>
            <a:r>
              <a:rPr lang="fr-FR" dirty="0"/>
              <a:t>; 04227; 09505; 00112; 00236; 00254; 00277 </a:t>
            </a:r>
            <a:endParaRPr lang="fr-FR" dirty="0" smtClean="0"/>
          </a:p>
          <a:p>
            <a:endParaRPr lang="fr-FR" dirty="0"/>
          </a:p>
          <a:p>
            <a:r>
              <a:rPr lang="fr-FR" b="1" dirty="0" smtClean="0"/>
              <a:t>EST </a:t>
            </a:r>
            <a:r>
              <a:rPr lang="fr-FR" b="1" dirty="0"/>
              <a:t>CV090972</a:t>
            </a:r>
            <a:r>
              <a:rPr lang="fr-FR" dirty="0"/>
              <a:t>: </a:t>
            </a:r>
            <a:r>
              <a:rPr lang="fr-FR" u="sng" dirty="0"/>
              <a:t>00236</a:t>
            </a:r>
            <a:r>
              <a:rPr lang="fr-FR" dirty="0"/>
              <a:t>; 00730; 01607; 00254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49140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Wax coat</a:t>
            </a:r>
          </a:p>
          <a:p>
            <a:pPr lvl="1"/>
            <a:r>
              <a:rPr lang="en-US" dirty="0" smtClean="0"/>
              <a:t>Platelets and Rods = Color</a:t>
            </a:r>
          </a:p>
          <a:p>
            <a:pPr lvl="1"/>
            <a:r>
              <a:rPr lang="el-GR" dirty="0" smtClean="0"/>
              <a:t>β</a:t>
            </a:r>
            <a:r>
              <a:rPr lang="en-US" dirty="0" smtClean="0"/>
              <a:t>-</a:t>
            </a:r>
            <a:r>
              <a:rPr lang="en-US" dirty="0" err="1" smtClean="0"/>
              <a:t>diketones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pH and </a:t>
            </a:r>
            <a:r>
              <a:rPr lang="en-US" dirty="0" err="1" smtClean="0"/>
              <a:t>anthocyanins</a:t>
            </a:r>
            <a:r>
              <a:rPr lang="en-US" dirty="0" smtClean="0"/>
              <a:t>?</a:t>
            </a:r>
          </a:p>
          <a:p>
            <a:pPr lvl="1">
              <a:buFont typeface="Wingdings"/>
              <a:buChar char="à"/>
            </a:pPr>
            <a:r>
              <a:rPr lang="en-US" dirty="0" smtClean="0">
                <a:sym typeface="Wingdings" pitchFamily="2" charset="2"/>
              </a:rPr>
              <a:t>Extract and juice color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4348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Target Gene Selection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600200"/>
            <a:ext cx="4038600" cy="4525963"/>
          </a:xfrm>
        </p:spPr>
        <p:txBody>
          <a:bodyPr>
            <a:normAutofit fontScale="77500" lnSpcReduction="20000"/>
          </a:bodyPr>
          <a:lstStyle/>
          <a:p>
            <a:r>
              <a:rPr lang="en-US" dirty="0" err="1" smtClean="0"/>
              <a:t>Orthologs</a:t>
            </a:r>
            <a:r>
              <a:rPr lang="en-US" dirty="0" smtClean="0"/>
              <a:t> in </a:t>
            </a:r>
            <a:r>
              <a:rPr lang="en-US" i="1" dirty="0" smtClean="0"/>
              <a:t>Arabidopsis</a:t>
            </a:r>
          </a:p>
          <a:p>
            <a:r>
              <a:rPr lang="en-US" i="1" dirty="0" smtClean="0"/>
              <a:t>FATB</a:t>
            </a:r>
            <a:r>
              <a:rPr lang="en-US" dirty="0" smtClean="0"/>
              <a:t>—role in both stem and leaf wax</a:t>
            </a:r>
          </a:p>
          <a:p>
            <a:r>
              <a:rPr lang="en-US" i="1" dirty="0" smtClean="0"/>
              <a:t>CER6</a:t>
            </a:r>
            <a:r>
              <a:rPr lang="en-US" dirty="0" smtClean="0"/>
              <a:t>— central step for keton</a:t>
            </a:r>
            <a:r>
              <a:rPr lang="en-US" dirty="0" smtClean="0"/>
              <a:t>e and wax ester synthesis (see next slide)</a:t>
            </a:r>
          </a:p>
          <a:p>
            <a:r>
              <a:rPr lang="en-US" i="1" dirty="0" smtClean="0"/>
              <a:t>WSD—</a:t>
            </a:r>
            <a:r>
              <a:rPr lang="en-US" dirty="0" smtClean="0"/>
              <a:t>cannot ignor</a:t>
            </a:r>
            <a:r>
              <a:rPr lang="en-US" dirty="0" smtClean="0"/>
              <a:t>e a name like that!</a:t>
            </a:r>
          </a:p>
          <a:p>
            <a:r>
              <a:rPr lang="en-US" i="1" dirty="0" smtClean="0"/>
              <a:t>MAH1—</a:t>
            </a:r>
            <a:r>
              <a:rPr lang="en-US" dirty="0" smtClean="0"/>
              <a:t>ketone synthesis (see following two slides)</a:t>
            </a:r>
          </a:p>
          <a:p>
            <a:r>
              <a:rPr lang="en-US" i="1" dirty="0" smtClean="0"/>
              <a:t>WBCII—</a:t>
            </a:r>
            <a:r>
              <a:rPr lang="en-US" dirty="0" smtClean="0"/>
              <a:t>transporter. Involved in wax secretion instead of synthesis (like other 4 targets)</a:t>
            </a:r>
            <a:endParaRPr lang="en-US" i="1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1219199"/>
            <a:ext cx="4953000" cy="56075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4953000" y="1752600"/>
            <a:ext cx="381000" cy="2286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953000" y="2133600"/>
            <a:ext cx="381000" cy="2286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953000" y="3276600"/>
            <a:ext cx="381000" cy="2286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953000" y="3810000"/>
            <a:ext cx="381000" cy="2286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953000" y="4572000"/>
            <a:ext cx="381000" cy="2286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43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875" y="366713"/>
            <a:ext cx="8096250" cy="6124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41944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3038" y="1914525"/>
            <a:ext cx="6257925" cy="302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85905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Scaffold 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FASTA of </a:t>
            </a:r>
            <a:r>
              <a:rPr lang="en-US" i="1" dirty="0" smtClean="0"/>
              <a:t>Arabidopsis</a:t>
            </a:r>
            <a:r>
              <a:rPr lang="en-US" dirty="0" smtClean="0"/>
              <a:t> gene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tBLASTx</a:t>
            </a:r>
            <a:r>
              <a:rPr lang="en-US" dirty="0" smtClean="0">
                <a:sym typeface="Wingdings" pitchFamily="2" charset="2"/>
              </a:rPr>
              <a:t> against </a:t>
            </a:r>
            <a:r>
              <a:rPr lang="en-US" i="1" dirty="0" err="1" smtClean="0">
                <a:sym typeface="Wingdings" pitchFamily="2" charset="2"/>
              </a:rPr>
              <a:t>Vaccinium</a:t>
            </a:r>
            <a:r>
              <a:rPr lang="en-US" dirty="0" smtClean="0">
                <a:sym typeface="Wingdings" pitchFamily="2" charset="2"/>
              </a:rPr>
              <a:t> scaffold database  Top few hits were recorded based </a:t>
            </a:r>
            <a:r>
              <a:rPr lang="en-US" smtClean="0">
                <a:sym typeface="Wingdings" pitchFamily="2" charset="2"/>
              </a:rPr>
              <a:t>on E value</a:t>
            </a:r>
            <a:endParaRPr lang="en-US" dirty="0" smtClean="0">
              <a:sym typeface="Wingdings" pitchFamily="2" charset="2"/>
            </a:endParaRPr>
          </a:p>
          <a:p>
            <a:endParaRPr lang="en-US" dirty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Results given as amino acid sequence alignments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40441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Primers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pairs found for each scaffold (3’ and 5’)</a:t>
            </a:r>
          </a:p>
          <a:p>
            <a:r>
              <a:rPr lang="en-US" i="1" dirty="0" smtClean="0"/>
              <a:t>WBCII</a:t>
            </a:r>
            <a:r>
              <a:rPr lang="en-US" dirty="0" smtClean="0"/>
              <a:t> – 2 Scaffolds</a:t>
            </a:r>
          </a:p>
          <a:p>
            <a:r>
              <a:rPr lang="en-US" i="1" dirty="0" smtClean="0"/>
              <a:t>CER6</a:t>
            </a:r>
            <a:r>
              <a:rPr lang="en-US" dirty="0" smtClean="0"/>
              <a:t> – 3 Scaffolds</a:t>
            </a:r>
          </a:p>
          <a:p>
            <a:r>
              <a:rPr lang="en-US" i="1" dirty="0" smtClean="0"/>
              <a:t>WSD</a:t>
            </a:r>
            <a:r>
              <a:rPr lang="en-US" dirty="0" smtClean="0"/>
              <a:t> – 1 Scaffold</a:t>
            </a:r>
          </a:p>
          <a:p>
            <a:r>
              <a:rPr lang="en-US" i="1" dirty="0" smtClean="0"/>
              <a:t>FATB</a:t>
            </a:r>
            <a:r>
              <a:rPr lang="en-US" dirty="0" smtClean="0"/>
              <a:t> – 1 Scaffold</a:t>
            </a:r>
          </a:p>
          <a:p>
            <a:r>
              <a:rPr lang="en-US" i="1" dirty="0" smtClean="0"/>
              <a:t>MAH1</a:t>
            </a:r>
            <a:r>
              <a:rPr lang="en-US" dirty="0" smtClean="0"/>
              <a:t> – 2 Scaffolds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1487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Begin with amino acid alignment of scaffold search </a:t>
            </a:r>
            <a:r>
              <a:rPr lang="en-US" dirty="0" smtClean="0">
                <a:sym typeface="Wingdings" pitchFamily="2" charset="2"/>
              </a:rPr>
              <a:t> If no hits, use scaffold FASTA and search (</a:t>
            </a:r>
            <a:r>
              <a:rPr lang="en-US" dirty="0" err="1" smtClean="0">
                <a:sym typeface="Wingdings" pitchFamily="2" charset="2"/>
              </a:rPr>
              <a:t>tBLASTn</a:t>
            </a:r>
            <a:r>
              <a:rPr lang="en-US" dirty="0" smtClean="0">
                <a:sym typeface="Wingdings" pitchFamily="2" charset="2"/>
              </a:rPr>
              <a:t>) </a:t>
            </a:r>
            <a:r>
              <a:rPr lang="en-US" dirty="0" smtClean="0">
                <a:sym typeface="Wingdings" pitchFamily="2" charset="2"/>
              </a:rPr>
              <a:t>upstream of, </a:t>
            </a:r>
            <a:r>
              <a:rPr lang="en-US" dirty="0" smtClean="0">
                <a:sym typeface="Wingdings" pitchFamily="2" charset="2"/>
              </a:rPr>
              <a:t>and </a:t>
            </a:r>
            <a:r>
              <a:rPr lang="en-US" dirty="0" smtClean="0">
                <a:sym typeface="Wingdings" pitchFamily="2" charset="2"/>
              </a:rPr>
              <a:t>within, </a:t>
            </a:r>
            <a:r>
              <a:rPr lang="en-US" dirty="0" smtClean="0">
                <a:sym typeface="Wingdings" pitchFamily="2" charset="2"/>
              </a:rPr>
              <a:t>3’ end</a:t>
            </a:r>
          </a:p>
          <a:p>
            <a:endParaRPr lang="en-US" dirty="0" smtClean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No ESTs for </a:t>
            </a:r>
            <a:r>
              <a:rPr lang="en-US" i="1" dirty="0" smtClean="0">
                <a:sym typeface="Wingdings" pitchFamily="2" charset="2"/>
              </a:rPr>
              <a:t>WSD </a:t>
            </a:r>
            <a:r>
              <a:rPr lang="en-US" dirty="0" smtClean="0">
                <a:sym typeface="Wingdings" pitchFamily="2" charset="2"/>
              </a:rPr>
              <a:t>or </a:t>
            </a:r>
            <a:r>
              <a:rPr lang="en-US" i="1" dirty="0" smtClean="0">
                <a:sym typeface="Wingdings" pitchFamily="2" charset="2"/>
              </a:rPr>
              <a:t>FATB</a:t>
            </a:r>
            <a:endParaRPr lang="en-US" dirty="0" smtClean="0">
              <a:sym typeface="Wingdings" pitchFamily="2" charset="2"/>
            </a:endParaRPr>
          </a:p>
          <a:p>
            <a:r>
              <a:rPr lang="en-US" i="1" dirty="0" smtClean="0">
                <a:sym typeface="Wingdings" pitchFamily="2" charset="2"/>
              </a:rPr>
              <a:t>WBCII</a:t>
            </a:r>
            <a:r>
              <a:rPr lang="en-US" dirty="0" smtClean="0">
                <a:sym typeface="Wingdings" pitchFamily="2" charset="2"/>
              </a:rPr>
              <a:t> – 4 ESTs</a:t>
            </a:r>
          </a:p>
          <a:p>
            <a:r>
              <a:rPr lang="en-US" i="1" dirty="0" smtClean="0">
                <a:sym typeface="Wingdings" pitchFamily="2" charset="2"/>
              </a:rPr>
              <a:t>CER6</a:t>
            </a:r>
            <a:r>
              <a:rPr lang="en-US" dirty="0" smtClean="0">
                <a:sym typeface="Wingdings" pitchFamily="2" charset="2"/>
              </a:rPr>
              <a:t> – 1 EST</a:t>
            </a:r>
          </a:p>
          <a:p>
            <a:r>
              <a:rPr lang="en-US" i="1" dirty="0" smtClean="0">
                <a:sym typeface="Wingdings" pitchFamily="2" charset="2"/>
              </a:rPr>
              <a:t>MAH1</a:t>
            </a:r>
            <a:r>
              <a:rPr lang="en-US" dirty="0" smtClean="0">
                <a:sym typeface="Wingdings" pitchFamily="2" charset="2"/>
              </a:rPr>
              <a:t> – 2 ESTs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4273557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i="1" dirty="0" smtClean="0"/>
              <a:t>WBCII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5975" y="2819400"/>
            <a:ext cx="4972050" cy="1171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0713" y="4000500"/>
            <a:ext cx="5362575" cy="1181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0263" y="1600200"/>
            <a:ext cx="4943475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0700" y="5219700"/>
            <a:ext cx="5562600" cy="1181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78582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</TotalTime>
  <Words>553</Words>
  <Application>Microsoft Office PowerPoint</Application>
  <PresentationFormat>On-screen Show (4:3)</PresentationFormat>
  <Paragraphs>61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Coat Color in Vaccinium corymbosum</vt:lpstr>
      <vt:lpstr>Background</vt:lpstr>
      <vt:lpstr>Target Gene Selection</vt:lpstr>
      <vt:lpstr>PowerPoint Presentation</vt:lpstr>
      <vt:lpstr>PowerPoint Presentation</vt:lpstr>
      <vt:lpstr>Scaffold Search</vt:lpstr>
      <vt:lpstr>Primers</vt:lpstr>
      <vt:lpstr>ESTs</vt:lpstr>
      <vt:lpstr>WBCII</vt:lpstr>
      <vt:lpstr>CER6</vt:lpstr>
      <vt:lpstr>MAH1</vt:lpstr>
      <vt:lpstr>New Scaffolds</vt:lpstr>
      <vt:lpstr>WBCII</vt:lpstr>
      <vt:lpstr>CER6</vt:lpstr>
      <vt:lpstr>MAH1</vt:lpstr>
    </vt:vector>
  </TitlesOfParts>
  <Company>Davidson College ResNet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Aaron Deal</dc:creator>
  <cp:lastModifiedBy>Lab User</cp:lastModifiedBy>
  <cp:revision>9</cp:revision>
  <dcterms:created xsi:type="dcterms:W3CDTF">2012-04-17T04:59:49Z</dcterms:created>
  <dcterms:modified xsi:type="dcterms:W3CDTF">2012-04-17T18:30:37Z</dcterms:modified>
</cp:coreProperties>
</file>