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1" r:id="rId6"/>
    <p:sldId id="263" r:id="rId7"/>
    <p:sldId id="265" r:id="rId8"/>
    <p:sldId id="264" r:id="rId9"/>
    <p:sldId id="262" r:id="rId10"/>
    <p:sldId id="258" r:id="rId11"/>
    <p:sldId id="259" r:id="rId12"/>
    <p:sldId id="266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ckdahl\Desktop\SB%20Research%20Spring%202014\3-25-14%20fitness%20exp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Sheet2!$E$1</c:f>
              <c:strCache>
                <c:ptCount val="1"/>
                <c:pt idx="0">
                  <c:v>NaOH</c:v>
                </c:pt>
              </c:strCache>
            </c:strRef>
          </c:tx>
          <c:val>
            <c:numRef>
              <c:f>Sheet2!$E$2:$E$22</c:f>
              <c:numCache>
                <c:formatCode>General</c:formatCode>
                <c:ptCount val="21"/>
                <c:pt idx="0">
                  <c:v>0.1575</c:v>
                </c:pt>
                <c:pt idx="1">
                  <c:v>0.15375</c:v>
                </c:pt>
                <c:pt idx="2">
                  <c:v>0.16799999999999998</c:v>
                </c:pt>
                <c:pt idx="3">
                  <c:v>0.2155</c:v>
                </c:pt>
                <c:pt idx="4">
                  <c:v>0.30774999999999997</c:v>
                </c:pt>
                <c:pt idx="5">
                  <c:v>0.42374999999999996</c:v>
                </c:pt>
                <c:pt idx="6">
                  <c:v>0.57724999999999993</c:v>
                </c:pt>
                <c:pt idx="7">
                  <c:v>0.72400000000000009</c:v>
                </c:pt>
                <c:pt idx="8">
                  <c:v>0.84224999999999994</c:v>
                </c:pt>
                <c:pt idx="9">
                  <c:v>0.94625000000000004</c:v>
                </c:pt>
                <c:pt idx="10">
                  <c:v>1.0445</c:v>
                </c:pt>
                <c:pt idx="11">
                  <c:v>1.1287500000000001</c:v>
                </c:pt>
                <c:pt idx="12">
                  <c:v>1.2017500000000001</c:v>
                </c:pt>
                <c:pt idx="13">
                  <c:v>1.2552500000000002</c:v>
                </c:pt>
                <c:pt idx="14">
                  <c:v>1.2797499999999999</c:v>
                </c:pt>
                <c:pt idx="15">
                  <c:v>1.2925</c:v>
                </c:pt>
                <c:pt idx="16">
                  <c:v>1.2999999999999998</c:v>
                </c:pt>
                <c:pt idx="17">
                  <c:v>1.3042499999999999</c:v>
                </c:pt>
                <c:pt idx="18">
                  <c:v>1.3080000000000001</c:v>
                </c:pt>
                <c:pt idx="19">
                  <c:v>1.3080000000000001</c:v>
                </c:pt>
                <c:pt idx="20">
                  <c:v>1.3109999999999999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Sheet2!$J$1</c:f>
              <c:strCache>
                <c:ptCount val="1"/>
                <c:pt idx="0">
                  <c:v>Thy</c:v>
                </c:pt>
              </c:strCache>
            </c:strRef>
          </c:tx>
          <c:val>
            <c:numRef>
              <c:f>Sheet2!$J$2:$J$22</c:f>
              <c:numCache>
                <c:formatCode>General</c:formatCode>
                <c:ptCount val="21"/>
                <c:pt idx="0">
                  <c:v>0.16</c:v>
                </c:pt>
                <c:pt idx="1">
                  <c:v>0.15575</c:v>
                </c:pt>
                <c:pt idx="2">
                  <c:v>0.16925000000000001</c:v>
                </c:pt>
                <c:pt idx="3">
                  <c:v>0.21149999999999999</c:v>
                </c:pt>
                <c:pt idx="4">
                  <c:v>0.29549999999999998</c:v>
                </c:pt>
                <c:pt idx="5">
                  <c:v>0.42774999999999996</c:v>
                </c:pt>
                <c:pt idx="6">
                  <c:v>0.58600000000000008</c:v>
                </c:pt>
                <c:pt idx="7">
                  <c:v>0.7350000000000001</c:v>
                </c:pt>
                <c:pt idx="8">
                  <c:v>0.84775</c:v>
                </c:pt>
                <c:pt idx="9">
                  <c:v>0.94049999999999989</c:v>
                </c:pt>
                <c:pt idx="10">
                  <c:v>1.0154999999999998</c:v>
                </c:pt>
                <c:pt idx="11">
                  <c:v>1.0887499999999999</c:v>
                </c:pt>
                <c:pt idx="12">
                  <c:v>1.1535</c:v>
                </c:pt>
                <c:pt idx="13">
                  <c:v>1.1897500000000001</c:v>
                </c:pt>
                <c:pt idx="14">
                  <c:v>1.2152499999999999</c:v>
                </c:pt>
                <c:pt idx="15">
                  <c:v>1.2192499999999999</c:v>
                </c:pt>
                <c:pt idx="16">
                  <c:v>1.2204999999999999</c:v>
                </c:pt>
                <c:pt idx="17">
                  <c:v>1.2222500000000001</c:v>
                </c:pt>
                <c:pt idx="18">
                  <c:v>1.22475</c:v>
                </c:pt>
                <c:pt idx="19">
                  <c:v>1.22525</c:v>
                </c:pt>
                <c:pt idx="20">
                  <c:v>1.2204999999999999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Sheet2!$O$1</c:f>
              <c:strCache>
                <c:ptCount val="1"/>
                <c:pt idx="0">
                  <c:v>Amm</c:v>
                </c:pt>
              </c:strCache>
            </c:strRef>
          </c:tx>
          <c:val>
            <c:numRef>
              <c:f>Sheet2!$O$2:$O$22</c:f>
              <c:numCache>
                <c:formatCode>General</c:formatCode>
                <c:ptCount val="21"/>
                <c:pt idx="0">
                  <c:v>0.1875</c:v>
                </c:pt>
                <c:pt idx="1">
                  <c:v>0.185</c:v>
                </c:pt>
                <c:pt idx="2">
                  <c:v>0.19700000000000001</c:v>
                </c:pt>
                <c:pt idx="3">
                  <c:v>0.23575000000000002</c:v>
                </c:pt>
                <c:pt idx="4">
                  <c:v>0.30774999999999997</c:v>
                </c:pt>
                <c:pt idx="5">
                  <c:v>0.41625000000000001</c:v>
                </c:pt>
                <c:pt idx="6">
                  <c:v>0.57250000000000001</c:v>
                </c:pt>
                <c:pt idx="7">
                  <c:v>0.73124999999999996</c:v>
                </c:pt>
                <c:pt idx="8">
                  <c:v>0.84424999999999994</c:v>
                </c:pt>
                <c:pt idx="9">
                  <c:v>0.94625000000000004</c:v>
                </c:pt>
                <c:pt idx="10">
                  <c:v>1.0295000000000001</c:v>
                </c:pt>
                <c:pt idx="11">
                  <c:v>1.109</c:v>
                </c:pt>
                <c:pt idx="12">
                  <c:v>1.1532500000000001</c:v>
                </c:pt>
                <c:pt idx="13">
                  <c:v>1.1775</c:v>
                </c:pt>
                <c:pt idx="14">
                  <c:v>1.1877500000000001</c:v>
                </c:pt>
                <c:pt idx="15">
                  <c:v>1.1835</c:v>
                </c:pt>
                <c:pt idx="16">
                  <c:v>1.17475</c:v>
                </c:pt>
                <c:pt idx="17">
                  <c:v>1.1695</c:v>
                </c:pt>
                <c:pt idx="18">
                  <c:v>1.1625000000000001</c:v>
                </c:pt>
                <c:pt idx="19">
                  <c:v>1.161</c:v>
                </c:pt>
                <c:pt idx="20">
                  <c:v>1.15225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621952"/>
        <c:axId val="84623744"/>
      </c:lineChart>
      <c:catAx>
        <c:axId val="84621952"/>
        <c:scaling>
          <c:orientation val="minMax"/>
        </c:scaling>
        <c:delete val="0"/>
        <c:axPos val="b"/>
        <c:majorTickMark val="out"/>
        <c:minorTickMark val="none"/>
        <c:tickLblPos val="nextTo"/>
        <c:crossAx val="84623744"/>
        <c:crosses val="autoZero"/>
        <c:auto val="1"/>
        <c:lblAlgn val="ctr"/>
        <c:lblOffset val="100"/>
        <c:noMultiLvlLbl val="0"/>
      </c:catAx>
      <c:valAx>
        <c:axId val="84623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621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8FB1-9B93-4A7F-8F45-D3BD9EA6DA02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5669-3E3D-4732-822D-EF879EA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2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8FB1-9B93-4A7F-8F45-D3BD9EA6DA02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5669-3E3D-4732-822D-EF879EA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8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8FB1-9B93-4A7F-8F45-D3BD9EA6DA02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5669-3E3D-4732-822D-EF879EA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8FB1-9B93-4A7F-8F45-D3BD9EA6DA02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5669-3E3D-4732-822D-EF879EA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3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8FB1-9B93-4A7F-8F45-D3BD9EA6DA02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5669-3E3D-4732-822D-EF879EA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4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8FB1-9B93-4A7F-8F45-D3BD9EA6DA02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5669-3E3D-4732-822D-EF879EA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1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8FB1-9B93-4A7F-8F45-D3BD9EA6DA02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5669-3E3D-4732-822D-EF879EA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1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8FB1-9B93-4A7F-8F45-D3BD9EA6DA02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5669-3E3D-4732-822D-EF879EA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0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8FB1-9B93-4A7F-8F45-D3BD9EA6DA02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5669-3E3D-4732-822D-EF879EA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4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8FB1-9B93-4A7F-8F45-D3BD9EA6DA02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5669-3E3D-4732-822D-EF879EA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7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8FB1-9B93-4A7F-8F45-D3BD9EA6DA02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5669-3E3D-4732-822D-EF879EA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5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48FB1-9B93-4A7F-8F45-D3BD9EA6DA02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5669-3E3D-4732-822D-EF879EA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2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qs.org/patents/app/20110008809#ixzz2lgh3EBFc" TargetMode="External"/><Relationship Id="rId7" Type="http://schemas.openxmlformats.org/officeDocument/2006/relationships/hyperlink" Target="http://www.ncbi.nlm.nih.gov/pubmed/11274097" TargetMode="External"/><Relationship Id="rId2" Type="http://schemas.openxmlformats.org/officeDocument/2006/relationships/hyperlink" Target="http://www.faqs.org/patents/app/2009023296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tacyc.org/META/NEW-IMAGE?type=COMPOUND&amp;object=CPD-7400" TargetMode="External"/><Relationship Id="rId5" Type="http://schemas.openxmlformats.org/officeDocument/2006/relationships/hyperlink" Target="http://metacyc.org/META/NEW-IMAGE?type=COMPOUND&amp;object=CPD-7399" TargetMode="External"/><Relationship Id="rId4" Type="http://schemas.openxmlformats.org/officeDocument/2006/relationships/hyperlink" Target="http://metacyc.org/META/NEW-IMAGE?type=COMPOUND&amp;object=CPD-739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Ammeline</a:t>
            </a:r>
            <a:r>
              <a:rPr lang="en-US" dirty="0" smtClean="0"/>
              <a:t> Stuff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Winter and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001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77231"/>
          <a:ext cx="8229600" cy="3771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E1</a:t>
                      </a:r>
                      <a:endParaRPr lang="en-US" sz="9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E2</a:t>
                      </a:r>
                      <a:endParaRPr lang="en-US" sz="9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E3</a:t>
                      </a:r>
                      <a:endParaRPr lang="en-US" sz="9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E4</a:t>
                      </a:r>
                      <a:endParaRPr lang="en-US" sz="9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NaOH</a:t>
                      </a:r>
                      <a:endParaRPr lang="en-US" sz="9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E5</a:t>
                      </a:r>
                      <a:endParaRPr lang="en-US" sz="9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E6</a:t>
                      </a:r>
                      <a:endParaRPr lang="en-US" sz="9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E7</a:t>
                      </a:r>
                      <a:endParaRPr lang="en-US" sz="9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E8</a:t>
                      </a:r>
                      <a:endParaRPr lang="en-US" sz="9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Thy</a:t>
                      </a:r>
                      <a:endParaRPr lang="en-US" sz="9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E9</a:t>
                      </a:r>
                      <a:endParaRPr lang="en-US" sz="9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E10</a:t>
                      </a:r>
                      <a:endParaRPr lang="en-US" sz="9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E11</a:t>
                      </a:r>
                      <a:endParaRPr lang="en-US" sz="9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E12</a:t>
                      </a:r>
                      <a:endParaRPr lang="en-US" sz="9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Amm</a:t>
                      </a:r>
                      <a:endParaRPr lang="en-US" sz="9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0.169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0.1575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0.149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0.178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0.1875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0.148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0.15375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0.148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0.15575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0.159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0.166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0.169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0.178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0.168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0.168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0.182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0.165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0.16925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0.159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0.242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0.165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0.197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0.228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0.2155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0.199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0.2115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0.181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0.296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0.199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0.23575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0.308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0.298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0.315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0.30775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0.308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0.291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0.311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0.2955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0.355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0.399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0.252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0.30775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0.364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0.433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0.448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0.42375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0.448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0.391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0.399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0.473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0.42775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0.304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0.488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0.353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0.41625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0.514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0.599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0.594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0.602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0.57725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0.616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0.534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0.555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0.639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0.586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0.453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0.645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0.665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0.527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0.5725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0.658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0.768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0.724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0.746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0.724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0.784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0.627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0.721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0.808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0.735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0.625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0.813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0.797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0.69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0.73125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0.76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0.915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0.825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0.869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0.84225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0.885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0.738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0.827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0.941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0.84775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0.743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0.948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0.891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0.795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0.84425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0.847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1.037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0.918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0.983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0.94625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0.964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0.815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0.924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1.059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0.9405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0.846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1.086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0.893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0.94625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0.917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1.144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1.022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1.095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1.0445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1.019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0.886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1.004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1.153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1.0155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0.928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1.199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1.025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0.966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1.0295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0.988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1.231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1.118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1.178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1.12875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1.069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0.964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1.091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1.231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1.08875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1.315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1.072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1.039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1.109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1.028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1.321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1.205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1.253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1.20175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1.124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1.139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1.311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1.1535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1.044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1.39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1.117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1.062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1.15325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1.047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1.366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1.29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1.318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1.25525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1.143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1.118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1.139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1.359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1.18975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1.069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1.428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1.137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1.076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1.1775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1.027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1.415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1.323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1.354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1.27975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1.153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1.192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1.116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1.21525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1.081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1.447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1.165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1.058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1.18775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1.002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1.431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1.353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1.384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1.2925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1.131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1.226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1.098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1.422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1.21925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1.073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1.153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1.038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1.1835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0.981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1.431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1.39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1.398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1.25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1.084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1.428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1.2205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1.072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1.463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1.146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1.018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1.17475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0.964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1.436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1.407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1.30425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1.108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1.278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1.076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1.427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1.22225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1.077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1.464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1.138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0.999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1.1695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0.948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1.454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1.416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1.414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1.308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1.097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1.307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1.072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1.423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1.22475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1.068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0.982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1.1625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0.931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1.466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1.416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1.419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1.308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1.087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1.325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1.073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1.416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1.22525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1.053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1.153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0.978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1.161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0.918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1.481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1.416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1.429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1.311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1.078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1.337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1.407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1.2205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1.023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1.463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1.161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0.962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1.15225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396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879869"/>
              </p:ext>
            </p:extLst>
          </p:nvPr>
        </p:nvGraphicFramePr>
        <p:xfrm>
          <a:off x="685800" y="1295400"/>
          <a:ext cx="7315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7896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2443163"/>
            <a:ext cx="721042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620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728663"/>
            <a:ext cx="7629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633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Melamine </a:t>
            </a:r>
            <a:r>
              <a:rPr lang="en-US" dirty="0" err="1"/>
              <a:t>deaminase</a:t>
            </a:r>
            <a:r>
              <a:rPr lang="en-US" dirty="0"/>
              <a:t> coverts melamine into </a:t>
            </a:r>
            <a:r>
              <a:rPr lang="en-US" dirty="0" err="1"/>
              <a:t>ammeline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Melamine is a common industrial chemical contaminant which should be absent from </a:t>
            </a:r>
            <a:r>
              <a:rPr lang="en-US" dirty="0">
                <a:hlinkClick r:id="rId2" tooltip="Another patent application from 2009: Mineral-absorption promoter, food and feed"/>
              </a:rPr>
              <a:t>food and feed</a:t>
            </a:r>
            <a:r>
              <a:rPr lang="en-US" dirty="0"/>
              <a:t> supplies due to melamine's toxicity.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Read more: </a:t>
            </a:r>
            <a:r>
              <a:rPr lang="en-US" dirty="0">
                <a:hlinkClick r:id="rId3"/>
              </a:rPr>
              <a:t>http://www.faqs.org/patents/app/20110008809#ixzz2lgh3EBFc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The enzyme removes two of the three amino groups from </a:t>
            </a:r>
            <a:r>
              <a:rPr lang="en-US" dirty="0">
                <a:hlinkClick r:id="rId4"/>
              </a:rPr>
              <a:t>melamine</a:t>
            </a:r>
            <a:r>
              <a:rPr lang="en-US" dirty="0"/>
              <a:t>, converting it successively to </a:t>
            </a:r>
            <a:r>
              <a:rPr lang="en-US" dirty="0" err="1">
                <a:hlinkClick r:id="rId5"/>
              </a:rPr>
              <a:t>ammeline</a:t>
            </a:r>
            <a:r>
              <a:rPr lang="en-US" dirty="0"/>
              <a:t> and </a:t>
            </a:r>
            <a:r>
              <a:rPr lang="en-US" dirty="0" err="1">
                <a:hlinkClick r:id="rId6"/>
              </a:rPr>
              <a:t>ammelide</a:t>
            </a:r>
            <a:r>
              <a:rPr lang="en-US" dirty="0"/>
              <a:t>. Formation of </a:t>
            </a:r>
            <a:r>
              <a:rPr lang="en-US" dirty="0" err="1">
                <a:hlinkClick r:id="rId6"/>
              </a:rPr>
              <a:t>ammelide</a:t>
            </a:r>
            <a:r>
              <a:rPr lang="en-US" dirty="0"/>
              <a:t> was much less effective, 15-fold slower than that of </a:t>
            </a:r>
            <a:r>
              <a:rPr lang="en-US" dirty="0" err="1">
                <a:hlinkClick r:id="rId5"/>
              </a:rPr>
              <a:t>ammeline</a:t>
            </a:r>
            <a:r>
              <a:rPr lang="en-US" dirty="0"/>
              <a:t> [</a:t>
            </a:r>
            <a:r>
              <a:rPr lang="en-US" dirty="0">
                <a:hlinkClick r:id="rId7"/>
              </a:rPr>
              <a:t>Seffernick01</a:t>
            </a:r>
            <a:r>
              <a:rPr lang="en-US" dirty="0"/>
              <a:t>].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26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Melamine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Ammeline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828800"/>
            <a:ext cx="2777807" cy="208248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432" y="4648200"/>
            <a:ext cx="2534168" cy="2228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8366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" y="838201"/>
            <a:ext cx="8930412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494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1295400"/>
            <a:ext cx="688657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0587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1514475"/>
            <a:ext cx="6943725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8442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01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03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050021"/>
              </p:ext>
            </p:extLst>
          </p:nvPr>
        </p:nvGraphicFramePr>
        <p:xfrm>
          <a:off x="1219203" y="1904993"/>
          <a:ext cx="6248396" cy="3352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2628"/>
                <a:gridCol w="892628"/>
                <a:gridCol w="892628"/>
                <a:gridCol w="892628"/>
                <a:gridCol w="892628"/>
                <a:gridCol w="892628"/>
                <a:gridCol w="892628"/>
              </a:tblGrid>
              <a:tr h="37253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Ratio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25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J329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</a:t>
                      </a:r>
                      <a:endParaRPr lang="en-US" sz="10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10609.74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12537.73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14760.97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16147.19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25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J331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</a:t>
                      </a:r>
                      <a:endParaRPr lang="en-US" sz="10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9089.437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6664.247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7363.192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8347.812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25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J332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</a:t>
                      </a:r>
                      <a:endParaRPr lang="en-US" sz="10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2412.019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3018.433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3072.481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3054.139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25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J333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</a:t>
                      </a:r>
                      <a:endParaRPr lang="en-US" sz="10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9038.493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10502.51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15278.12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17952.15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25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J334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E</a:t>
                      </a:r>
                      <a:endParaRPr lang="en-US" sz="10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6559.626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9323.25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9154.15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13692.21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25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J335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2335.025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2840.359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4626.469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7957.378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2.43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25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J336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G</a:t>
                      </a:r>
                      <a:endParaRPr lang="en-US" sz="10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5107.558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5048.139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5099.409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7960.384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25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J337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H</a:t>
                      </a:r>
                      <a:endParaRPr lang="en-US" sz="1000" b="0" i="0" u="none" strike="noStrike">
                        <a:solidFill>
                          <a:srgbClr val="27413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1613.872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3809.175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2204.276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3246.691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00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405</Words>
  <Application>Microsoft Office PowerPoint</Application>
  <PresentationFormat>On-screen Show (4:3)</PresentationFormat>
  <Paragraphs>405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Ammeline Stuff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Ammeline Stuff</dc:title>
  <dc:creator>eckdahl</dc:creator>
  <cp:lastModifiedBy>eckdahl</cp:lastModifiedBy>
  <cp:revision>3</cp:revision>
  <dcterms:created xsi:type="dcterms:W3CDTF">2014-05-19T13:09:52Z</dcterms:created>
  <dcterms:modified xsi:type="dcterms:W3CDTF">2014-05-19T14:36:21Z</dcterms:modified>
</cp:coreProperties>
</file>