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8" r:id="rId4"/>
    <p:sldId id="257" r:id="rId5"/>
    <p:sldId id="259" r:id="rId6"/>
    <p:sldId id="260" r:id="rId7"/>
    <p:sldId id="262" r:id="rId8"/>
    <p:sldId id="261"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5" d="100"/>
          <a:sy n="95" d="100"/>
        </p:scale>
        <p:origin x="-84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17274C-E554-4C3B-98AD-63641F99D744}" type="datetimeFigureOut">
              <a:rPr lang="en-US" smtClean="0"/>
              <a:t>4/19/2012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84890E-E347-46A9-BBA7-B9682FF28955}" type="slidenum">
              <a:rPr lang="en-US" smtClean="0"/>
              <a:t>‹#›</a:t>
            </a:fld>
            <a:endParaRPr lang="en-US"/>
          </a:p>
        </p:txBody>
      </p:sp>
    </p:spTree>
    <p:extLst>
      <p:ext uri="{BB962C8B-B14F-4D97-AF65-F5344CB8AC3E}">
        <p14:creationId xmlns:p14="http://schemas.microsoft.com/office/powerpoint/2010/main" val="2940896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17274C-E554-4C3B-98AD-63641F99D744}" type="datetimeFigureOut">
              <a:rPr lang="en-US" smtClean="0"/>
              <a:t>4/19/2012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84890E-E347-46A9-BBA7-B9682FF28955}" type="slidenum">
              <a:rPr lang="en-US" smtClean="0"/>
              <a:t>‹#›</a:t>
            </a:fld>
            <a:endParaRPr lang="en-US"/>
          </a:p>
        </p:txBody>
      </p:sp>
    </p:spTree>
    <p:extLst>
      <p:ext uri="{BB962C8B-B14F-4D97-AF65-F5344CB8AC3E}">
        <p14:creationId xmlns:p14="http://schemas.microsoft.com/office/powerpoint/2010/main" val="3162413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17274C-E554-4C3B-98AD-63641F99D744}" type="datetimeFigureOut">
              <a:rPr lang="en-US" smtClean="0"/>
              <a:t>4/19/2012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84890E-E347-46A9-BBA7-B9682FF28955}" type="slidenum">
              <a:rPr lang="en-US" smtClean="0"/>
              <a:t>‹#›</a:t>
            </a:fld>
            <a:endParaRPr lang="en-US"/>
          </a:p>
        </p:txBody>
      </p:sp>
    </p:spTree>
    <p:extLst>
      <p:ext uri="{BB962C8B-B14F-4D97-AF65-F5344CB8AC3E}">
        <p14:creationId xmlns:p14="http://schemas.microsoft.com/office/powerpoint/2010/main" val="3950394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17274C-E554-4C3B-98AD-63641F99D744}" type="datetimeFigureOut">
              <a:rPr lang="en-US" smtClean="0"/>
              <a:t>4/19/2012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84890E-E347-46A9-BBA7-B9682FF28955}" type="slidenum">
              <a:rPr lang="en-US" smtClean="0"/>
              <a:t>‹#›</a:t>
            </a:fld>
            <a:endParaRPr lang="en-US"/>
          </a:p>
        </p:txBody>
      </p:sp>
    </p:spTree>
    <p:extLst>
      <p:ext uri="{BB962C8B-B14F-4D97-AF65-F5344CB8AC3E}">
        <p14:creationId xmlns:p14="http://schemas.microsoft.com/office/powerpoint/2010/main" val="348634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17274C-E554-4C3B-98AD-63641F99D744}" type="datetimeFigureOut">
              <a:rPr lang="en-US" smtClean="0"/>
              <a:t>4/19/2012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84890E-E347-46A9-BBA7-B9682FF28955}" type="slidenum">
              <a:rPr lang="en-US" smtClean="0"/>
              <a:t>‹#›</a:t>
            </a:fld>
            <a:endParaRPr lang="en-US"/>
          </a:p>
        </p:txBody>
      </p:sp>
    </p:spTree>
    <p:extLst>
      <p:ext uri="{BB962C8B-B14F-4D97-AF65-F5344CB8AC3E}">
        <p14:creationId xmlns:p14="http://schemas.microsoft.com/office/powerpoint/2010/main" val="1395310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17274C-E554-4C3B-98AD-63641F99D744}" type="datetimeFigureOut">
              <a:rPr lang="en-US" smtClean="0"/>
              <a:t>4/19/2012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4890E-E347-46A9-BBA7-B9682FF28955}" type="slidenum">
              <a:rPr lang="en-US" smtClean="0"/>
              <a:t>‹#›</a:t>
            </a:fld>
            <a:endParaRPr lang="en-US"/>
          </a:p>
        </p:txBody>
      </p:sp>
    </p:spTree>
    <p:extLst>
      <p:ext uri="{BB962C8B-B14F-4D97-AF65-F5344CB8AC3E}">
        <p14:creationId xmlns:p14="http://schemas.microsoft.com/office/powerpoint/2010/main" val="98020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17274C-E554-4C3B-98AD-63641F99D744}" type="datetimeFigureOut">
              <a:rPr lang="en-US" smtClean="0"/>
              <a:t>4/19/2012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84890E-E347-46A9-BBA7-B9682FF28955}" type="slidenum">
              <a:rPr lang="en-US" smtClean="0"/>
              <a:t>‹#›</a:t>
            </a:fld>
            <a:endParaRPr lang="en-US"/>
          </a:p>
        </p:txBody>
      </p:sp>
    </p:spTree>
    <p:extLst>
      <p:ext uri="{BB962C8B-B14F-4D97-AF65-F5344CB8AC3E}">
        <p14:creationId xmlns:p14="http://schemas.microsoft.com/office/powerpoint/2010/main" val="275196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17274C-E554-4C3B-98AD-63641F99D744}" type="datetimeFigureOut">
              <a:rPr lang="en-US" smtClean="0"/>
              <a:t>4/19/2012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84890E-E347-46A9-BBA7-B9682FF28955}" type="slidenum">
              <a:rPr lang="en-US" smtClean="0"/>
              <a:t>‹#›</a:t>
            </a:fld>
            <a:endParaRPr lang="en-US"/>
          </a:p>
        </p:txBody>
      </p:sp>
    </p:spTree>
    <p:extLst>
      <p:ext uri="{BB962C8B-B14F-4D97-AF65-F5344CB8AC3E}">
        <p14:creationId xmlns:p14="http://schemas.microsoft.com/office/powerpoint/2010/main" val="3400501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17274C-E554-4C3B-98AD-63641F99D744}" type="datetimeFigureOut">
              <a:rPr lang="en-US" smtClean="0"/>
              <a:t>4/19/2012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84890E-E347-46A9-BBA7-B9682FF28955}" type="slidenum">
              <a:rPr lang="en-US" smtClean="0"/>
              <a:t>‹#›</a:t>
            </a:fld>
            <a:endParaRPr lang="en-US"/>
          </a:p>
        </p:txBody>
      </p:sp>
    </p:spTree>
    <p:extLst>
      <p:ext uri="{BB962C8B-B14F-4D97-AF65-F5344CB8AC3E}">
        <p14:creationId xmlns:p14="http://schemas.microsoft.com/office/powerpoint/2010/main" val="1061233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17274C-E554-4C3B-98AD-63641F99D744}" type="datetimeFigureOut">
              <a:rPr lang="en-US" smtClean="0"/>
              <a:t>4/19/2012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4890E-E347-46A9-BBA7-B9682FF28955}" type="slidenum">
              <a:rPr lang="en-US" smtClean="0"/>
              <a:t>‹#›</a:t>
            </a:fld>
            <a:endParaRPr lang="en-US"/>
          </a:p>
        </p:txBody>
      </p:sp>
    </p:spTree>
    <p:extLst>
      <p:ext uri="{BB962C8B-B14F-4D97-AF65-F5344CB8AC3E}">
        <p14:creationId xmlns:p14="http://schemas.microsoft.com/office/powerpoint/2010/main" val="1987369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17274C-E554-4C3B-98AD-63641F99D744}" type="datetimeFigureOut">
              <a:rPr lang="en-US" smtClean="0"/>
              <a:t>4/19/2012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4890E-E347-46A9-BBA7-B9682FF28955}" type="slidenum">
              <a:rPr lang="en-US" smtClean="0"/>
              <a:t>‹#›</a:t>
            </a:fld>
            <a:endParaRPr lang="en-US"/>
          </a:p>
        </p:txBody>
      </p:sp>
    </p:spTree>
    <p:extLst>
      <p:ext uri="{BB962C8B-B14F-4D97-AF65-F5344CB8AC3E}">
        <p14:creationId xmlns:p14="http://schemas.microsoft.com/office/powerpoint/2010/main" val="4034104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17274C-E554-4C3B-98AD-63641F99D744}" type="datetimeFigureOut">
              <a:rPr lang="en-US" smtClean="0"/>
              <a:t>4/19/2012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84890E-E347-46A9-BBA7-B9682FF28955}" type="slidenum">
              <a:rPr lang="en-US" smtClean="0"/>
              <a:t>‹#›</a:t>
            </a:fld>
            <a:endParaRPr lang="en-US"/>
          </a:p>
        </p:txBody>
      </p:sp>
    </p:spTree>
    <p:extLst>
      <p:ext uri="{BB962C8B-B14F-4D97-AF65-F5344CB8AC3E}">
        <p14:creationId xmlns:p14="http://schemas.microsoft.com/office/powerpoint/2010/main" val="2044176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Floral Timing</a:t>
            </a:r>
            <a:endParaRPr lang="en-US" dirty="0"/>
          </a:p>
        </p:txBody>
      </p:sp>
      <p:sp>
        <p:nvSpPr>
          <p:cNvPr id="3" name="Subtitle 2"/>
          <p:cNvSpPr>
            <a:spLocks noGrp="1"/>
          </p:cNvSpPr>
          <p:nvPr>
            <p:ph type="subTitle" idx="1"/>
          </p:nvPr>
        </p:nvSpPr>
        <p:spPr/>
        <p:txBody>
          <a:bodyPr/>
          <a:lstStyle/>
          <a:p>
            <a:r>
              <a:rPr lang="en-US" dirty="0" smtClean="0"/>
              <a:t>Mike </a:t>
            </a:r>
            <a:r>
              <a:rPr lang="en-US" dirty="0" err="1" smtClean="0"/>
              <a:t>Nuttle</a:t>
            </a:r>
            <a:endParaRPr lang="en-US" dirty="0"/>
          </a:p>
        </p:txBody>
      </p:sp>
    </p:spTree>
    <p:extLst>
      <p:ext uri="{BB962C8B-B14F-4D97-AF65-F5344CB8AC3E}">
        <p14:creationId xmlns:p14="http://schemas.microsoft.com/office/powerpoint/2010/main" val="20995075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Paralog</a:t>
            </a:r>
            <a:r>
              <a:rPr lang="en-US" dirty="0" smtClean="0"/>
              <a:t> Results</a:t>
            </a:r>
            <a:endParaRPr lang="en-US" dirty="0"/>
          </a:p>
        </p:txBody>
      </p:sp>
      <p:sp>
        <p:nvSpPr>
          <p:cNvPr id="3" name="Content Placeholder 2"/>
          <p:cNvSpPr>
            <a:spLocks noGrp="1"/>
          </p:cNvSpPr>
          <p:nvPr>
            <p:ph idx="1"/>
          </p:nvPr>
        </p:nvSpPr>
        <p:spPr/>
        <p:txBody>
          <a:bodyPr>
            <a:normAutofit fontScale="77500" lnSpcReduction="20000"/>
          </a:bodyPr>
          <a:lstStyle/>
          <a:p>
            <a:r>
              <a:rPr lang="en-US" dirty="0">
                <a:solidFill>
                  <a:srgbClr val="00B050"/>
                </a:solidFill>
              </a:rPr>
              <a:t>FT- 2 </a:t>
            </a:r>
            <a:r>
              <a:rPr lang="en-US" dirty="0" smtClean="0">
                <a:solidFill>
                  <a:srgbClr val="00B050"/>
                </a:solidFill>
              </a:rPr>
              <a:t>potential </a:t>
            </a:r>
            <a:r>
              <a:rPr lang="en-US" dirty="0" err="1" smtClean="0">
                <a:solidFill>
                  <a:srgbClr val="00B050"/>
                </a:solidFill>
              </a:rPr>
              <a:t>paralogs</a:t>
            </a:r>
            <a:r>
              <a:rPr lang="en-US" dirty="0" smtClean="0">
                <a:solidFill>
                  <a:srgbClr val="00B050"/>
                </a:solidFill>
              </a:rPr>
              <a:t> found</a:t>
            </a:r>
            <a:endParaRPr lang="en-US" dirty="0">
              <a:solidFill>
                <a:srgbClr val="00B050"/>
              </a:solidFill>
            </a:endParaRPr>
          </a:p>
          <a:p>
            <a:r>
              <a:rPr lang="en-US" dirty="0">
                <a:solidFill>
                  <a:srgbClr val="FF0000"/>
                </a:solidFill>
              </a:rPr>
              <a:t>GI- </a:t>
            </a:r>
            <a:r>
              <a:rPr lang="en-US" dirty="0" smtClean="0">
                <a:solidFill>
                  <a:srgbClr val="FF0000"/>
                </a:solidFill>
              </a:rPr>
              <a:t>No apparent </a:t>
            </a:r>
            <a:r>
              <a:rPr lang="en-US" dirty="0" err="1" smtClean="0">
                <a:solidFill>
                  <a:srgbClr val="FF0000"/>
                </a:solidFill>
              </a:rPr>
              <a:t>paralogous</a:t>
            </a:r>
            <a:r>
              <a:rPr lang="en-US" dirty="0" smtClean="0">
                <a:solidFill>
                  <a:srgbClr val="FF0000"/>
                </a:solidFill>
              </a:rPr>
              <a:t> hits from BLAST</a:t>
            </a:r>
            <a:endParaRPr lang="en-US" dirty="0">
              <a:solidFill>
                <a:srgbClr val="FF0000"/>
              </a:solidFill>
            </a:endParaRPr>
          </a:p>
          <a:p>
            <a:r>
              <a:rPr lang="en-US" dirty="0">
                <a:solidFill>
                  <a:srgbClr val="FF0000"/>
                </a:solidFill>
              </a:rPr>
              <a:t>CO- No EST found to BLAST back against 454 </a:t>
            </a:r>
            <a:r>
              <a:rPr lang="en-US" dirty="0" smtClean="0">
                <a:solidFill>
                  <a:srgbClr val="FF0000"/>
                </a:solidFill>
              </a:rPr>
              <a:t>database</a:t>
            </a:r>
          </a:p>
          <a:p>
            <a:r>
              <a:rPr lang="en-US" dirty="0" smtClean="0">
                <a:solidFill>
                  <a:srgbClr val="FF0000"/>
                </a:solidFill>
              </a:rPr>
              <a:t>LFY</a:t>
            </a:r>
            <a:r>
              <a:rPr lang="en-US" dirty="0">
                <a:solidFill>
                  <a:srgbClr val="FF0000"/>
                </a:solidFill>
              </a:rPr>
              <a:t>- No EST found to BLAST back against 454 database</a:t>
            </a:r>
          </a:p>
          <a:p>
            <a:r>
              <a:rPr lang="en-US" dirty="0">
                <a:solidFill>
                  <a:schemeClr val="bg1">
                    <a:lumMod val="50000"/>
                  </a:schemeClr>
                </a:solidFill>
              </a:rPr>
              <a:t>AP1- </a:t>
            </a:r>
            <a:r>
              <a:rPr lang="en-US" dirty="0" smtClean="0">
                <a:solidFill>
                  <a:schemeClr val="bg1">
                    <a:lumMod val="50000"/>
                  </a:schemeClr>
                </a:solidFill>
              </a:rPr>
              <a:t>10 scaffolds returned, needs further investigation</a:t>
            </a:r>
            <a:endParaRPr lang="en-US" dirty="0">
              <a:solidFill>
                <a:schemeClr val="bg1">
                  <a:lumMod val="50000"/>
                </a:schemeClr>
              </a:solidFill>
            </a:endParaRPr>
          </a:p>
          <a:p>
            <a:r>
              <a:rPr lang="en-US" dirty="0">
                <a:solidFill>
                  <a:srgbClr val="FF0000"/>
                </a:solidFill>
              </a:rPr>
              <a:t>CRY1- </a:t>
            </a:r>
            <a:r>
              <a:rPr lang="en-US" dirty="0" smtClean="0">
                <a:solidFill>
                  <a:srgbClr val="FF0000"/>
                </a:solidFill>
              </a:rPr>
              <a:t>No apparent </a:t>
            </a:r>
            <a:r>
              <a:rPr lang="en-US" dirty="0" err="1" smtClean="0">
                <a:solidFill>
                  <a:srgbClr val="FF0000"/>
                </a:solidFill>
              </a:rPr>
              <a:t>paralogous</a:t>
            </a:r>
            <a:r>
              <a:rPr lang="en-US" dirty="0" smtClean="0">
                <a:solidFill>
                  <a:srgbClr val="FF0000"/>
                </a:solidFill>
              </a:rPr>
              <a:t> hits from BLAST</a:t>
            </a:r>
            <a:endParaRPr lang="en-US" dirty="0">
              <a:solidFill>
                <a:srgbClr val="FF0000"/>
              </a:solidFill>
            </a:endParaRPr>
          </a:p>
          <a:p>
            <a:r>
              <a:rPr lang="en-US" dirty="0">
                <a:solidFill>
                  <a:srgbClr val="FF0000"/>
                </a:solidFill>
              </a:rPr>
              <a:t>CRY2- </a:t>
            </a:r>
            <a:r>
              <a:rPr lang="en-US" dirty="0" smtClean="0">
                <a:solidFill>
                  <a:srgbClr val="FF0000"/>
                </a:solidFill>
              </a:rPr>
              <a:t>No apparent </a:t>
            </a:r>
            <a:r>
              <a:rPr lang="en-US" dirty="0" err="1" smtClean="0">
                <a:solidFill>
                  <a:srgbClr val="FF0000"/>
                </a:solidFill>
              </a:rPr>
              <a:t>paralogous</a:t>
            </a:r>
            <a:r>
              <a:rPr lang="en-US" dirty="0" smtClean="0">
                <a:solidFill>
                  <a:srgbClr val="FF0000"/>
                </a:solidFill>
              </a:rPr>
              <a:t> hits from BLAST</a:t>
            </a:r>
            <a:endParaRPr lang="en-US" dirty="0">
              <a:solidFill>
                <a:srgbClr val="FF0000"/>
              </a:solidFill>
            </a:endParaRPr>
          </a:p>
          <a:p>
            <a:r>
              <a:rPr lang="en-US" dirty="0">
                <a:solidFill>
                  <a:srgbClr val="00B050"/>
                </a:solidFill>
              </a:rPr>
              <a:t>CDF1- 1 </a:t>
            </a:r>
            <a:r>
              <a:rPr lang="en-US" dirty="0" smtClean="0">
                <a:solidFill>
                  <a:srgbClr val="00B050"/>
                </a:solidFill>
              </a:rPr>
              <a:t>potential </a:t>
            </a:r>
            <a:r>
              <a:rPr lang="en-US" dirty="0" err="1" smtClean="0">
                <a:solidFill>
                  <a:srgbClr val="00B050"/>
                </a:solidFill>
              </a:rPr>
              <a:t>parolog</a:t>
            </a:r>
            <a:r>
              <a:rPr lang="en-US" dirty="0" smtClean="0">
                <a:solidFill>
                  <a:srgbClr val="00B050"/>
                </a:solidFill>
              </a:rPr>
              <a:t> found</a:t>
            </a:r>
            <a:endParaRPr lang="en-US" dirty="0">
              <a:solidFill>
                <a:srgbClr val="00B050"/>
              </a:solidFill>
            </a:endParaRPr>
          </a:p>
          <a:p>
            <a:r>
              <a:rPr lang="en-US" dirty="0">
                <a:solidFill>
                  <a:srgbClr val="FF0000"/>
                </a:solidFill>
              </a:rPr>
              <a:t>PHYA- </a:t>
            </a:r>
            <a:r>
              <a:rPr lang="en-US" dirty="0" smtClean="0">
                <a:solidFill>
                  <a:srgbClr val="FF0000"/>
                </a:solidFill>
              </a:rPr>
              <a:t>No EST found to BLAST back against 454 database</a:t>
            </a:r>
            <a:endParaRPr lang="en-US" dirty="0">
              <a:solidFill>
                <a:srgbClr val="FF0000"/>
              </a:solidFill>
            </a:endParaRPr>
          </a:p>
          <a:p>
            <a:r>
              <a:rPr lang="en-US" dirty="0">
                <a:solidFill>
                  <a:srgbClr val="FF0000"/>
                </a:solidFill>
              </a:rPr>
              <a:t>PHYB- </a:t>
            </a:r>
            <a:r>
              <a:rPr lang="en-US" dirty="0" smtClean="0">
                <a:solidFill>
                  <a:srgbClr val="FF0000"/>
                </a:solidFill>
              </a:rPr>
              <a:t>No good EST to Blast back against 454 database</a:t>
            </a:r>
            <a:endParaRPr lang="en-US" dirty="0">
              <a:solidFill>
                <a:srgbClr val="FF0000"/>
              </a:solidFill>
            </a:endParaRPr>
          </a:p>
          <a:p>
            <a:r>
              <a:rPr lang="en-US" dirty="0">
                <a:solidFill>
                  <a:srgbClr val="FF0000"/>
                </a:solidFill>
              </a:rPr>
              <a:t>COP1- No good EST to Blast back against 454 database</a:t>
            </a:r>
          </a:p>
        </p:txBody>
      </p:sp>
    </p:spTree>
    <p:extLst>
      <p:ext uri="{BB962C8B-B14F-4D97-AF65-F5344CB8AC3E}">
        <p14:creationId xmlns:p14="http://schemas.microsoft.com/office/powerpoint/2010/main" val="1257880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70069299"/>
              </p:ext>
            </p:extLst>
          </p:nvPr>
        </p:nvGraphicFramePr>
        <p:xfrm>
          <a:off x="457200" y="1600200"/>
          <a:ext cx="8229600" cy="4450080"/>
        </p:xfrm>
        <a:graphic>
          <a:graphicData uri="http://schemas.openxmlformats.org/drawingml/2006/table">
            <a:tbl>
              <a:tblPr firstRow="1" bandRow="1">
                <a:tableStyleId>{5940675A-B579-460E-94D1-54222C63F5DA}</a:tableStyleId>
              </a:tblPr>
              <a:tblGrid>
                <a:gridCol w="1219200"/>
                <a:gridCol w="2286000"/>
                <a:gridCol w="1432560"/>
                <a:gridCol w="1158240"/>
                <a:gridCol w="2133600"/>
              </a:tblGrid>
              <a:tr h="370840">
                <a:tc>
                  <a:txBody>
                    <a:bodyPr/>
                    <a:lstStyle/>
                    <a:p>
                      <a:r>
                        <a:rPr lang="en-US" dirty="0" smtClean="0"/>
                        <a:t>Gene</a:t>
                      </a:r>
                      <a:endParaRPr lang="en-US" dirty="0"/>
                    </a:p>
                  </a:txBody>
                  <a:tcPr/>
                </a:tc>
                <a:tc>
                  <a:txBody>
                    <a:bodyPr/>
                    <a:lstStyle/>
                    <a:p>
                      <a:r>
                        <a:rPr lang="en-US" i="1" dirty="0" smtClean="0"/>
                        <a:t>Arabidopsis</a:t>
                      </a:r>
                      <a:r>
                        <a:rPr lang="en-US" dirty="0" smtClean="0"/>
                        <a:t> </a:t>
                      </a:r>
                      <a:r>
                        <a:rPr lang="en-US" dirty="0" err="1" smtClean="0"/>
                        <a:t>Ortholog</a:t>
                      </a:r>
                      <a:r>
                        <a:rPr lang="en-US" dirty="0" smtClean="0"/>
                        <a:t>?</a:t>
                      </a:r>
                      <a:endParaRPr lang="en-US" dirty="0"/>
                    </a:p>
                  </a:txBody>
                  <a:tcPr/>
                </a:tc>
                <a:tc>
                  <a:txBody>
                    <a:bodyPr/>
                    <a:lstStyle/>
                    <a:p>
                      <a:r>
                        <a:rPr lang="en-US" dirty="0" smtClean="0"/>
                        <a:t>PCR Primers?</a:t>
                      </a:r>
                      <a:endParaRPr lang="en-US" dirty="0"/>
                    </a:p>
                  </a:txBody>
                  <a:tcPr/>
                </a:tc>
                <a:tc>
                  <a:txBody>
                    <a:bodyPr/>
                    <a:lstStyle/>
                    <a:p>
                      <a:r>
                        <a:rPr lang="en-US" dirty="0" smtClean="0"/>
                        <a:t>EST?</a:t>
                      </a:r>
                      <a:endParaRPr lang="en-US" dirty="0"/>
                    </a:p>
                  </a:txBody>
                  <a:tcPr/>
                </a:tc>
                <a:tc>
                  <a:txBody>
                    <a:bodyPr/>
                    <a:lstStyle/>
                    <a:p>
                      <a:r>
                        <a:rPr lang="en-US" dirty="0" smtClean="0"/>
                        <a:t>Potential </a:t>
                      </a:r>
                      <a:r>
                        <a:rPr lang="en-US" dirty="0" err="1" smtClean="0"/>
                        <a:t>Paralog</a:t>
                      </a:r>
                      <a:r>
                        <a:rPr lang="en-US" dirty="0" smtClean="0"/>
                        <a:t>?</a:t>
                      </a:r>
                      <a:endParaRPr lang="en-US" dirty="0"/>
                    </a:p>
                  </a:txBody>
                  <a:tcPr/>
                </a:tc>
              </a:tr>
              <a:tr h="370840">
                <a:tc>
                  <a:txBody>
                    <a:bodyPr/>
                    <a:lstStyle/>
                    <a:p>
                      <a:r>
                        <a:rPr lang="en-US" dirty="0" smtClean="0"/>
                        <a:t>FT</a:t>
                      </a:r>
                      <a:endParaRPr lang="en-US" dirty="0"/>
                    </a:p>
                  </a:txBody>
                  <a:tcPr/>
                </a:tc>
                <a:tc>
                  <a:txBody>
                    <a:bodyPr/>
                    <a:lstStyle/>
                    <a:p>
                      <a:r>
                        <a:rPr lang="en-US" dirty="0" smtClean="0">
                          <a:solidFill>
                            <a:srgbClr val="008000"/>
                          </a:solidFill>
                        </a:rPr>
                        <a:t>Yes</a:t>
                      </a:r>
                      <a:endParaRPr lang="en-US" dirty="0">
                        <a:solidFill>
                          <a:srgbClr val="008000"/>
                        </a:solidFill>
                      </a:endParaRPr>
                    </a:p>
                  </a:txBody>
                  <a:tcPr/>
                </a:tc>
                <a:tc>
                  <a:txBody>
                    <a:bodyPr/>
                    <a:lstStyle/>
                    <a:p>
                      <a:r>
                        <a:rPr lang="en-US" dirty="0" smtClean="0">
                          <a:solidFill>
                            <a:srgbClr val="008000"/>
                          </a:solidFill>
                        </a:rPr>
                        <a:t>Yes</a:t>
                      </a:r>
                      <a:endParaRPr lang="en-US" dirty="0">
                        <a:solidFill>
                          <a:srgbClr val="008000"/>
                        </a:solidFill>
                      </a:endParaRPr>
                    </a:p>
                  </a:txBody>
                  <a:tcPr/>
                </a:tc>
                <a:tc>
                  <a:txBody>
                    <a:bodyPr/>
                    <a:lstStyle/>
                    <a:p>
                      <a:r>
                        <a:rPr lang="en-US" dirty="0" smtClean="0">
                          <a:solidFill>
                            <a:srgbClr val="008000"/>
                          </a:solidFill>
                        </a:rPr>
                        <a:t>Yes (2)</a:t>
                      </a:r>
                      <a:endParaRPr lang="en-US" dirty="0">
                        <a:solidFill>
                          <a:srgbClr val="008000"/>
                        </a:solidFill>
                      </a:endParaRPr>
                    </a:p>
                  </a:txBody>
                  <a:tcPr/>
                </a:tc>
                <a:tc>
                  <a:txBody>
                    <a:bodyPr/>
                    <a:lstStyle/>
                    <a:p>
                      <a:r>
                        <a:rPr lang="en-US" dirty="0" smtClean="0">
                          <a:solidFill>
                            <a:srgbClr val="008000"/>
                          </a:solidFill>
                        </a:rPr>
                        <a:t>Yes</a:t>
                      </a:r>
                      <a:endParaRPr lang="en-US" dirty="0">
                        <a:solidFill>
                          <a:srgbClr val="008000"/>
                        </a:solidFill>
                      </a:endParaRPr>
                    </a:p>
                  </a:txBody>
                  <a:tcPr/>
                </a:tc>
              </a:tr>
              <a:tr h="370840">
                <a:tc>
                  <a:txBody>
                    <a:bodyPr/>
                    <a:lstStyle/>
                    <a:p>
                      <a:r>
                        <a:rPr lang="en-US" dirty="0" smtClean="0"/>
                        <a:t>GI</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8000"/>
                          </a:solidFill>
                        </a:rPr>
                        <a:t>Yes</a:t>
                      </a:r>
                    </a:p>
                  </a:txBody>
                  <a:tcPr/>
                </a:tc>
                <a:tc>
                  <a:txBody>
                    <a:bodyPr/>
                    <a:lstStyle/>
                    <a:p>
                      <a:r>
                        <a:rPr lang="en-US" dirty="0" smtClean="0">
                          <a:solidFill>
                            <a:srgbClr val="008000"/>
                          </a:solidFill>
                        </a:rPr>
                        <a:t>Yes</a:t>
                      </a:r>
                      <a:endParaRPr lang="en-US" dirty="0">
                        <a:solidFill>
                          <a:srgbClr val="008000"/>
                        </a:solidFill>
                      </a:endParaRPr>
                    </a:p>
                  </a:txBody>
                  <a:tcPr/>
                </a:tc>
                <a:tc>
                  <a:txBody>
                    <a:bodyPr/>
                    <a:lstStyle/>
                    <a:p>
                      <a:r>
                        <a:rPr lang="en-US" dirty="0" smtClean="0">
                          <a:solidFill>
                            <a:srgbClr val="008000"/>
                          </a:solidFill>
                        </a:rPr>
                        <a:t>Yes</a:t>
                      </a:r>
                      <a:endParaRPr lang="en-US" dirty="0">
                        <a:solidFill>
                          <a:srgbClr val="008000"/>
                        </a:solidFill>
                      </a:endParaRPr>
                    </a:p>
                  </a:txBody>
                  <a:tcPr/>
                </a:tc>
                <a:tc>
                  <a:txBody>
                    <a:bodyPr/>
                    <a:lstStyle/>
                    <a:p>
                      <a:r>
                        <a:rPr lang="en-US" dirty="0" smtClean="0">
                          <a:solidFill>
                            <a:srgbClr val="FF0000"/>
                          </a:solidFill>
                        </a:rPr>
                        <a:t>No</a:t>
                      </a:r>
                      <a:endParaRPr lang="en-US" dirty="0">
                        <a:solidFill>
                          <a:srgbClr val="FF0000"/>
                        </a:solidFill>
                      </a:endParaRPr>
                    </a:p>
                  </a:txBody>
                  <a:tcPr/>
                </a:tc>
              </a:tr>
              <a:tr h="370840">
                <a:tc>
                  <a:txBody>
                    <a:bodyPr/>
                    <a:lstStyle/>
                    <a:p>
                      <a:r>
                        <a:rPr lang="en-US" dirty="0" smtClean="0"/>
                        <a:t>CO</a:t>
                      </a:r>
                      <a:endParaRPr lang="en-US" dirty="0"/>
                    </a:p>
                  </a:txBody>
                  <a:tcPr/>
                </a:tc>
                <a:tc>
                  <a:txBody>
                    <a:bodyPr/>
                    <a:lstStyle/>
                    <a:p>
                      <a:r>
                        <a:rPr lang="en-US" dirty="0" smtClean="0">
                          <a:solidFill>
                            <a:srgbClr val="008000"/>
                          </a:solidFill>
                        </a:rPr>
                        <a:t>Yes</a:t>
                      </a:r>
                      <a:endParaRPr lang="en-US" dirty="0">
                        <a:solidFill>
                          <a:srgbClr val="008000"/>
                        </a:solidFill>
                      </a:endParaRPr>
                    </a:p>
                  </a:txBody>
                  <a:tcPr/>
                </a:tc>
                <a:tc>
                  <a:txBody>
                    <a:bodyPr/>
                    <a:lstStyle/>
                    <a:p>
                      <a:r>
                        <a:rPr lang="en-US" dirty="0" smtClean="0">
                          <a:solidFill>
                            <a:srgbClr val="008000"/>
                          </a:solidFill>
                        </a:rPr>
                        <a:t>Yes</a:t>
                      </a:r>
                      <a:endParaRPr lang="en-US" dirty="0">
                        <a:solidFill>
                          <a:srgbClr val="008000"/>
                        </a:solidFill>
                      </a:endParaRPr>
                    </a:p>
                  </a:txBody>
                  <a:tcPr/>
                </a:tc>
                <a:tc>
                  <a:txBody>
                    <a:bodyPr/>
                    <a:lstStyle/>
                    <a:p>
                      <a:r>
                        <a:rPr lang="en-US" dirty="0" smtClean="0">
                          <a:solidFill>
                            <a:srgbClr val="FF0000"/>
                          </a:solidFill>
                        </a:rPr>
                        <a:t>No</a:t>
                      </a:r>
                      <a:endParaRPr lang="en-US" dirty="0">
                        <a:solidFill>
                          <a:srgbClr val="FF0000"/>
                        </a:solidFill>
                      </a:endParaRPr>
                    </a:p>
                  </a:txBody>
                  <a:tcPr/>
                </a:tc>
                <a:tc>
                  <a:txBody>
                    <a:bodyPr/>
                    <a:lstStyle/>
                    <a:p>
                      <a:r>
                        <a:rPr lang="en-US" dirty="0" smtClean="0">
                          <a:solidFill>
                            <a:srgbClr val="FF0000"/>
                          </a:solidFill>
                        </a:rPr>
                        <a:t>No</a:t>
                      </a:r>
                      <a:endParaRPr lang="en-US" dirty="0">
                        <a:solidFill>
                          <a:srgbClr val="FF0000"/>
                        </a:solidFill>
                      </a:endParaRPr>
                    </a:p>
                  </a:txBody>
                  <a:tcPr/>
                </a:tc>
              </a:tr>
              <a:tr h="370840">
                <a:tc>
                  <a:txBody>
                    <a:bodyPr/>
                    <a:lstStyle/>
                    <a:p>
                      <a:r>
                        <a:rPr lang="en-US" dirty="0" smtClean="0"/>
                        <a:t>LFY</a:t>
                      </a:r>
                      <a:endParaRPr lang="en-US" dirty="0"/>
                    </a:p>
                  </a:txBody>
                  <a:tcPr/>
                </a:tc>
                <a:tc>
                  <a:txBody>
                    <a:bodyPr/>
                    <a:lstStyle/>
                    <a:p>
                      <a:r>
                        <a:rPr lang="en-US" dirty="0" smtClean="0">
                          <a:solidFill>
                            <a:srgbClr val="FF0000"/>
                          </a:solidFill>
                        </a:rPr>
                        <a:t>No</a:t>
                      </a:r>
                      <a:endParaRPr lang="en-US" dirty="0">
                        <a:solidFill>
                          <a:srgbClr val="FF0000"/>
                        </a:solidFill>
                      </a:endParaRPr>
                    </a:p>
                  </a:txBody>
                  <a:tcPr/>
                </a:tc>
                <a:tc>
                  <a:txBody>
                    <a:bodyPr/>
                    <a:lstStyle/>
                    <a:p>
                      <a:r>
                        <a:rPr lang="en-US" dirty="0" smtClean="0">
                          <a:solidFill>
                            <a:srgbClr val="FF0000"/>
                          </a:solidFill>
                        </a:rPr>
                        <a:t>No</a:t>
                      </a:r>
                      <a:endParaRPr lang="en-US" dirty="0">
                        <a:solidFill>
                          <a:srgbClr val="FF0000"/>
                        </a:solidFill>
                      </a:endParaRPr>
                    </a:p>
                  </a:txBody>
                  <a:tcPr/>
                </a:tc>
                <a:tc>
                  <a:txBody>
                    <a:bodyPr/>
                    <a:lstStyle/>
                    <a:p>
                      <a:r>
                        <a:rPr lang="en-US" dirty="0" smtClean="0">
                          <a:solidFill>
                            <a:srgbClr val="FF0000"/>
                          </a:solidFill>
                        </a:rPr>
                        <a:t>No</a:t>
                      </a:r>
                      <a:endParaRPr lang="en-US" dirty="0">
                        <a:solidFill>
                          <a:srgbClr val="FF0000"/>
                        </a:solidFill>
                      </a:endParaRPr>
                    </a:p>
                  </a:txBody>
                  <a:tcPr/>
                </a:tc>
                <a:tc>
                  <a:txBody>
                    <a:bodyPr/>
                    <a:lstStyle/>
                    <a:p>
                      <a:r>
                        <a:rPr lang="en-US" dirty="0" smtClean="0">
                          <a:solidFill>
                            <a:srgbClr val="FF0000"/>
                          </a:solidFill>
                        </a:rPr>
                        <a:t>No</a:t>
                      </a:r>
                      <a:endParaRPr lang="en-US" dirty="0">
                        <a:solidFill>
                          <a:srgbClr val="FF0000"/>
                        </a:solidFill>
                      </a:endParaRPr>
                    </a:p>
                  </a:txBody>
                  <a:tcPr/>
                </a:tc>
              </a:tr>
              <a:tr h="370840">
                <a:tc>
                  <a:txBody>
                    <a:bodyPr/>
                    <a:lstStyle/>
                    <a:p>
                      <a:r>
                        <a:rPr lang="en-US" dirty="0" smtClean="0"/>
                        <a:t>AP1</a:t>
                      </a:r>
                      <a:endParaRPr lang="en-US" dirty="0"/>
                    </a:p>
                  </a:txBody>
                  <a:tcPr/>
                </a:tc>
                <a:tc>
                  <a:txBody>
                    <a:bodyPr/>
                    <a:lstStyle/>
                    <a:p>
                      <a:r>
                        <a:rPr lang="en-US" dirty="0" smtClean="0">
                          <a:solidFill>
                            <a:srgbClr val="008000"/>
                          </a:solidFill>
                        </a:rPr>
                        <a:t>Yes</a:t>
                      </a:r>
                      <a:endParaRPr lang="en-US" dirty="0">
                        <a:solidFill>
                          <a:srgbClr val="008000"/>
                        </a:solidFill>
                      </a:endParaRPr>
                    </a:p>
                  </a:txBody>
                  <a:tcPr/>
                </a:tc>
                <a:tc>
                  <a:txBody>
                    <a:bodyPr/>
                    <a:lstStyle/>
                    <a:p>
                      <a:r>
                        <a:rPr lang="en-US" dirty="0" smtClean="0">
                          <a:solidFill>
                            <a:srgbClr val="008000"/>
                          </a:solidFill>
                        </a:rPr>
                        <a:t>Yes</a:t>
                      </a:r>
                      <a:endParaRPr lang="en-US" dirty="0">
                        <a:solidFill>
                          <a:srgbClr val="008000"/>
                        </a:solidFill>
                      </a:endParaRPr>
                    </a:p>
                  </a:txBody>
                  <a:tcPr/>
                </a:tc>
                <a:tc>
                  <a:txBody>
                    <a:bodyPr/>
                    <a:lstStyle/>
                    <a:p>
                      <a:r>
                        <a:rPr lang="en-US" dirty="0" smtClean="0">
                          <a:solidFill>
                            <a:srgbClr val="008000"/>
                          </a:solidFill>
                        </a:rPr>
                        <a:t>Yes (3)</a:t>
                      </a:r>
                      <a:endParaRPr lang="en-US" dirty="0">
                        <a:solidFill>
                          <a:srgbClr val="008000"/>
                        </a:solidFill>
                      </a:endParaRPr>
                    </a:p>
                  </a:txBody>
                  <a:tcPr/>
                </a:tc>
                <a:tc>
                  <a:txBody>
                    <a:bodyPr/>
                    <a:lstStyle/>
                    <a:p>
                      <a:r>
                        <a:rPr lang="en-US" dirty="0" smtClean="0">
                          <a:solidFill>
                            <a:schemeClr val="bg1">
                              <a:lumMod val="50000"/>
                            </a:schemeClr>
                          </a:solidFill>
                        </a:rPr>
                        <a:t>Maybe</a:t>
                      </a:r>
                      <a:endParaRPr lang="en-US" dirty="0">
                        <a:solidFill>
                          <a:schemeClr val="bg1">
                            <a:lumMod val="50000"/>
                          </a:schemeClr>
                        </a:solidFill>
                      </a:endParaRPr>
                    </a:p>
                  </a:txBody>
                  <a:tcPr/>
                </a:tc>
              </a:tr>
              <a:tr h="370840">
                <a:tc>
                  <a:txBody>
                    <a:bodyPr/>
                    <a:lstStyle/>
                    <a:p>
                      <a:r>
                        <a:rPr lang="en-US" dirty="0" smtClean="0"/>
                        <a:t>CRY1</a:t>
                      </a:r>
                      <a:endParaRPr lang="en-US" dirty="0"/>
                    </a:p>
                  </a:txBody>
                  <a:tcPr/>
                </a:tc>
                <a:tc>
                  <a:txBody>
                    <a:bodyPr/>
                    <a:lstStyle/>
                    <a:p>
                      <a:r>
                        <a:rPr lang="en-US" dirty="0" smtClean="0">
                          <a:solidFill>
                            <a:srgbClr val="008000"/>
                          </a:solidFill>
                        </a:rPr>
                        <a:t>Yes</a:t>
                      </a:r>
                      <a:endParaRPr lang="en-US" dirty="0">
                        <a:solidFill>
                          <a:srgbClr val="008000"/>
                        </a:solidFill>
                      </a:endParaRPr>
                    </a:p>
                  </a:txBody>
                  <a:tcPr/>
                </a:tc>
                <a:tc>
                  <a:txBody>
                    <a:bodyPr/>
                    <a:lstStyle/>
                    <a:p>
                      <a:r>
                        <a:rPr lang="en-US" dirty="0" smtClean="0">
                          <a:solidFill>
                            <a:srgbClr val="008000"/>
                          </a:solidFill>
                        </a:rPr>
                        <a:t>Yes</a:t>
                      </a:r>
                      <a:endParaRPr lang="en-US" dirty="0">
                        <a:solidFill>
                          <a:srgbClr val="008000"/>
                        </a:solidFill>
                      </a:endParaRPr>
                    </a:p>
                  </a:txBody>
                  <a:tcPr/>
                </a:tc>
                <a:tc>
                  <a:txBody>
                    <a:bodyPr/>
                    <a:lstStyle/>
                    <a:p>
                      <a:r>
                        <a:rPr lang="en-US" dirty="0" smtClean="0">
                          <a:solidFill>
                            <a:srgbClr val="008000"/>
                          </a:solidFill>
                        </a:rPr>
                        <a:t>Yes</a:t>
                      </a:r>
                      <a:endParaRPr lang="en-US" dirty="0">
                        <a:solidFill>
                          <a:srgbClr val="008000"/>
                        </a:solidFill>
                      </a:endParaRPr>
                    </a:p>
                  </a:txBody>
                  <a:tcPr/>
                </a:tc>
                <a:tc>
                  <a:txBody>
                    <a:bodyPr/>
                    <a:lstStyle/>
                    <a:p>
                      <a:r>
                        <a:rPr lang="en-US" dirty="0" smtClean="0">
                          <a:solidFill>
                            <a:srgbClr val="FF0000"/>
                          </a:solidFill>
                        </a:rPr>
                        <a:t>No</a:t>
                      </a:r>
                      <a:endParaRPr lang="en-US" dirty="0">
                        <a:solidFill>
                          <a:srgbClr val="FF0000"/>
                        </a:solidFill>
                      </a:endParaRPr>
                    </a:p>
                  </a:txBody>
                  <a:tcPr/>
                </a:tc>
              </a:tr>
              <a:tr h="370840">
                <a:tc>
                  <a:txBody>
                    <a:bodyPr/>
                    <a:lstStyle/>
                    <a:p>
                      <a:r>
                        <a:rPr lang="en-US" dirty="0" smtClean="0"/>
                        <a:t>CRY2</a:t>
                      </a:r>
                      <a:endParaRPr lang="en-US" dirty="0"/>
                    </a:p>
                  </a:txBody>
                  <a:tcPr/>
                </a:tc>
                <a:tc>
                  <a:txBody>
                    <a:bodyPr/>
                    <a:lstStyle/>
                    <a:p>
                      <a:r>
                        <a:rPr lang="en-US" dirty="0" smtClean="0">
                          <a:solidFill>
                            <a:srgbClr val="008000"/>
                          </a:solidFill>
                        </a:rPr>
                        <a:t>Yes</a:t>
                      </a:r>
                      <a:endParaRPr lang="en-US" dirty="0">
                        <a:solidFill>
                          <a:srgbClr val="008000"/>
                        </a:solidFill>
                      </a:endParaRPr>
                    </a:p>
                  </a:txBody>
                  <a:tcPr/>
                </a:tc>
                <a:tc>
                  <a:txBody>
                    <a:bodyPr/>
                    <a:lstStyle/>
                    <a:p>
                      <a:r>
                        <a:rPr lang="en-US" dirty="0" smtClean="0">
                          <a:solidFill>
                            <a:srgbClr val="008000"/>
                          </a:solidFill>
                        </a:rPr>
                        <a:t>Yes</a:t>
                      </a:r>
                      <a:endParaRPr lang="en-US" dirty="0">
                        <a:solidFill>
                          <a:srgbClr val="008000"/>
                        </a:solidFill>
                      </a:endParaRPr>
                    </a:p>
                  </a:txBody>
                  <a:tcPr/>
                </a:tc>
                <a:tc>
                  <a:txBody>
                    <a:bodyPr/>
                    <a:lstStyle/>
                    <a:p>
                      <a:r>
                        <a:rPr lang="en-US" dirty="0" smtClean="0">
                          <a:solidFill>
                            <a:srgbClr val="008000"/>
                          </a:solidFill>
                        </a:rPr>
                        <a:t>Yes</a:t>
                      </a:r>
                      <a:endParaRPr lang="en-US" dirty="0">
                        <a:solidFill>
                          <a:srgbClr val="008000"/>
                        </a:solidFill>
                      </a:endParaRPr>
                    </a:p>
                  </a:txBody>
                  <a:tcPr/>
                </a:tc>
                <a:tc>
                  <a:txBody>
                    <a:bodyPr/>
                    <a:lstStyle/>
                    <a:p>
                      <a:r>
                        <a:rPr lang="en-US" dirty="0" smtClean="0">
                          <a:solidFill>
                            <a:srgbClr val="FF0000"/>
                          </a:solidFill>
                        </a:rPr>
                        <a:t>No</a:t>
                      </a:r>
                      <a:endParaRPr lang="en-US" dirty="0">
                        <a:solidFill>
                          <a:srgbClr val="FF0000"/>
                        </a:solidFill>
                      </a:endParaRPr>
                    </a:p>
                  </a:txBody>
                  <a:tcPr/>
                </a:tc>
              </a:tr>
              <a:tr h="370840">
                <a:tc>
                  <a:txBody>
                    <a:bodyPr/>
                    <a:lstStyle/>
                    <a:p>
                      <a:r>
                        <a:rPr lang="en-US" dirty="0" smtClean="0"/>
                        <a:t>CDF1</a:t>
                      </a:r>
                      <a:endParaRPr lang="en-US" dirty="0"/>
                    </a:p>
                  </a:txBody>
                  <a:tcPr/>
                </a:tc>
                <a:tc>
                  <a:txBody>
                    <a:bodyPr/>
                    <a:lstStyle/>
                    <a:p>
                      <a:r>
                        <a:rPr lang="en-US" dirty="0" smtClean="0">
                          <a:solidFill>
                            <a:srgbClr val="008000"/>
                          </a:solidFill>
                        </a:rPr>
                        <a:t>Yes</a:t>
                      </a:r>
                      <a:endParaRPr lang="en-US" dirty="0">
                        <a:solidFill>
                          <a:srgbClr val="008000"/>
                        </a:solidFill>
                      </a:endParaRPr>
                    </a:p>
                  </a:txBody>
                  <a:tcPr/>
                </a:tc>
                <a:tc>
                  <a:txBody>
                    <a:bodyPr/>
                    <a:lstStyle/>
                    <a:p>
                      <a:r>
                        <a:rPr lang="en-US" dirty="0" smtClean="0">
                          <a:solidFill>
                            <a:srgbClr val="008000"/>
                          </a:solidFill>
                        </a:rPr>
                        <a:t>Yes</a:t>
                      </a:r>
                      <a:endParaRPr lang="en-US" dirty="0">
                        <a:solidFill>
                          <a:srgbClr val="008000"/>
                        </a:solidFill>
                      </a:endParaRPr>
                    </a:p>
                  </a:txBody>
                  <a:tcPr/>
                </a:tc>
                <a:tc>
                  <a:txBody>
                    <a:bodyPr/>
                    <a:lstStyle/>
                    <a:p>
                      <a:r>
                        <a:rPr lang="en-US" dirty="0" smtClean="0">
                          <a:solidFill>
                            <a:srgbClr val="008000"/>
                          </a:solidFill>
                        </a:rPr>
                        <a:t>Yes</a:t>
                      </a:r>
                      <a:endParaRPr lang="en-US" dirty="0">
                        <a:solidFill>
                          <a:srgbClr val="008000"/>
                        </a:solidFill>
                      </a:endParaRPr>
                    </a:p>
                  </a:txBody>
                  <a:tcPr/>
                </a:tc>
                <a:tc>
                  <a:txBody>
                    <a:bodyPr/>
                    <a:lstStyle/>
                    <a:p>
                      <a:r>
                        <a:rPr lang="en-US" dirty="0" smtClean="0">
                          <a:solidFill>
                            <a:srgbClr val="008000"/>
                          </a:solidFill>
                        </a:rPr>
                        <a:t>Yes</a:t>
                      </a:r>
                      <a:endParaRPr lang="en-US" dirty="0">
                        <a:solidFill>
                          <a:srgbClr val="008000"/>
                        </a:solidFill>
                      </a:endParaRPr>
                    </a:p>
                  </a:txBody>
                  <a:tcPr/>
                </a:tc>
              </a:tr>
              <a:tr h="370840">
                <a:tc>
                  <a:txBody>
                    <a:bodyPr/>
                    <a:lstStyle/>
                    <a:p>
                      <a:r>
                        <a:rPr lang="en-US" dirty="0" smtClean="0"/>
                        <a:t>PHYA</a:t>
                      </a:r>
                      <a:endParaRPr lang="en-US" dirty="0"/>
                    </a:p>
                  </a:txBody>
                  <a:tcPr/>
                </a:tc>
                <a:tc>
                  <a:txBody>
                    <a:bodyPr/>
                    <a:lstStyle/>
                    <a:p>
                      <a:r>
                        <a:rPr lang="en-US" dirty="0" smtClean="0">
                          <a:solidFill>
                            <a:srgbClr val="008000"/>
                          </a:solidFill>
                        </a:rPr>
                        <a:t>Yes</a:t>
                      </a:r>
                      <a:endParaRPr lang="en-US" dirty="0">
                        <a:solidFill>
                          <a:srgbClr val="008000"/>
                        </a:solidFill>
                      </a:endParaRPr>
                    </a:p>
                  </a:txBody>
                  <a:tcPr/>
                </a:tc>
                <a:tc>
                  <a:txBody>
                    <a:bodyPr/>
                    <a:lstStyle/>
                    <a:p>
                      <a:r>
                        <a:rPr lang="en-US" dirty="0" smtClean="0">
                          <a:solidFill>
                            <a:srgbClr val="FF0000"/>
                          </a:solidFill>
                        </a:rPr>
                        <a:t>No</a:t>
                      </a:r>
                      <a:endParaRPr lang="en-US" dirty="0">
                        <a:solidFill>
                          <a:srgbClr val="FF0000"/>
                        </a:solidFill>
                      </a:endParaRPr>
                    </a:p>
                  </a:txBody>
                  <a:tcPr/>
                </a:tc>
                <a:tc>
                  <a:txBody>
                    <a:bodyPr/>
                    <a:lstStyle/>
                    <a:p>
                      <a:r>
                        <a:rPr lang="en-US" dirty="0" smtClean="0">
                          <a:solidFill>
                            <a:srgbClr val="FF0000"/>
                          </a:solidFill>
                        </a:rPr>
                        <a:t>No</a:t>
                      </a:r>
                      <a:endParaRPr lang="en-US" dirty="0">
                        <a:solidFill>
                          <a:srgbClr val="FF0000"/>
                        </a:solidFill>
                      </a:endParaRPr>
                    </a:p>
                  </a:txBody>
                  <a:tcPr/>
                </a:tc>
                <a:tc>
                  <a:txBody>
                    <a:bodyPr/>
                    <a:lstStyle/>
                    <a:p>
                      <a:r>
                        <a:rPr lang="en-US" dirty="0" smtClean="0">
                          <a:solidFill>
                            <a:srgbClr val="FF0000"/>
                          </a:solidFill>
                        </a:rPr>
                        <a:t>No</a:t>
                      </a:r>
                      <a:endParaRPr lang="en-US" dirty="0">
                        <a:solidFill>
                          <a:srgbClr val="FF0000"/>
                        </a:solidFill>
                      </a:endParaRPr>
                    </a:p>
                  </a:txBody>
                  <a:tcPr/>
                </a:tc>
              </a:tr>
              <a:tr h="370840">
                <a:tc>
                  <a:txBody>
                    <a:bodyPr/>
                    <a:lstStyle/>
                    <a:p>
                      <a:r>
                        <a:rPr lang="en-US" dirty="0" smtClean="0"/>
                        <a:t>PHYB</a:t>
                      </a:r>
                      <a:endParaRPr lang="en-US" dirty="0"/>
                    </a:p>
                  </a:txBody>
                  <a:tcPr/>
                </a:tc>
                <a:tc>
                  <a:txBody>
                    <a:bodyPr/>
                    <a:lstStyle/>
                    <a:p>
                      <a:r>
                        <a:rPr lang="en-US" dirty="0" smtClean="0">
                          <a:solidFill>
                            <a:srgbClr val="008000"/>
                          </a:solidFill>
                        </a:rPr>
                        <a:t>Yes</a:t>
                      </a:r>
                      <a:endParaRPr lang="en-US" dirty="0">
                        <a:solidFill>
                          <a:srgbClr val="008000"/>
                        </a:solidFill>
                      </a:endParaRPr>
                    </a:p>
                  </a:txBody>
                  <a:tcPr/>
                </a:tc>
                <a:tc>
                  <a:txBody>
                    <a:bodyPr/>
                    <a:lstStyle/>
                    <a:p>
                      <a:r>
                        <a:rPr lang="en-US" dirty="0" smtClean="0">
                          <a:solidFill>
                            <a:srgbClr val="008000"/>
                          </a:solidFill>
                        </a:rPr>
                        <a:t>Yes</a:t>
                      </a:r>
                      <a:endParaRPr lang="en-US" dirty="0">
                        <a:solidFill>
                          <a:srgbClr val="008000"/>
                        </a:solidFill>
                      </a:endParaRPr>
                    </a:p>
                  </a:txBody>
                  <a:tcPr/>
                </a:tc>
                <a:tc>
                  <a:txBody>
                    <a:bodyPr/>
                    <a:lstStyle/>
                    <a:p>
                      <a:r>
                        <a:rPr lang="en-US" dirty="0" smtClean="0">
                          <a:solidFill>
                            <a:srgbClr val="FF0000"/>
                          </a:solidFill>
                        </a:rPr>
                        <a:t>No</a:t>
                      </a:r>
                      <a:endParaRPr lang="en-US" dirty="0">
                        <a:solidFill>
                          <a:srgbClr val="FF0000"/>
                        </a:solidFill>
                      </a:endParaRPr>
                    </a:p>
                  </a:txBody>
                  <a:tcPr/>
                </a:tc>
                <a:tc>
                  <a:txBody>
                    <a:bodyPr/>
                    <a:lstStyle/>
                    <a:p>
                      <a:r>
                        <a:rPr lang="en-US" dirty="0" smtClean="0">
                          <a:solidFill>
                            <a:srgbClr val="FF0000"/>
                          </a:solidFill>
                        </a:rPr>
                        <a:t>No</a:t>
                      </a:r>
                      <a:endParaRPr lang="en-US" dirty="0">
                        <a:solidFill>
                          <a:srgbClr val="FF0000"/>
                        </a:solidFill>
                      </a:endParaRPr>
                    </a:p>
                  </a:txBody>
                  <a:tcPr/>
                </a:tc>
              </a:tr>
              <a:tr h="370840">
                <a:tc>
                  <a:txBody>
                    <a:bodyPr/>
                    <a:lstStyle/>
                    <a:p>
                      <a:r>
                        <a:rPr lang="en-US" dirty="0" smtClean="0"/>
                        <a:t>COP1</a:t>
                      </a:r>
                      <a:endParaRPr lang="en-US" dirty="0"/>
                    </a:p>
                  </a:txBody>
                  <a:tcPr/>
                </a:tc>
                <a:tc>
                  <a:txBody>
                    <a:bodyPr/>
                    <a:lstStyle/>
                    <a:p>
                      <a:r>
                        <a:rPr lang="en-US" dirty="0" smtClean="0">
                          <a:solidFill>
                            <a:srgbClr val="008000"/>
                          </a:solidFill>
                        </a:rPr>
                        <a:t>Yes</a:t>
                      </a:r>
                      <a:endParaRPr lang="en-US" dirty="0">
                        <a:solidFill>
                          <a:srgbClr val="008000"/>
                        </a:solidFill>
                      </a:endParaRPr>
                    </a:p>
                  </a:txBody>
                  <a:tcPr/>
                </a:tc>
                <a:tc>
                  <a:txBody>
                    <a:bodyPr/>
                    <a:lstStyle/>
                    <a:p>
                      <a:r>
                        <a:rPr lang="en-US" dirty="0" smtClean="0">
                          <a:solidFill>
                            <a:srgbClr val="008000"/>
                          </a:solidFill>
                        </a:rPr>
                        <a:t>Yes</a:t>
                      </a:r>
                      <a:endParaRPr lang="en-US" dirty="0">
                        <a:solidFill>
                          <a:srgbClr val="008000"/>
                        </a:solidFill>
                      </a:endParaRPr>
                    </a:p>
                  </a:txBody>
                  <a:tcPr/>
                </a:tc>
                <a:tc>
                  <a:txBody>
                    <a:bodyPr/>
                    <a:lstStyle/>
                    <a:p>
                      <a:r>
                        <a:rPr lang="en-US" dirty="0" smtClean="0">
                          <a:solidFill>
                            <a:srgbClr val="FF0000"/>
                          </a:solidFill>
                        </a:rPr>
                        <a:t>No</a:t>
                      </a:r>
                      <a:endParaRPr lang="en-US" dirty="0">
                        <a:solidFill>
                          <a:srgbClr val="FF0000"/>
                        </a:solidFill>
                      </a:endParaRPr>
                    </a:p>
                  </a:txBody>
                  <a:tcPr/>
                </a:tc>
                <a:tc>
                  <a:txBody>
                    <a:bodyPr/>
                    <a:lstStyle/>
                    <a:p>
                      <a:r>
                        <a:rPr lang="en-US" dirty="0" smtClean="0">
                          <a:solidFill>
                            <a:srgbClr val="FF0000"/>
                          </a:solidFill>
                        </a:rPr>
                        <a:t>No</a:t>
                      </a:r>
                      <a:endParaRPr lang="en-US" dirty="0">
                        <a:solidFill>
                          <a:srgbClr val="FF0000"/>
                        </a:solidFill>
                      </a:endParaRPr>
                    </a:p>
                  </a:txBody>
                  <a:tcPr/>
                </a:tc>
              </a:tr>
            </a:tbl>
          </a:graphicData>
        </a:graphic>
      </p:graphicFrame>
    </p:spTree>
    <p:extLst>
      <p:ext uri="{BB962C8B-B14F-4D97-AF65-F5344CB8AC3E}">
        <p14:creationId xmlns:p14="http://schemas.microsoft.com/office/powerpoint/2010/main" val="4053312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Investigations</a:t>
            </a:r>
            <a:endParaRPr lang="en-US" dirty="0"/>
          </a:p>
        </p:txBody>
      </p:sp>
      <p:sp>
        <p:nvSpPr>
          <p:cNvPr id="3" name="Content Placeholder 2"/>
          <p:cNvSpPr>
            <a:spLocks noGrp="1"/>
          </p:cNvSpPr>
          <p:nvPr>
            <p:ph idx="1"/>
          </p:nvPr>
        </p:nvSpPr>
        <p:spPr/>
        <p:txBody>
          <a:bodyPr/>
          <a:lstStyle/>
          <a:p>
            <a:r>
              <a:rPr lang="en-US" dirty="0" smtClean="0"/>
              <a:t>Finish analyzing </a:t>
            </a:r>
            <a:r>
              <a:rPr lang="en-US" dirty="0" err="1" smtClean="0"/>
              <a:t>paralogs</a:t>
            </a:r>
            <a:endParaRPr lang="en-US" dirty="0" smtClean="0"/>
          </a:p>
          <a:p>
            <a:r>
              <a:rPr lang="en-US" dirty="0" smtClean="0"/>
              <a:t>Study all genes in aforementioned pathway in this method</a:t>
            </a:r>
          </a:p>
          <a:p>
            <a:r>
              <a:rPr lang="en-US" dirty="0" smtClean="0"/>
              <a:t>Incorporate more genes into this pathway and inspect them in the same way</a:t>
            </a:r>
          </a:p>
          <a:p>
            <a:r>
              <a:rPr lang="en-US" dirty="0" smtClean="0"/>
              <a:t>Further annotate blueberry genome to complete this research and streamline explorations like this</a:t>
            </a:r>
            <a:endParaRPr lang="en-US" dirty="0"/>
          </a:p>
        </p:txBody>
      </p:sp>
    </p:spTree>
    <p:extLst>
      <p:ext uri="{BB962C8B-B14F-4D97-AF65-F5344CB8AC3E}">
        <p14:creationId xmlns:p14="http://schemas.microsoft.com/office/powerpoint/2010/main" val="3206231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Investigated Genes</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r>
              <a:rPr lang="en-US" sz="1800" dirty="0" smtClean="0">
                <a:solidFill>
                  <a:srgbClr val="00B050"/>
                </a:solidFill>
              </a:rPr>
              <a:t>FT (Flowering Locus T, </a:t>
            </a:r>
            <a:r>
              <a:rPr lang="en-US" sz="1800" dirty="0" err="1" smtClean="0">
                <a:solidFill>
                  <a:srgbClr val="00B050"/>
                </a:solidFill>
              </a:rPr>
              <a:t>Florigen</a:t>
            </a:r>
            <a:r>
              <a:rPr lang="en-US" sz="1800" dirty="0" smtClean="0">
                <a:solidFill>
                  <a:srgbClr val="00B050"/>
                </a:solidFill>
              </a:rPr>
              <a:t>)- induces flowering</a:t>
            </a:r>
          </a:p>
          <a:p>
            <a:pPr fontAlgn="t"/>
            <a:r>
              <a:rPr lang="en-US" sz="1800" dirty="0" smtClean="0">
                <a:solidFill>
                  <a:srgbClr val="00B050"/>
                </a:solidFill>
              </a:rPr>
              <a:t>GI (</a:t>
            </a:r>
            <a:r>
              <a:rPr lang="en-US" sz="1800" dirty="0" err="1" smtClean="0">
                <a:solidFill>
                  <a:srgbClr val="00B050"/>
                </a:solidFill>
              </a:rPr>
              <a:t>Gigantea</a:t>
            </a:r>
            <a:r>
              <a:rPr lang="en-US" sz="1800" dirty="0" smtClean="0">
                <a:solidFill>
                  <a:srgbClr val="00B050"/>
                </a:solidFill>
              </a:rPr>
              <a:t>)- plant specific circadian clock protein, promotes FT</a:t>
            </a:r>
            <a:endParaRPr lang="en-US" sz="1800" dirty="0">
              <a:solidFill>
                <a:srgbClr val="00B050"/>
              </a:solidFill>
            </a:endParaRPr>
          </a:p>
          <a:p>
            <a:pPr fontAlgn="t"/>
            <a:r>
              <a:rPr lang="en-US" sz="1800" dirty="0" smtClean="0">
                <a:solidFill>
                  <a:srgbClr val="00B050"/>
                </a:solidFill>
              </a:rPr>
              <a:t>CO (</a:t>
            </a:r>
            <a:r>
              <a:rPr lang="en-US" sz="1800" dirty="0" err="1" smtClean="0">
                <a:solidFill>
                  <a:srgbClr val="00B050"/>
                </a:solidFill>
              </a:rPr>
              <a:t>Constans</a:t>
            </a:r>
            <a:r>
              <a:rPr lang="en-US" sz="1800" dirty="0" smtClean="0">
                <a:solidFill>
                  <a:srgbClr val="00B050"/>
                </a:solidFill>
              </a:rPr>
              <a:t>)- zinc finger-protein, likely transcription factor, also </a:t>
            </a:r>
            <a:r>
              <a:rPr lang="en-US" sz="1800" dirty="0" err="1" smtClean="0">
                <a:solidFill>
                  <a:srgbClr val="00B050"/>
                </a:solidFill>
              </a:rPr>
              <a:t>promtes</a:t>
            </a:r>
            <a:r>
              <a:rPr lang="en-US" sz="1800" dirty="0" smtClean="0">
                <a:solidFill>
                  <a:srgbClr val="00B050"/>
                </a:solidFill>
              </a:rPr>
              <a:t> FT</a:t>
            </a:r>
            <a:endParaRPr lang="en-US" sz="1800" dirty="0">
              <a:solidFill>
                <a:srgbClr val="00B050"/>
              </a:solidFill>
            </a:endParaRPr>
          </a:p>
          <a:p>
            <a:pPr fontAlgn="t"/>
            <a:r>
              <a:rPr lang="en-US" sz="1800" dirty="0" smtClean="0">
                <a:solidFill>
                  <a:srgbClr val="00B050"/>
                </a:solidFill>
              </a:rPr>
              <a:t>LFY (Leafy)- promotes floral meristem production and activates AP1</a:t>
            </a:r>
            <a:endParaRPr lang="en-US" sz="1800" dirty="0">
              <a:solidFill>
                <a:srgbClr val="00B050"/>
              </a:solidFill>
            </a:endParaRPr>
          </a:p>
          <a:p>
            <a:pPr fontAlgn="t"/>
            <a:r>
              <a:rPr lang="en-US" sz="1800" dirty="0" smtClean="0">
                <a:solidFill>
                  <a:srgbClr val="00B050"/>
                </a:solidFill>
              </a:rPr>
              <a:t>AP1 (</a:t>
            </a:r>
            <a:r>
              <a:rPr lang="en-US" sz="1800" dirty="0" err="1" smtClean="0">
                <a:solidFill>
                  <a:srgbClr val="00B050"/>
                </a:solidFill>
              </a:rPr>
              <a:t>Apetala</a:t>
            </a:r>
            <a:r>
              <a:rPr lang="en-US" sz="1800" dirty="0" smtClean="0">
                <a:solidFill>
                  <a:srgbClr val="00B050"/>
                </a:solidFill>
              </a:rPr>
              <a:t> 1)- floral meristem identity gene, promotes flowering</a:t>
            </a:r>
            <a:endParaRPr lang="en-US" sz="1800" dirty="0">
              <a:solidFill>
                <a:srgbClr val="00B050"/>
              </a:solidFill>
            </a:endParaRPr>
          </a:p>
          <a:p>
            <a:pPr fontAlgn="t"/>
            <a:r>
              <a:rPr lang="en-US" sz="1800" dirty="0" smtClean="0">
                <a:solidFill>
                  <a:srgbClr val="00B050"/>
                </a:solidFill>
              </a:rPr>
              <a:t>CRY1 (</a:t>
            </a:r>
            <a:r>
              <a:rPr lang="en-US" sz="1800" dirty="0" err="1" smtClean="0">
                <a:solidFill>
                  <a:srgbClr val="00B050"/>
                </a:solidFill>
              </a:rPr>
              <a:t>Cryptochrome</a:t>
            </a:r>
            <a:r>
              <a:rPr lang="en-US" sz="1800" dirty="0" smtClean="0">
                <a:solidFill>
                  <a:srgbClr val="00B050"/>
                </a:solidFill>
              </a:rPr>
              <a:t> 1)- blue light receptor that </a:t>
            </a:r>
            <a:r>
              <a:rPr lang="en-US" sz="1800" dirty="0" err="1" smtClean="0">
                <a:solidFill>
                  <a:srgbClr val="00B050"/>
                </a:solidFill>
              </a:rPr>
              <a:t>stabalize</a:t>
            </a:r>
            <a:r>
              <a:rPr lang="en-US" sz="1800" dirty="0" smtClean="0">
                <a:solidFill>
                  <a:srgbClr val="00B050"/>
                </a:solidFill>
              </a:rPr>
              <a:t> CO</a:t>
            </a:r>
            <a:endParaRPr lang="en-US" sz="1800" dirty="0">
              <a:solidFill>
                <a:srgbClr val="00B050"/>
              </a:solidFill>
            </a:endParaRPr>
          </a:p>
          <a:p>
            <a:pPr fontAlgn="t"/>
            <a:r>
              <a:rPr lang="en-US" sz="1800" dirty="0" smtClean="0">
                <a:solidFill>
                  <a:srgbClr val="00B050"/>
                </a:solidFill>
              </a:rPr>
              <a:t>CRY2 (</a:t>
            </a:r>
            <a:r>
              <a:rPr lang="en-US" sz="1800" dirty="0" err="1" smtClean="0">
                <a:solidFill>
                  <a:srgbClr val="00B050"/>
                </a:solidFill>
              </a:rPr>
              <a:t>Cryptochrome</a:t>
            </a:r>
            <a:r>
              <a:rPr lang="en-US" sz="1800" dirty="0" smtClean="0">
                <a:solidFill>
                  <a:srgbClr val="00B050"/>
                </a:solidFill>
              </a:rPr>
              <a:t> 2)- isoform of CRY1, also blue light receptor that stabilizes CO</a:t>
            </a:r>
            <a:endParaRPr lang="en-US" sz="1800" dirty="0">
              <a:solidFill>
                <a:srgbClr val="00B050"/>
              </a:solidFill>
            </a:endParaRPr>
          </a:p>
          <a:p>
            <a:pPr fontAlgn="t"/>
            <a:r>
              <a:rPr lang="en-US" sz="1800" dirty="0" smtClean="0">
                <a:solidFill>
                  <a:srgbClr val="FF0000"/>
                </a:solidFill>
              </a:rPr>
              <a:t>CDF1 (Cycling DOF Factor 1)- circadian cycler that inhibits CO</a:t>
            </a:r>
            <a:endParaRPr lang="en-US" sz="1800" dirty="0">
              <a:solidFill>
                <a:srgbClr val="FF0000"/>
              </a:solidFill>
            </a:endParaRPr>
          </a:p>
          <a:p>
            <a:pPr fontAlgn="t"/>
            <a:r>
              <a:rPr lang="en-US" sz="1800" dirty="0" smtClean="0">
                <a:solidFill>
                  <a:srgbClr val="00B050"/>
                </a:solidFill>
              </a:rPr>
              <a:t>PHYA (</a:t>
            </a:r>
            <a:r>
              <a:rPr lang="en-US" sz="1800" dirty="0" err="1" smtClean="0">
                <a:solidFill>
                  <a:srgbClr val="00B050"/>
                </a:solidFill>
              </a:rPr>
              <a:t>Phytochrome</a:t>
            </a:r>
            <a:r>
              <a:rPr lang="en-US" sz="1800" dirty="0" smtClean="0">
                <a:solidFill>
                  <a:srgbClr val="00B050"/>
                </a:solidFill>
              </a:rPr>
              <a:t> A)- red/far-red photoreceptor that stabilizes CO</a:t>
            </a:r>
            <a:endParaRPr lang="en-US" sz="1800" dirty="0">
              <a:solidFill>
                <a:srgbClr val="00B050"/>
              </a:solidFill>
            </a:endParaRPr>
          </a:p>
          <a:p>
            <a:pPr fontAlgn="t"/>
            <a:r>
              <a:rPr lang="en-US" sz="1800" dirty="0" smtClean="0">
                <a:solidFill>
                  <a:srgbClr val="FF0000"/>
                </a:solidFill>
              </a:rPr>
              <a:t>PHYB (</a:t>
            </a:r>
            <a:r>
              <a:rPr lang="en-US" sz="1800" dirty="0" err="1" smtClean="0">
                <a:solidFill>
                  <a:srgbClr val="FF0000"/>
                </a:solidFill>
              </a:rPr>
              <a:t>Phytochrome</a:t>
            </a:r>
            <a:r>
              <a:rPr lang="en-US" sz="1800" dirty="0" smtClean="0">
                <a:solidFill>
                  <a:srgbClr val="FF0000"/>
                </a:solidFill>
              </a:rPr>
              <a:t> B)- red/far-red photoreceptor that promotes turnover of CO</a:t>
            </a:r>
            <a:endParaRPr lang="en-US" sz="1800" dirty="0">
              <a:solidFill>
                <a:srgbClr val="FF0000"/>
              </a:solidFill>
            </a:endParaRPr>
          </a:p>
          <a:p>
            <a:pPr fontAlgn="t"/>
            <a:r>
              <a:rPr lang="en-US" sz="1800" dirty="0" smtClean="0">
                <a:solidFill>
                  <a:srgbClr val="FF0000"/>
                </a:solidFill>
              </a:rPr>
              <a:t>COP1 (Constitutive </a:t>
            </a:r>
            <a:r>
              <a:rPr lang="en-US" sz="1800" dirty="0" err="1" smtClean="0">
                <a:solidFill>
                  <a:srgbClr val="FF0000"/>
                </a:solidFill>
              </a:rPr>
              <a:t>photomorphogenisis</a:t>
            </a:r>
            <a:r>
              <a:rPr lang="en-US" sz="1800" dirty="0" smtClean="0">
                <a:solidFill>
                  <a:srgbClr val="FF0000"/>
                </a:solidFill>
              </a:rPr>
              <a:t> 1)- promotes proteolysis of CO</a:t>
            </a:r>
            <a:endParaRPr lang="en-US" sz="1800" dirty="0">
              <a:solidFill>
                <a:srgbClr val="FF0000"/>
              </a:solidFill>
            </a:endParaRPr>
          </a:p>
          <a:p>
            <a:pPr marL="0" indent="0">
              <a:buNone/>
            </a:pPr>
            <a:endParaRPr lang="en-US" sz="2400" dirty="0" smtClean="0">
              <a:solidFill>
                <a:srgbClr val="00B050"/>
              </a:solidFill>
            </a:endParaRPr>
          </a:p>
          <a:p>
            <a:pPr marL="0" indent="0">
              <a:buNone/>
            </a:pPr>
            <a:r>
              <a:rPr lang="en-US" sz="2400" dirty="0" smtClean="0">
                <a:solidFill>
                  <a:srgbClr val="00B050"/>
                </a:solidFill>
              </a:rPr>
              <a:t>Green- promotes flowering</a:t>
            </a:r>
            <a:r>
              <a:rPr lang="en-US" sz="2400" dirty="0" smtClean="0">
                <a:solidFill>
                  <a:srgbClr val="FF0000"/>
                </a:solidFill>
              </a:rPr>
              <a:t>		Red- inhibits flowering</a:t>
            </a:r>
          </a:p>
        </p:txBody>
      </p:sp>
    </p:spTree>
    <p:extLst>
      <p:ext uri="{BB962C8B-B14F-4D97-AF65-F5344CB8AC3E}">
        <p14:creationId xmlns:p14="http://schemas.microsoft.com/office/powerpoint/2010/main" val="2278507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Ortholog</a:t>
            </a:r>
            <a:r>
              <a:rPr lang="en-US" dirty="0" smtClean="0"/>
              <a:t> and Primer Strategy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Find sequence of interest in </a:t>
            </a:r>
            <a:r>
              <a:rPr lang="en-US" i="1" dirty="0" smtClean="0"/>
              <a:t>Arabidopsis</a:t>
            </a:r>
          </a:p>
          <a:p>
            <a:r>
              <a:rPr lang="en-US" dirty="0" err="1" smtClean="0"/>
              <a:t>BLASTn</a:t>
            </a:r>
            <a:r>
              <a:rPr lang="en-US" dirty="0" smtClean="0"/>
              <a:t> against 454 scaffolds on blueberry devolvement site</a:t>
            </a:r>
          </a:p>
          <a:p>
            <a:pPr lvl="1"/>
            <a:r>
              <a:rPr lang="en-US" dirty="0" err="1" smtClean="0"/>
              <a:t>tBLASTx</a:t>
            </a:r>
            <a:r>
              <a:rPr lang="en-US" dirty="0" smtClean="0"/>
              <a:t> to support a weak match (compare top scaffolds)</a:t>
            </a:r>
            <a:endParaRPr lang="en-US" dirty="0"/>
          </a:p>
          <a:p>
            <a:r>
              <a:rPr lang="en-US" dirty="0" smtClean="0"/>
              <a:t>Align best matches</a:t>
            </a:r>
          </a:p>
          <a:p>
            <a:r>
              <a:rPr lang="en-US" dirty="0" smtClean="0"/>
              <a:t>Submit best scaffolds to SSR program on blueberry devolvement site</a:t>
            </a:r>
          </a:p>
          <a:p>
            <a:r>
              <a:rPr lang="en-US" dirty="0" smtClean="0"/>
              <a:t>Find appropriate primers near aligned sequences</a:t>
            </a:r>
          </a:p>
        </p:txBody>
      </p:sp>
    </p:spTree>
    <p:extLst>
      <p:ext uri="{BB962C8B-B14F-4D97-AF65-F5344CB8AC3E}">
        <p14:creationId xmlns:p14="http://schemas.microsoft.com/office/powerpoint/2010/main" val="37379745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599"/>
            <a:ext cx="8382000" cy="63689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4600" y="3505200"/>
            <a:ext cx="300334" cy="20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76400" y="3608387"/>
            <a:ext cx="300334" cy="20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24200" y="2460625"/>
            <a:ext cx="300334" cy="20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28666" y="3451225"/>
            <a:ext cx="300334" cy="20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00400" y="3048000"/>
            <a:ext cx="300334" cy="20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4466" y="3733800"/>
            <a:ext cx="300334" cy="20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57466" y="3124200"/>
            <a:ext cx="300334" cy="20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2944812"/>
            <a:ext cx="300334" cy="20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Multiply 23"/>
          <p:cNvSpPr/>
          <p:nvPr/>
        </p:nvSpPr>
        <p:spPr>
          <a:xfrm>
            <a:off x="6934200" y="2122805"/>
            <a:ext cx="304800" cy="261620"/>
          </a:xfrm>
          <a:prstGeom prst="mathMultiply">
            <a:avLst/>
          </a:prstGeom>
          <a:solidFill>
            <a:srgbClr val="FF0000"/>
          </a:solidFill>
          <a:ln w="1905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5" name="TextBox 24"/>
          <p:cNvSpPr txBox="1"/>
          <p:nvPr/>
        </p:nvSpPr>
        <p:spPr>
          <a:xfrm>
            <a:off x="502066" y="4706034"/>
            <a:ext cx="2817166"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      - appropriate primers were found</a:t>
            </a:r>
          </a:p>
          <a:p>
            <a:r>
              <a:rPr lang="en-US" dirty="0" smtClean="0"/>
              <a:t>      - appropriate primers could not be found</a:t>
            </a:r>
            <a:endParaRPr lang="en-US" dirty="0"/>
          </a:p>
        </p:txBody>
      </p:sp>
      <p:sp>
        <p:nvSpPr>
          <p:cNvPr id="18" name="Multiply 17"/>
          <p:cNvSpPr/>
          <p:nvPr/>
        </p:nvSpPr>
        <p:spPr>
          <a:xfrm>
            <a:off x="3657600" y="2514600"/>
            <a:ext cx="304800" cy="261620"/>
          </a:xfrm>
          <a:prstGeom prst="mathMultiply">
            <a:avLst/>
          </a:prstGeom>
          <a:solidFill>
            <a:srgbClr val="FF0000"/>
          </a:solidFill>
          <a:ln w="1905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7" name="Multiply 36"/>
          <p:cNvSpPr/>
          <p:nvPr/>
        </p:nvSpPr>
        <p:spPr>
          <a:xfrm>
            <a:off x="568151" y="5300980"/>
            <a:ext cx="304800" cy="261620"/>
          </a:xfrm>
          <a:prstGeom prst="mathMultiply">
            <a:avLst/>
          </a:prstGeom>
          <a:solidFill>
            <a:srgbClr val="FF0000"/>
          </a:solidFill>
          <a:ln w="1905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pic>
        <p:nvPicPr>
          <p:cNvPr id="3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8151" y="4822825"/>
            <a:ext cx="300334" cy="20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931466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Primer Troubles</a:t>
            </a:r>
            <a:endParaRPr lang="en-US" dirty="0"/>
          </a:p>
        </p:txBody>
      </p:sp>
      <p:sp>
        <p:nvSpPr>
          <p:cNvPr id="3" name="Content Placeholder 2"/>
          <p:cNvSpPr>
            <a:spLocks noGrp="1"/>
          </p:cNvSpPr>
          <p:nvPr>
            <p:ph idx="1"/>
          </p:nvPr>
        </p:nvSpPr>
        <p:spPr/>
        <p:txBody>
          <a:bodyPr/>
          <a:lstStyle/>
          <a:p>
            <a:r>
              <a:rPr lang="en-US" dirty="0" smtClean="0"/>
              <a:t>Leafy (LFY)</a:t>
            </a:r>
          </a:p>
          <a:p>
            <a:pPr lvl="1"/>
            <a:r>
              <a:rPr lang="en-US" dirty="0" smtClean="0"/>
              <a:t>An adequate </a:t>
            </a:r>
            <a:r>
              <a:rPr lang="en-US" dirty="0" err="1" smtClean="0"/>
              <a:t>ortholog</a:t>
            </a:r>
            <a:r>
              <a:rPr lang="en-US" dirty="0" smtClean="0"/>
              <a:t> was not found in the 454 blueberry database.</a:t>
            </a:r>
          </a:p>
          <a:p>
            <a:r>
              <a:rPr lang="en-US" dirty="0" err="1" smtClean="0"/>
              <a:t>Phytochrome</a:t>
            </a:r>
            <a:r>
              <a:rPr lang="en-US" dirty="0" smtClean="0"/>
              <a:t> A (PHYA)</a:t>
            </a:r>
          </a:p>
          <a:p>
            <a:pPr lvl="1"/>
            <a:r>
              <a:rPr lang="en-US" dirty="0" smtClean="0"/>
              <a:t>The scaffold that best corresponded was only 7,403bp. Therefore no SSRs meeting the minimal qualifications were found.</a:t>
            </a:r>
          </a:p>
          <a:p>
            <a:pPr lvl="1"/>
            <a:endParaRPr lang="en-US" dirty="0"/>
          </a:p>
        </p:txBody>
      </p:sp>
    </p:spTree>
    <p:extLst>
      <p:ext uri="{BB962C8B-B14F-4D97-AF65-F5344CB8AC3E}">
        <p14:creationId xmlns:p14="http://schemas.microsoft.com/office/powerpoint/2010/main" val="321848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Expressed Sequence Tags (ESTs) Strategy</a:t>
            </a:r>
            <a:endParaRPr lang="en-US" dirty="0"/>
          </a:p>
        </p:txBody>
      </p:sp>
      <p:sp>
        <p:nvSpPr>
          <p:cNvPr id="3" name="Content Placeholder 2"/>
          <p:cNvSpPr>
            <a:spLocks noGrp="1"/>
          </p:cNvSpPr>
          <p:nvPr>
            <p:ph idx="1"/>
          </p:nvPr>
        </p:nvSpPr>
        <p:spPr/>
        <p:txBody>
          <a:bodyPr>
            <a:normAutofit fontScale="85000" lnSpcReduction="10000"/>
          </a:bodyPr>
          <a:lstStyle/>
          <a:p>
            <a:r>
              <a:rPr lang="en-US" dirty="0" err="1" smtClean="0"/>
              <a:t>BLASTn</a:t>
            </a:r>
            <a:r>
              <a:rPr lang="en-US" dirty="0" smtClean="0"/>
              <a:t> query sequence </a:t>
            </a:r>
            <a:r>
              <a:rPr lang="en-US" dirty="0"/>
              <a:t>(see below) </a:t>
            </a:r>
            <a:r>
              <a:rPr lang="en-US" dirty="0" smtClean="0"/>
              <a:t>against blueberry EST database</a:t>
            </a:r>
          </a:p>
          <a:p>
            <a:pPr lvl="1"/>
            <a:r>
              <a:rPr lang="en-US" dirty="0" smtClean="0"/>
              <a:t>Which query?</a:t>
            </a:r>
          </a:p>
          <a:p>
            <a:pPr lvl="2"/>
            <a:r>
              <a:rPr lang="en-US" dirty="0" smtClean="0"/>
              <a:t>Start with a portion of sequence that aligned with Arabidopsis genome, near the 3’ end of the gene</a:t>
            </a:r>
          </a:p>
          <a:p>
            <a:pPr lvl="2"/>
            <a:r>
              <a:rPr lang="en-US" dirty="0" smtClean="0"/>
              <a:t>If this didn’t produce hits search the scaffold the gene of interest was on for one of the primer sequences generated earlier, also towards the 3’ end of the gene, and use the “chunk” (region of scaffold in-between series of “N’s”) of scaffold it was found on</a:t>
            </a:r>
          </a:p>
          <a:p>
            <a:pPr lvl="2"/>
            <a:r>
              <a:rPr lang="en-US" dirty="0" smtClean="0"/>
              <a:t>If this didn’t produce hits, use “chunks” of scaffold adjacent to portion containing the primer</a:t>
            </a:r>
          </a:p>
          <a:p>
            <a:pPr marL="742950" lvl="2" indent="-342900">
              <a:buSzPct val="150000"/>
              <a:buFont typeface="Lucida Grande"/>
              <a:buChar char="-"/>
            </a:pPr>
            <a:r>
              <a:rPr lang="en-US" sz="2800" dirty="0"/>
              <a:t>Repeat for each corresponding scaffold for each gene</a:t>
            </a:r>
          </a:p>
          <a:p>
            <a:r>
              <a:rPr lang="en-US" dirty="0" smtClean="0"/>
              <a:t>Assess hits with an e-value &lt; .0001</a:t>
            </a:r>
          </a:p>
        </p:txBody>
      </p:sp>
    </p:spTree>
    <p:extLst>
      <p:ext uri="{BB962C8B-B14F-4D97-AF65-F5344CB8AC3E}">
        <p14:creationId xmlns:p14="http://schemas.microsoft.com/office/powerpoint/2010/main" val="41105244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EST Confirmation</a:t>
            </a:r>
            <a:endParaRPr lang="en-US" dirty="0"/>
          </a:p>
        </p:txBody>
      </p:sp>
      <p:sp>
        <p:nvSpPr>
          <p:cNvPr id="3" name="Content Placeholder 2"/>
          <p:cNvSpPr>
            <a:spLocks noGrp="1"/>
          </p:cNvSpPr>
          <p:nvPr>
            <p:ph idx="1"/>
          </p:nvPr>
        </p:nvSpPr>
        <p:spPr/>
        <p:txBody>
          <a:bodyPr/>
          <a:lstStyle/>
          <a:p>
            <a:pPr marL="0" indent="0">
              <a:buNone/>
            </a:pPr>
            <a:r>
              <a:rPr lang="en-US" dirty="0" smtClean="0"/>
              <a:t>In order to see if the ESTs found were tags for the suspected gene…</a:t>
            </a:r>
          </a:p>
          <a:p>
            <a:pPr lvl="1"/>
            <a:r>
              <a:rPr lang="en-US" dirty="0" smtClean="0"/>
              <a:t>The whole EST sequence was obtained from NCBI</a:t>
            </a:r>
          </a:p>
          <a:p>
            <a:pPr lvl="1"/>
            <a:r>
              <a:rPr lang="en-US" dirty="0" smtClean="0"/>
              <a:t>EST sequences were </a:t>
            </a:r>
            <a:r>
              <a:rPr lang="en-US" dirty="0" err="1" smtClean="0"/>
              <a:t>BLASTned</a:t>
            </a:r>
            <a:r>
              <a:rPr lang="en-US" dirty="0" smtClean="0"/>
              <a:t> against NCBI’s entire nucleotide database</a:t>
            </a:r>
          </a:p>
          <a:p>
            <a:pPr lvl="1"/>
            <a:r>
              <a:rPr lang="en-US" dirty="0" smtClean="0"/>
              <a:t>Top hits were compared with suspected gene</a:t>
            </a:r>
            <a:endParaRPr lang="en-US" dirty="0"/>
          </a:p>
        </p:txBody>
      </p:sp>
    </p:spTree>
    <p:extLst>
      <p:ext uri="{BB962C8B-B14F-4D97-AF65-F5344CB8AC3E}">
        <p14:creationId xmlns:p14="http://schemas.microsoft.com/office/powerpoint/2010/main" val="4286414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 Results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solidFill>
                  <a:srgbClr val="00B050"/>
                </a:solidFill>
              </a:rPr>
              <a:t>FT- 2 very likely ESTs</a:t>
            </a:r>
          </a:p>
          <a:p>
            <a:r>
              <a:rPr lang="en-US" dirty="0" smtClean="0">
                <a:solidFill>
                  <a:srgbClr val="00B050"/>
                </a:solidFill>
              </a:rPr>
              <a:t>GI- 1 </a:t>
            </a:r>
            <a:r>
              <a:rPr lang="en-US" dirty="0">
                <a:solidFill>
                  <a:srgbClr val="00B050"/>
                </a:solidFill>
              </a:rPr>
              <a:t>very likely </a:t>
            </a:r>
            <a:r>
              <a:rPr lang="en-US" dirty="0" smtClean="0">
                <a:solidFill>
                  <a:srgbClr val="00B050"/>
                </a:solidFill>
              </a:rPr>
              <a:t>EST</a:t>
            </a:r>
          </a:p>
          <a:p>
            <a:r>
              <a:rPr lang="en-US" dirty="0" smtClean="0">
                <a:solidFill>
                  <a:srgbClr val="FF0000"/>
                </a:solidFill>
              </a:rPr>
              <a:t>CO- No good ESTs returned (from EST database)</a:t>
            </a:r>
          </a:p>
          <a:p>
            <a:r>
              <a:rPr lang="en-US" dirty="0" smtClean="0">
                <a:solidFill>
                  <a:srgbClr val="FF0000"/>
                </a:solidFill>
              </a:rPr>
              <a:t>LFY- no </a:t>
            </a:r>
            <a:r>
              <a:rPr lang="en-US" dirty="0" err="1" smtClean="0">
                <a:solidFill>
                  <a:srgbClr val="FF0000"/>
                </a:solidFill>
              </a:rPr>
              <a:t>ortholog</a:t>
            </a:r>
            <a:r>
              <a:rPr lang="en-US" dirty="0" smtClean="0">
                <a:solidFill>
                  <a:srgbClr val="FF0000"/>
                </a:solidFill>
              </a:rPr>
              <a:t>, nothing to submit</a:t>
            </a:r>
          </a:p>
          <a:p>
            <a:r>
              <a:rPr lang="en-US" dirty="0" smtClean="0">
                <a:solidFill>
                  <a:srgbClr val="00B050"/>
                </a:solidFill>
              </a:rPr>
              <a:t>AP1- 3 </a:t>
            </a:r>
            <a:r>
              <a:rPr lang="en-US" dirty="0">
                <a:solidFill>
                  <a:srgbClr val="00B050"/>
                </a:solidFill>
              </a:rPr>
              <a:t>very likely </a:t>
            </a:r>
            <a:r>
              <a:rPr lang="en-US" dirty="0" smtClean="0">
                <a:solidFill>
                  <a:srgbClr val="00B050"/>
                </a:solidFill>
              </a:rPr>
              <a:t>ESTs</a:t>
            </a:r>
          </a:p>
          <a:p>
            <a:r>
              <a:rPr lang="en-US" dirty="0" smtClean="0">
                <a:solidFill>
                  <a:srgbClr val="00B050"/>
                </a:solidFill>
              </a:rPr>
              <a:t>CRY1- 1 </a:t>
            </a:r>
            <a:r>
              <a:rPr lang="en-US" dirty="0">
                <a:solidFill>
                  <a:srgbClr val="00B050"/>
                </a:solidFill>
              </a:rPr>
              <a:t>very likely </a:t>
            </a:r>
            <a:r>
              <a:rPr lang="en-US" dirty="0" smtClean="0">
                <a:solidFill>
                  <a:srgbClr val="00B050"/>
                </a:solidFill>
              </a:rPr>
              <a:t>EST</a:t>
            </a:r>
          </a:p>
          <a:p>
            <a:r>
              <a:rPr lang="en-US" dirty="0" smtClean="0">
                <a:solidFill>
                  <a:srgbClr val="00B050"/>
                </a:solidFill>
              </a:rPr>
              <a:t>CRY2- 1 </a:t>
            </a:r>
            <a:r>
              <a:rPr lang="en-US" dirty="0">
                <a:solidFill>
                  <a:srgbClr val="00B050"/>
                </a:solidFill>
              </a:rPr>
              <a:t>very likely </a:t>
            </a:r>
            <a:r>
              <a:rPr lang="en-US" dirty="0" smtClean="0">
                <a:solidFill>
                  <a:srgbClr val="00B050"/>
                </a:solidFill>
              </a:rPr>
              <a:t>EST</a:t>
            </a:r>
          </a:p>
          <a:p>
            <a:r>
              <a:rPr lang="en-US" dirty="0" smtClean="0">
                <a:solidFill>
                  <a:srgbClr val="00B050"/>
                </a:solidFill>
              </a:rPr>
              <a:t>CDF1- 1 </a:t>
            </a:r>
            <a:r>
              <a:rPr lang="en-US" dirty="0">
                <a:solidFill>
                  <a:srgbClr val="00B050"/>
                </a:solidFill>
              </a:rPr>
              <a:t>very likely </a:t>
            </a:r>
            <a:r>
              <a:rPr lang="en-US" dirty="0" smtClean="0">
                <a:solidFill>
                  <a:srgbClr val="00B050"/>
                </a:solidFill>
              </a:rPr>
              <a:t>EST</a:t>
            </a:r>
          </a:p>
          <a:p>
            <a:r>
              <a:rPr lang="en-US" dirty="0" smtClean="0">
                <a:solidFill>
                  <a:srgbClr val="FF0000"/>
                </a:solidFill>
              </a:rPr>
              <a:t>PHYA- </a:t>
            </a:r>
            <a:r>
              <a:rPr lang="en-US" dirty="0">
                <a:solidFill>
                  <a:srgbClr val="FF0000"/>
                </a:solidFill>
              </a:rPr>
              <a:t>No good ESTs </a:t>
            </a:r>
            <a:r>
              <a:rPr lang="en-US" dirty="0" smtClean="0">
                <a:solidFill>
                  <a:srgbClr val="FF0000"/>
                </a:solidFill>
              </a:rPr>
              <a:t>returned (</a:t>
            </a:r>
            <a:r>
              <a:rPr lang="en-US" dirty="0">
                <a:solidFill>
                  <a:srgbClr val="FF0000"/>
                </a:solidFill>
              </a:rPr>
              <a:t>from EST database</a:t>
            </a:r>
            <a:r>
              <a:rPr lang="en-US" dirty="0" smtClean="0">
                <a:solidFill>
                  <a:srgbClr val="FF0000"/>
                </a:solidFill>
              </a:rPr>
              <a:t>)</a:t>
            </a:r>
          </a:p>
          <a:p>
            <a:r>
              <a:rPr lang="en-US" dirty="0" smtClean="0">
                <a:solidFill>
                  <a:srgbClr val="FF0000"/>
                </a:solidFill>
              </a:rPr>
              <a:t>PHYB- </a:t>
            </a:r>
            <a:r>
              <a:rPr lang="en-US" dirty="0">
                <a:solidFill>
                  <a:srgbClr val="FF0000"/>
                </a:solidFill>
              </a:rPr>
              <a:t>1 unlikely EST returned, for a mitochondrial gene</a:t>
            </a:r>
          </a:p>
          <a:p>
            <a:r>
              <a:rPr lang="en-US" dirty="0" smtClean="0">
                <a:solidFill>
                  <a:srgbClr val="FF0000"/>
                </a:solidFill>
              </a:rPr>
              <a:t>COP1- 1 unlikely EST returned, for a mitochondrial gene</a:t>
            </a:r>
            <a:endParaRPr lang="en-US" dirty="0">
              <a:solidFill>
                <a:srgbClr val="FF0000"/>
              </a:solidFill>
            </a:endParaRPr>
          </a:p>
        </p:txBody>
      </p:sp>
    </p:spTree>
    <p:extLst>
      <p:ext uri="{BB962C8B-B14F-4D97-AF65-F5344CB8AC3E}">
        <p14:creationId xmlns:p14="http://schemas.microsoft.com/office/powerpoint/2010/main" val="32823787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Paralog</a:t>
            </a:r>
            <a:r>
              <a:rPr lang="en-US" dirty="0" smtClean="0"/>
              <a:t> Identification</a:t>
            </a:r>
            <a:endParaRPr lang="en-US" dirty="0"/>
          </a:p>
        </p:txBody>
      </p:sp>
      <p:sp>
        <p:nvSpPr>
          <p:cNvPr id="3" name="Content Placeholder 2"/>
          <p:cNvSpPr>
            <a:spLocks noGrp="1"/>
          </p:cNvSpPr>
          <p:nvPr>
            <p:ph idx="1"/>
          </p:nvPr>
        </p:nvSpPr>
        <p:spPr>
          <a:xfrm>
            <a:off x="457200" y="1600200"/>
            <a:ext cx="8229600" cy="4724400"/>
          </a:xfrm>
        </p:spPr>
        <p:txBody>
          <a:bodyPr>
            <a:normAutofit/>
          </a:bodyPr>
          <a:lstStyle/>
          <a:p>
            <a:pPr marL="0" indent="0">
              <a:buNone/>
            </a:pPr>
            <a:r>
              <a:rPr lang="en-US" dirty="0" smtClean="0"/>
              <a:t>To see if any genes whose EST could be identified might have any potential </a:t>
            </a:r>
            <a:r>
              <a:rPr lang="en-US" dirty="0" err="1" smtClean="0"/>
              <a:t>paralogs</a:t>
            </a:r>
            <a:r>
              <a:rPr lang="en-US" dirty="0" smtClean="0"/>
              <a:t>…</a:t>
            </a:r>
          </a:p>
          <a:p>
            <a:pPr lvl="1"/>
            <a:r>
              <a:rPr lang="en-US" dirty="0" smtClean="0"/>
              <a:t>Entire EST sequence was </a:t>
            </a:r>
            <a:r>
              <a:rPr lang="en-US" dirty="0" err="1" smtClean="0"/>
              <a:t>BLASTed</a:t>
            </a:r>
            <a:r>
              <a:rPr lang="en-US" dirty="0" smtClean="0"/>
              <a:t> against blueberry 454 scaffold database</a:t>
            </a:r>
          </a:p>
          <a:p>
            <a:pPr lvl="1"/>
            <a:r>
              <a:rPr lang="en-US" dirty="0" smtClean="0"/>
              <a:t>Top hits were analyzed</a:t>
            </a:r>
          </a:p>
          <a:p>
            <a:pPr lvl="2"/>
            <a:r>
              <a:rPr lang="en-US" dirty="0" smtClean="0"/>
              <a:t>Corresponding blueberry gene sequence was </a:t>
            </a:r>
            <a:r>
              <a:rPr lang="en-US" dirty="0" err="1" smtClean="0"/>
              <a:t>BLASTed</a:t>
            </a:r>
            <a:r>
              <a:rPr lang="en-US" dirty="0" smtClean="0"/>
              <a:t> against entire suspected scaffold with an aligning BLAST</a:t>
            </a:r>
          </a:p>
          <a:p>
            <a:pPr lvl="2"/>
            <a:r>
              <a:rPr lang="en-US" dirty="0" smtClean="0"/>
              <a:t>Sequences usually aligned very well or not at all</a:t>
            </a:r>
          </a:p>
          <a:p>
            <a:pPr lvl="2"/>
            <a:r>
              <a:rPr lang="en-US" dirty="0" smtClean="0"/>
              <a:t>Scaffold was considered to contain a potential </a:t>
            </a:r>
            <a:r>
              <a:rPr lang="en-US" dirty="0" err="1" smtClean="0"/>
              <a:t>paralog</a:t>
            </a:r>
            <a:r>
              <a:rPr lang="en-US" dirty="0" smtClean="0"/>
              <a:t> if sequences aligned well</a:t>
            </a:r>
            <a:endParaRPr lang="en-US" dirty="0"/>
          </a:p>
        </p:txBody>
      </p:sp>
    </p:spTree>
    <p:extLst>
      <p:ext uri="{BB962C8B-B14F-4D97-AF65-F5344CB8AC3E}">
        <p14:creationId xmlns:p14="http://schemas.microsoft.com/office/powerpoint/2010/main" val="9698862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TotalTime>
  <Words>765</Words>
  <Application>Microsoft Office PowerPoint</Application>
  <PresentationFormat>On-screen Show (4:3)</PresentationFormat>
  <Paragraphs>140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Floral Timing</vt:lpstr>
      <vt:lpstr>Investigated Genes</vt:lpstr>
      <vt:lpstr>Ortholog and Primer Strategy </vt:lpstr>
      <vt:lpstr>PowerPoint Presentation</vt:lpstr>
      <vt:lpstr>Primer Troubles</vt:lpstr>
      <vt:lpstr>Expressed Sequence Tags (ESTs) Strategy</vt:lpstr>
      <vt:lpstr>EST Confirmation</vt:lpstr>
      <vt:lpstr>EST Results</vt:lpstr>
      <vt:lpstr>Paralog Identification</vt:lpstr>
      <vt:lpstr>Paralog Results</vt:lpstr>
      <vt:lpstr>Summary</vt:lpstr>
      <vt:lpstr>Further Investigations</vt:lpstr>
    </vt:vector>
  </TitlesOfParts>
  <Company>Davidson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Floral Timing</dc:title>
  <dc:creator>Lab User</dc:creator>
  <cp:lastModifiedBy>Mike Nuttle</cp:lastModifiedBy>
  <cp:revision>13</cp:revision>
  <dcterms:created xsi:type="dcterms:W3CDTF">2012-02-28T20:42:10Z</dcterms:created>
  <dcterms:modified xsi:type="dcterms:W3CDTF">2012-04-19T14:20:39Z</dcterms:modified>
</cp:coreProperties>
</file>