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7"/>
  </p:handout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308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76991A4-DE5F-44C7-A48B-5F2631B29877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01F3B35-9D09-47FB-BFBE-50A881A8AC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Hidden Markov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Sean </a:t>
            </a:r>
            <a:r>
              <a:rPr lang="en-US" dirty="0" err="1" smtClean="0"/>
              <a:t>Callen</a:t>
            </a:r>
            <a:endParaRPr lang="en-US" dirty="0" smtClean="0"/>
          </a:p>
          <a:p>
            <a:pPr algn="ctr"/>
            <a:r>
              <a:rPr lang="en-US" dirty="0" smtClean="0"/>
              <a:t>Joel </a:t>
            </a:r>
            <a:r>
              <a:rPr lang="en-US" dirty="0" err="1" smtClean="0"/>
              <a:t>Henningsen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Discovering average yearly temperature at a particular location on Earth over a series of years using observed size of tree growth rings.</a:t>
            </a:r>
          </a:p>
          <a:p>
            <a:pPr marL="45720" indent="0">
              <a:buNone/>
            </a:pPr>
            <a:r>
              <a:rPr lang="en-US" dirty="0" smtClean="0"/>
              <a:t>Possible states (hidden) – Hot (H) and Cold (C)</a:t>
            </a:r>
          </a:p>
          <a:p>
            <a:pPr marL="45720" indent="0">
              <a:buNone/>
            </a:pPr>
            <a:r>
              <a:rPr lang="en-US" dirty="0" smtClean="0"/>
              <a:t>Possible observations – Small (S), Medium (M), and Large (L)</a:t>
            </a:r>
          </a:p>
          <a:p>
            <a:pPr marL="4572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11499"/>
              </p:ext>
            </p:extLst>
          </p:nvPr>
        </p:nvGraphicFramePr>
        <p:xfrm>
          <a:off x="2514600" y="4724400"/>
          <a:ext cx="1285240" cy="110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"/>
                <a:gridCol w="436880"/>
                <a:gridCol w="436880"/>
              </a:tblGrid>
              <a:tr h="294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2272"/>
              </p:ext>
            </p:extLst>
          </p:nvPr>
        </p:nvGraphicFramePr>
        <p:xfrm>
          <a:off x="5334000" y="4724400"/>
          <a:ext cx="1722120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"/>
                <a:gridCol w="436880"/>
                <a:gridCol w="436880"/>
                <a:gridCol w="4368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04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T = length of the observation sequence</a:t>
            </a:r>
          </a:p>
          <a:p>
            <a:pPr marL="45720" indent="0">
              <a:buNone/>
            </a:pPr>
            <a:r>
              <a:rPr lang="en-US" dirty="0" smtClean="0"/>
              <a:t>N = number of states in the model</a:t>
            </a:r>
          </a:p>
          <a:p>
            <a:pPr marL="45720" indent="0">
              <a:buNone/>
            </a:pPr>
            <a:r>
              <a:rPr lang="en-US" dirty="0" smtClean="0"/>
              <a:t>M = number of observation symbols</a:t>
            </a:r>
          </a:p>
          <a:p>
            <a:pPr marL="45720" indent="0">
              <a:buNone/>
            </a:pPr>
            <a:r>
              <a:rPr lang="en-US" dirty="0" smtClean="0"/>
              <a:t>Q = {q</a:t>
            </a:r>
            <a:r>
              <a:rPr lang="en-US" baseline="-25000" dirty="0" smtClean="0"/>
              <a:t>0</a:t>
            </a:r>
            <a:r>
              <a:rPr lang="en-US" dirty="0" smtClean="0"/>
              <a:t>, q</a:t>
            </a:r>
            <a:r>
              <a:rPr lang="en-US" baseline="-25000" dirty="0" smtClean="0"/>
              <a:t>1</a:t>
            </a:r>
            <a:r>
              <a:rPr lang="en-US" dirty="0" smtClean="0"/>
              <a:t>, …, q</a:t>
            </a:r>
            <a:r>
              <a:rPr lang="en-US" baseline="-25000" dirty="0" smtClean="0"/>
              <a:t>N-1</a:t>
            </a:r>
            <a:r>
              <a:rPr lang="en-US" dirty="0" smtClean="0"/>
              <a:t>} = distinct states of the Markov process</a:t>
            </a:r>
          </a:p>
          <a:p>
            <a:pPr marL="45720" indent="0">
              <a:buNone/>
            </a:pPr>
            <a:r>
              <a:rPr lang="en-US" dirty="0" smtClean="0"/>
              <a:t>V = {0, 1, …, M-1} = set of possible observations</a:t>
            </a:r>
          </a:p>
          <a:p>
            <a:pPr marL="45720" indent="0">
              <a:buNone/>
            </a:pPr>
            <a:r>
              <a:rPr lang="en-US" dirty="0" smtClean="0"/>
              <a:t>A = state transition probability matrix</a:t>
            </a:r>
          </a:p>
          <a:p>
            <a:pPr marL="45720" indent="0">
              <a:buNone/>
            </a:pPr>
            <a:r>
              <a:rPr lang="en-US" dirty="0" smtClean="0"/>
              <a:t>B = observation probability matrix</a:t>
            </a:r>
          </a:p>
          <a:p>
            <a:pPr marL="45720" indent="0">
              <a:buNone/>
            </a:pPr>
            <a:r>
              <a:rPr lang="el-GR" i="1" dirty="0" smtClean="0"/>
              <a:t>π</a:t>
            </a:r>
            <a:r>
              <a:rPr lang="en-US" i="1" dirty="0" smtClean="0"/>
              <a:t> = </a:t>
            </a:r>
            <a:r>
              <a:rPr lang="en-US" dirty="0" smtClean="0"/>
              <a:t>initial state sequence</a:t>
            </a:r>
          </a:p>
          <a:p>
            <a:pPr marL="45720" indent="0">
              <a:buNone/>
            </a:pPr>
            <a:r>
              <a:rPr lang="en-US" i="1" dirty="0" smtClean="0"/>
              <a:t>O = </a:t>
            </a:r>
            <a:r>
              <a:rPr lang="en-US" dirty="0" smtClean="0"/>
              <a:t>(O</a:t>
            </a:r>
            <a:r>
              <a:rPr lang="en-US" baseline="-25000" dirty="0" smtClean="0"/>
              <a:t>0</a:t>
            </a:r>
            <a:r>
              <a:rPr lang="en-US" dirty="0" smtClean="0"/>
              <a:t>, O</a:t>
            </a:r>
            <a:r>
              <a:rPr lang="en-US" baseline="-25000" dirty="0" smtClean="0"/>
              <a:t>1</a:t>
            </a:r>
            <a:r>
              <a:rPr lang="en-US" dirty="0" smtClean="0"/>
              <a:t>, …, O</a:t>
            </a:r>
            <a:r>
              <a:rPr lang="en-US" baseline="-25000" dirty="0" smtClean="0"/>
              <a:t>T-1</a:t>
            </a:r>
            <a:r>
              <a:rPr lang="en-US" dirty="0" smtClean="0"/>
              <a:t>) = observation sequence</a:t>
            </a:r>
            <a:endParaRPr lang="en-US" i="1" baseline="-25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525886"/>
              </p:ext>
            </p:extLst>
          </p:nvPr>
        </p:nvGraphicFramePr>
        <p:xfrm>
          <a:off x="61468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23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Example’s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769833"/>
                <a:ext cx="7315200" cy="3935767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en-US" dirty="0" smtClean="0"/>
                  <a:t>T = 4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N = 2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M = 3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Q = {H, C}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V = {0, 1, 2}, (0=S, 1=M, 2=L)</a:t>
                </a:r>
              </a:p>
              <a:p>
                <a:pPr marL="45720" indent="0">
                  <a:buNone/>
                </a:pPr>
                <a:r>
                  <a:rPr lang="en-US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.7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45720" indent="0">
                  <a:buNone/>
                </a:pPr>
                <a:r>
                  <a:rPr lang="en-US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.1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pPr marL="45720" indent="0">
                  <a:buNone/>
                </a:pPr>
                <a:r>
                  <a:rPr lang="el-GR" i="1" dirty="0" smtClean="0"/>
                  <a:t>π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.6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i="1" dirty="0" smtClean="0"/>
              </a:p>
              <a:p>
                <a:pPr marL="45720" indent="0">
                  <a:buNone/>
                </a:pPr>
                <a:r>
                  <a:rPr lang="en-US" dirty="0" smtClean="0"/>
                  <a:t>O = (0, 1, 0, 2)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769833"/>
                <a:ext cx="7315200" cy="3935767"/>
              </a:xfrm>
              <a:blipFill rotWithShape="1">
                <a:blip r:embed="rId2"/>
                <a:stretch>
                  <a:fillRect l="-167" t="-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11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Finding the probability of a state sequence given an observation sequence.</a:t>
            </a:r>
          </a:p>
          <a:p>
            <a:pPr marL="45720" indent="0">
              <a:buNone/>
            </a:pPr>
            <a:r>
              <a:rPr lang="en-US" dirty="0" smtClean="0"/>
              <a:t>X = {x</a:t>
            </a:r>
            <a:r>
              <a:rPr lang="en-US" baseline="-25000" dirty="0" smtClean="0"/>
              <a:t>0</a:t>
            </a:r>
            <a:r>
              <a:rPr lang="en-US" dirty="0" smtClean="0"/>
              <a:t>,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}</a:t>
            </a:r>
          </a:p>
          <a:p>
            <a:pPr marL="45720" indent="0">
              <a:buNone/>
            </a:pPr>
            <a:r>
              <a:rPr lang="en-US" dirty="0" smtClean="0"/>
              <a:t>O = (O</a:t>
            </a:r>
            <a:r>
              <a:rPr lang="en-US" baseline="-25000" dirty="0" smtClean="0"/>
              <a:t>0</a:t>
            </a:r>
            <a:r>
              <a:rPr lang="en-US" dirty="0" smtClean="0"/>
              <a:t>, O</a:t>
            </a:r>
            <a:r>
              <a:rPr lang="en-US" baseline="-25000" dirty="0" smtClean="0"/>
              <a:t>1</a:t>
            </a:r>
            <a:r>
              <a:rPr lang="en-US" dirty="0" smtClean="0"/>
              <a:t>, O</a:t>
            </a:r>
            <a:r>
              <a:rPr lang="en-US" baseline="-25000" dirty="0" smtClean="0"/>
              <a:t>2</a:t>
            </a:r>
            <a:r>
              <a:rPr lang="en-US" dirty="0" smtClean="0"/>
              <a:t>, 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r>
              <a:rPr lang="en-US" dirty="0" smtClean="0"/>
              <a:t>P(X) = π</a:t>
            </a:r>
            <a:r>
              <a:rPr lang="en-US" baseline="-25000" dirty="0" smtClean="0"/>
              <a:t>x0</a:t>
            </a:r>
            <a:r>
              <a:rPr lang="en-US" dirty="0" smtClean="0"/>
              <a:t>b</a:t>
            </a:r>
            <a:r>
              <a:rPr lang="en-US" baseline="-25000" dirty="0" smtClean="0"/>
              <a:t>x0</a:t>
            </a:r>
            <a:r>
              <a:rPr lang="en-US" dirty="0" smtClean="0"/>
              <a:t>(O</a:t>
            </a:r>
            <a:r>
              <a:rPr lang="en-US" baseline="-25000" dirty="0" smtClean="0"/>
              <a:t>0</a:t>
            </a:r>
            <a:r>
              <a:rPr lang="en-US" dirty="0" smtClean="0"/>
              <a:t>)a</a:t>
            </a:r>
            <a:r>
              <a:rPr lang="en-US" baseline="-25000" dirty="0" smtClean="0"/>
              <a:t>x0,x1</a:t>
            </a:r>
            <a:r>
              <a:rPr lang="en-US" dirty="0" smtClean="0"/>
              <a:t>b</a:t>
            </a:r>
            <a:r>
              <a:rPr lang="en-US" baseline="-25000" dirty="0" smtClean="0"/>
              <a:t>x1</a:t>
            </a:r>
            <a:r>
              <a:rPr lang="en-US" dirty="0" smtClean="0"/>
              <a:t>(O</a:t>
            </a:r>
            <a:r>
              <a:rPr lang="en-US" baseline="-25000" dirty="0" smtClean="0"/>
              <a:t>1</a:t>
            </a:r>
            <a:r>
              <a:rPr lang="en-US" dirty="0" smtClean="0"/>
              <a:t>)a</a:t>
            </a:r>
            <a:r>
              <a:rPr lang="en-US" baseline="-25000" dirty="0" smtClean="0"/>
              <a:t>x1,x2</a:t>
            </a:r>
            <a:r>
              <a:rPr lang="en-US" dirty="0" smtClean="0"/>
              <a:t>b</a:t>
            </a:r>
            <a:r>
              <a:rPr lang="en-US" baseline="-25000" dirty="0" smtClean="0"/>
              <a:t>x2</a:t>
            </a:r>
            <a:r>
              <a:rPr lang="en-US" dirty="0" smtClean="0"/>
              <a:t>(O</a:t>
            </a:r>
            <a:r>
              <a:rPr lang="en-US" baseline="-25000" dirty="0" smtClean="0"/>
              <a:t>2</a:t>
            </a:r>
            <a:r>
              <a:rPr lang="en-US" dirty="0" smtClean="0"/>
              <a:t>)a</a:t>
            </a:r>
            <a:r>
              <a:rPr lang="en-US" baseline="-25000" dirty="0" smtClean="0"/>
              <a:t>x2,x3</a:t>
            </a:r>
            <a:r>
              <a:rPr lang="en-US" dirty="0" smtClean="0"/>
              <a:t>b</a:t>
            </a:r>
            <a:r>
              <a:rPr lang="en-US" baseline="-25000" dirty="0" smtClean="0"/>
              <a:t>x3</a:t>
            </a:r>
            <a:r>
              <a:rPr lang="en-US" dirty="0" smtClean="0"/>
              <a:t>(O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r>
              <a:rPr lang="en-US" dirty="0" smtClean="0"/>
              <a:t>Let O = (0, 1, 0, 2)</a:t>
            </a:r>
          </a:p>
          <a:p>
            <a:pPr marL="45720" indent="0">
              <a:buNone/>
            </a:pPr>
            <a:r>
              <a:rPr lang="en-US" dirty="0" smtClean="0"/>
              <a:t>P(HHCC) </a:t>
            </a:r>
            <a:r>
              <a:rPr lang="en-US" smtClean="0"/>
              <a:t>= .6(.1)(.7)(.4)(.3)(.7)(.6)(.1) = .000212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25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95</TotalTime>
  <Words>327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Perspective</vt:lpstr>
      <vt:lpstr>MathType 6.0 Equation</vt:lpstr>
      <vt:lpstr>Hidden Markov Models</vt:lpstr>
      <vt:lpstr>Example</vt:lpstr>
      <vt:lpstr>Notation</vt:lpstr>
      <vt:lpstr>Example’s Notation</vt:lpstr>
      <vt:lpstr>Probability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Markov Models</dc:title>
  <dc:creator>MWSU</dc:creator>
  <cp:lastModifiedBy>MWSU</cp:lastModifiedBy>
  <cp:revision>8</cp:revision>
  <dcterms:created xsi:type="dcterms:W3CDTF">2014-06-04T19:47:34Z</dcterms:created>
  <dcterms:modified xsi:type="dcterms:W3CDTF">2014-06-04T21:23:08Z</dcterms:modified>
</cp:coreProperties>
</file>