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256" r:id="rId2"/>
    <p:sldId id="258" r:id="rId3"/>
    <p:sldId id="257" r:id="rId4"/>
    <p:sldId id="259" r:id="rId5"/>
    <p:sldId id="262" r:id="rId6"/>
    <p:sldId id="265" r:id="rId7"/>
    <p:sldId id="263" r:id="rId8"/>
    <p:sldId id="260" r:id="rId9"/>
    <p:sldId id="261"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hiddenSlides="1"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8308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11BE03-88DC-426E-B4FD-C5D66F30547D}" type="datetimeFigureOut">
              <a:rPr lang="en-US"/>
              <a:t>7/17/2014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AAE7F-E713-4DBD-8011-4218249AD416}" type="slidenum">
              <a:rPr lang="en-US"/>
              <a:t>‹#›</a:t>
            </a:fld>
            <a:endParaRPr lang="en-US"/>
          </a:p>
        </p:txBody>
      </p:sp>
    </p:spTree>
    <p:extLst>
      <p:ext uri="{BB962C8B-B14F-4D97-AF65-F5344CB8AC3E}">
        <p14:creationId xmlns:p14="http://schemas.microsoft.com/office/powerpoint/2010/main" val="55490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4</a:t>
            </a:fld>
            <a:endParaRPr lang="en-US"/>
          </a:p>
        </p:txBody>
      </p:sp>
    </p:spTree>
    <p:extLst>
      <p:ext uri="{BB962C8B-B14F-4D97-AF65-F5344CB8AC3E}">
        <p14:creationId xmlns:p14="http://schemas.microsoft.com/office/powerpoint/2010/main" val="3484630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5</a:t>
            </a:fld>
            <a:endParaRPr lang="en-US"/>
          </a:p>
        </p:txBody>
      </p:sp>
    </p:spTree>
    <p:extLst>
      <p:ext uri="{BB962C8B-B14F-4D97-AF65-F5344CB8AC3E}">
        <p14:creationId xmlns:p14="http://schemas.microsoft.com/office/powerpoint/2010/main" val="88416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7</a:t>
            </a:fld>
            <a:endParaRPr lang="en-US"/>
          </a:p>
        </p:txBody>
      </p:sp>
    </p:spTree>
    <p:extLst>
      <p:ext uri="{BB962C8B-B14F-4D97-AF65-F5344CB8AC3E}">
        <p14:creationId xmlns:p14="http://schemas.microsoft.com/office/powerpoint/2010/main" val="7477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8</a:t>
            </a:fld>
            <a:endParaRPr lang="en-US"/>
          </a:p>
        </p:txBody>
      </p:sp>
    </p:spTree>
    <p:extLst>
      <p:ext uri="{BB962C8B-B14F-4D97-AF65-F5344CB8AC3E}">
        <p14:creationId xmlns:p14="http://schemas.microsoft.com/office/powerpoint/2010/main" val="2849574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9</a:t>
            </a:fld>
            <a:endParaRPr lang="en-US"/>
          </a:p>
        </p:txBody>
      </p:sp>
    </p:spTree>
    <p:extLst>
      <p:ext uri="{BB962C8B-B14F-4D97-AF65-F5344CB8AC3E}">
        <p14:creationId xmlns:p14="http://schemas.microsoft.com/office/powerpoint/2010/main" val="3641617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10</a:t>
            </a:fld>
            <a:endParaRPr lang="en-US"/>
          </a:p>
        </p:txBody>
      </p:sp>
    </p:spTree>
    <p:extLst>
      <p:ext uri="{BB962C8B-B14F-4D97-AF65-F5344CB8AC3E}">
        <p14:creationId xmlns:p14="http://schemas.microsoft.com/office/powerpoint/2010/main" val="329361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76991A4-DE5F-44C7-A48B-5F2631B29877}" type="datetimeFigureOut">
              <a:rPr lang="en-US" smtClean="0"/>
              <a:t>7/17/2014</a:t>
            </a:fld>
            <a:endParaRPr lang="en-US"/>
          </a:p>
        </p:txBody>
      </p:sp>
      <p:sp>
        <p:nvSpPr>
          <p:cNvPr id="8" name="Slide Number Placeholder 7"/>
          <p:cNvSpPr>
            <a:spLocks noGrp="1"/>
          </p:cNvSpPr>
          <p:nvPr>
            <p:ph type="sldNum" sz="quarter" idx="11"/>
          </p:nvPr>
        </p:nvSpPr>
        <p:spPr/>
        <p:txBody>
          <a:bodyPr/>
          <a:lstStyle/>
          <a:p>
            <a:fld id="{A01F3B35-9D09-47FB-BFBE-50A881A8AC4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76991A4-DE5F-44C7-A48B-5F2631B29877}"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F3B35-9D09-47FB-BFBE-50A881A8AC42}"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76991A4-DE5F-44C7-A48B-5F2631B29877}" type="datetimeFigureOut">
              <a:rPr lang="en-US" smtClean="0"/>
              <a:t>7/17/2014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F3B35-9D09-47FB-BFBE-50A881A8AC42}"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991A4-DE5F-44C7-A48B-5F2631B29877}" type="datetimeFigureOut">
              <a:rPr lang="en-US" smtClean="0"/>
              <a:t>7/17/2014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91A4-DE5F-44C7-A48B-5F2631B29877}" type="datetimeFigureOut">
              <a:rPr lang="en-US" smtClean="0"/>
              <a:t>7/17/2014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991A4-DE5F-44C7-A48B-5F2631B29877}"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991A4-DE5F-44C7-A48B-5F2631B29877}"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76991A4-DE5F-44C7-A48B-5F2631B29877}" type="datetimeFigureOut">
              <a:rPr lang="en-US" smtClean="0"/>
              <a:t>7/17/2014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A01F3B35-9D09-47FB-BFBE-50A881A8AC42}"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Hidden Markov Models</a:t>
            </a:r>
            <a:endParaRPr lang="en-US" dirty="0"/>
          </a:p>
        </p:txBody>
      </p:sp>
      <p:sp>
        <p:nvSpPr>
          <p:cNvPr id="3" name="Subtitle 2"/>
          <p:cNvSpPr>
            <a:spLocks noGrp="1"/>
          </p:cNvSpPr>
          <p:nvPr>
            <p:ph type="subTitle" idx="1"/>
          </p:nvPr>
        </p:nvSpPr>
        <p:spPr/>
        <p:txBody>
          <a:bodyPr/>
          <a:lstStyle/>
          <a:p>
            <a:pPr algn="ctr"/>
            <a:r>
              <a:rPr lang="en-US" dirty="0" smtClean="0"/>
              <a:t>Sean </a:t>
            </a:r>
            <a:r>
              <a:rPr lang="en-US" dirty="0" err="1" smtClean="0"/>
              <a:t>Callen</a:t>
            </a:r>
            <a:endParaRPr lang="en-US" dirty="0" smtClean="0"/>
          </a:p>
          <a:p>
            <a:pPr algn="ctr"/>
            <a:r>
              <a:rPr lang="en-US" dirty="0" smtClean="0"/>
              <a:t>Joel </a:t>
            </a:r>
            <a:r>
              <a:rPr lang="en-US" dirty="0" err="1" smtClean="0"/>
              <a:t>Henningsen</a:t>
            </a:r>
            <a:endParaRPr lang="en-US" dirty="0"/>
          </a:p>
        </p:txBody>
      </p:sp>
    </p:spTree>
    <p:extLst>
      <p:ext uri="{BB962C8B-B14F-4D97-AF65-F5344CB8AC3E}">
        <p14:creationId xmlns:p14="http://schemas.microsoft.com/office/powerpoint/2010/main" val="155296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856" y="1297054"/>
            <a:ext cx="7315200" cy="1154097"/>
          </a:xfrm>
        </p:spPr>
        <p:txBody>
          <a:bodyPr/>
          <a:lstStyle/>
          <a:p>
            <a:r>
              <a:rPr lang="en-US">
                <a:cs typeface="Arial"/>
              </a:rPr>
              <a:t>Problem 3</a:t>
            </a:r>
          </a:p>
        </p:txBody>
      </p:sp>
      <p:pic>
        <p:nvPicPr>
          <p:cNvPr id="4" name="Content Placeholder 3" descr="Re-Estimation.png"/>
          <p:cNvPicPr>
            <a:picLocks noGrp="1" noChangeAspect="1"/>
          </p:cNvPicPr>
          <p:nvPr>
            <p:ph idx="1"/>
          </p:nvPr>
        </p:nvPicPr>
        <p:blipFill>
          <a:blip r:embed="rId3"/>
          <a:stretch>
            <a:fillRect/>
          </a:stretch>
        </p:blipFill>
        <p:spPr>
          <a:xfrm>
            <a:off x="913144" y="3234403"/>
            <a:ext cx="4277322" cy="2333951"/>
          </a:xfrm>
        </p:spPr>
      </p:pic>
      <p:sp>
        <p:nvSpPr>
          <p:cNvPr id="5" name="TextBox 4"/>
          <p:cNvSpPr txBox="1"/>
          <p:nvPr/>
        </p:nvSpPr>
        <p:spPr>
          <a:xfrm>
            <a:off x="908009" y="2499960"/>
            <a:ext cx="7895091" cy="646331"/>
          </a:xfrm>
          <a:prstGeom prst="rect">
            <a:avLst/>
          </a:prstGeom>
        </p:spPr>
        <p:txBody>
          <a:bodyPr rtlCol="0">
            <a:spAutoFit/>
          </a:bodyPr>
          <a:lstStyle/>
          <a:p>
            <a:r>
              <a:rPr lang="en-US">
                <a:cs typeface="Arial"/>
              </a:rPr>
              <a:t>Given an observation sequence O and dimensions N and M, find an improved model, (A, B, π).</a:t>
            </a:r>
            <a:endParaRPr lang="en-US"/>
          </a:p>
        </p:txBody>
      </p:sp>
      <p:sp>
        <p:nvSpPr>
          <p:cNvPr id="6" name="TextBox 5"/>
          <p:cNvSpPr txBox="1"/>
          <p:nvPr/>
        </p:nvSpPr>
        <p:spPr>
          <a:xfrm>
            <a:off x="5343525" y="3236913"/>
            <a:ext cx="3450771" cy="1754326"/>
          </a:xfrm>
          <a:prstGeom prst="rect">
            <a:avLst/>
          </a:prstGeom>
        </p:spPr>
        <p:txBody>
          <a:bodyPr rtlCol="0">
            <a:spAutoFit/>
          </a:bodyPr>
          <a:lstStyle/>
          <a:p>
            <a:pPr marL="342900" indent="-342900">
              <a:buFont typeface="+mj-lt"/>
              <a:buAutoNum type="arabicPeriod"/>
            </a:pPr>
            <a:r>
              <a:rPr lang="en-US" dirty="0">
                <a:latin typeface="Arial" charset="0"/>
                <a:cs typeface="Arial" charset="0"/>
              </a:rPr>
              <a:t>Initialize, </a:t>
            </a:r>
            <a:r>
              <a:rPr lang="el-GR" dirty="0">
                <a:latin typeface="Arial" charset="0"/>
                <a:cs typeface="Arial" charset="0"/>
              </a:rPr>
              <a:t>λ = (</a:t>
            </a:r>
            <a:r>
              <a:rPr lang="en-US" dirty="0">
                <a:latin typeface="Arial" charset="0"/>
                <a:cs typeface="Arial" charset="0"/>
              </a:rPr>
              <a:t>A, B, </a:t>
            </a:r>
            <a:r>
              <a:rPr lang="el-GR" dirty="0">
                <a:latin typeface="Arial" charset="0"/>
                <a:cs typeface="Arial" charset="0"/>
              </a:rPr>
              <a:t>π).</a:t>
            </a:r>
          </a:p>
          <a:p>
            <a:pPr marL="342900" indent="-342900">
              <a:buFont typeface="+mj-lt"/>
              <a:buAutoNum type="arabicPeriod"/>
            </a:pPr>
            <a:r>
              <a:rPr lang="en-US" dirty="0">
                <a:latin typeface="Arial" charset="0"/>
                <a:cs typeface="Arial" charset="0"/>
              </a:rPr>
              <a:t>Compute </a:t>
            </a:r>
            <a:r>
              <a:rPr lang="el-GR" dirty="0">
                <a:latin typeface="Arial" charset="0"/>
                <a:cs typeface="Arial" charset="0"/>
              </a:rPr>
              <a:t>α</a:t>
            </a:r>
            <a:r>
              <a:rPr lang="en-US" baseline="-25000" dirty="0">
                <a:latin typeface="Arial" charset="0"/>
                <a:cs typeface="Arial" charset="0"/>
              </a:rPr>
              <a:t>t</a:t>
            </a:r>
            <a:r>
              <a:rPr lang="en-US" dirty="0">
                <a:latin typeface="Arial" charset="0"/>
                <a:cs typeface="Arial" charset="0"/>
              </a:rPr>
              <a:t>(</a:t>
            </a:r>
            <a:r>
              <a:rPr lang="en-US" dirty="0" err="1">
                <a:latin typeface="Arial" charset="0"/>
                <a:cs typeface="Arial" charset="0"/>
              </a:rPr>
              <a:t>i</a:t>
            </a:r>
            <a:r>
              <a:rPr lang="en-US" dirty="0">
                <a:latin typeface="Arial" charset="0"/>
                <a:cs typeface="Arial" charset="0"/>
              </a:rPr>
              <a:t>), </a:t>
            </a:r>
            <a:r>
              <a:rPr lang="el-GR" dirty="0">
                <a:latin typeface="Arial" charset="0"/>
                <a:cs typeface="Arial" charset="0"/>
              </a:rPr>
              <a:t>β</a:t>
            </a:r>
            <a:r>
              <a:rPr lang="en-US" baseline="-25000" dirty="0">
                <a:latin typeface="Arial" charset="0"/>
                <a:cs typeface="Arial" charset="0"/>
              </a:rPr>
              <a:t>t</a:t>
            </a:r>
            <a:r>
              <a:rPr lang="en-US" dirty="0">
                <a:latin typeface="Arial" charset="0"/>
                <a:cs typeface="Arial" charset="0"/>
              </a:rPr>
              <a:t>(</a:t>
            </a:r>
            <a:r>
              <a:rPr lang="en-US" dirty="0" err="1">
                <a:latin typeface="Arial" charset="0"/>
                <a:cs typeface="Arial" charset="0"/>
              </a:rPr>
              <a:t>i</a:t>
            </a:r>
            <a:r>
              <a:rPr lang="en-US" dirty="0">
                <a:latin typeface="Arial" charset="0"/>
                <a:cs typeface="Arial" charset="0"/>
              </a:rPr>
              <a:t>), </a:t>
            </a:r>
            <a:r>
              <a:rPr lang="el-GR" dirty="0">
                <a:latin typeface="Arial" charset="0"/>
                <a:cs typeface="Arial" charset="0"/>
              </a:rPr>
              <a:t>γ</a:t>
            </a:r>
            <a:r>
              <a:rPr lang="en-US" baseline="-25000" dirty="0">
                <a:latin typeface="Arial" charset="0"/>
                <a:cs typeface="Arial" charset="0"/>
              </a:rPr>
              <a:t>t</a:t>
            </a:r>
            <a:r>
              <a:rPr lang="en-US" dirty="0">
                <a:latin typeface="Arial" charset="0"/>
                <a:cs typeface="Arial" charset="0"/>
              </a:rPr>
              <a:t>(</a:t>
            </a:r>
            <a:r>
              <a:rPr lang="en-US" dirty="0" err="1">
                <a:latin typeface="Arial" charset="0"/>
                <a:cs typeface="Arial" charset="0"/>
              </a:rPr>
              <a:t>i</a:t>
            </a:r>
            <a:r>
              <a:rPr lang="en-US" dirty="0">
                <a:latin typeface="Arial" charset="0"/>
                <a:cs typeface="Arial" charset="0"/>
              </a:rPr>
              <a:t>, j) and </a:t>
            </a:r>
            <a:r>
              <a:rPr lang="el-GR" dirty="0">
                <a:latin typeface="Arial" charset="0"/>
                <a:cs typeface="Arial" charset="0"/>
              </a:rPr>
              <a:t>γ</a:t>
            </a:r>
            <a:r>
              <a:rPr lang="en-US" baseline="-25000" dirty="0">
                <a:latin typeface="Arial" charset="0"/>
                <a:cs typeface="Arial" charset="0"/>
              </a:rPr>
              <a:t>t</a:t>
            </a:r>
            <a:r>
              <a:rPr lang="en-US" dirty="0">
                <a:latin typeface="Arial" charset="0"/>
                <a:cs typeface="Arial" charset="0"/>
              </a:rPr>
              <a:t>(</a:t>
            </a:r>
            <a:r>
              <a:rPr lang="en-US" dirty="0" err="1">
                <a:latin typeface="Arial" charset="0"/>
                <a:cs typeface="Arial" charset="0"/>
              </a:rPr>
              <a:t>i</a:t>
            </a:r>
            <a:r>
              <a:rPr lang="en-US" dirty="0">
                <a:latin typeface="Arial" charset="0"/>
                <a:cs typeface="Arial" charset="0"/>
              </a:rPr>
              <a:t>).</a:t>
            </a:r>
            <a:endParaRPr lang="el-GR" dirty="0">
              <a:latin typeface="Arial" charset="0"/>
              <a:cs typeface="Arial" charset="0"/>
            </a:endParaRPr>
          </a:p>
          <a:p>
            <a:pPr marL="342900" indent="-342900">
              <a:buFont typeface="+mj-lt"/>
              <a:buAutoNum type="arabicPeriod"/>
            </a:pPr>
            <a:r>
              <a:rPr lang="en-US" dirty="0">
                <a:latin typeface="Arial" charset="0"/>
                <a:cs typeface="Arial" charset="0"/>
              </a:rPr>
              <a:t>Re-estimate the model </a:t>
            </a:r>
            <a:r>
              <a:rPr lang="el-GR" dirty="0">
                <a:latin typeface="Arial" charset="0"/>
                <a:cs typeface="Arial" charset="0"/>
              </a:rPr>
              <a:t>λ = (</a:t>
            </a:r>
            <a:r>
              <a:rPr lang="en-US" dirty="0">
                <a:latin typeface="Arial" charset="0"/>
                <a:cs typeface="Arial" charset="0"/>
              </a:rPr>
              <a:t>A, B, </a:t>
            </a:r>
            <a:r>
              <a:rPr lang="el-GR" dirty="0">
                <a:latin typeface="Arial" charset="0"/>
                <a:cs typeface="Arial" charset="0"/>
              </a:rPr>
              <a:t>π</a:t>
            </a:r>
            <a:r>
              <a:rPr lang="el-GR" dirty="0" smtClean="0">
                <a:latin typeface="Arial" charset="0"/>
                <a:cs typeface="Arial" charset="0"/>
              </a:rPr>
              <a:t>).</a:t>
            </a:r>
            <a:endParaRPr lang="el-GR" dirty="0">
              <a:latin typeface="Arial" charset="0"/>
              <a:cs typeface="Arial" charset="0"/>
            </a:endParaRPr>
          </a:p>
          <a:p>
            <a:pPr marL="342900" indent="-342900">
              <a:buFont typeface="+mj-lt"/>
              <a:buAutoNum type="arabicPeriod"/>
            </a:pPr>
            <a:r>
              <a:rPr lang="en-US" dirty="0">
                <a:latin typeface="Arial" charset="0"/>
                <a:cs typeface="Arial" charset="0"/>
              </a:rPr>
              <a:t>If P(O | λ) increases, </a:t>
            </a:r>
            <a:r>
              <a:rPr lang="en-US" dirty="0" err="1">
                <a:latin typeface="Arial" charset="0"/>
                <a:cs typeface="Arial" charset="0"/>
              </a:rPr>
              <a:t>goto</a:t>
            </a:r>
            <a:r>
              <a:rPr lang="en-US" dirty="0">
                <a:latin typeface="Arial" charset="0"/>
                <a:cs typeface="Arial" charset="0"/>
              </a:rPr>
              <a:t> 2.</a:t>
            </a:r>
          </a:p>
        </p:txBody>
      </p:sp>
    </p:spTree>
    <p:extLst>
      <p:ext uri="{BB962C8B-B14F-4D97-AF65-F5344CB8AC3E}">
        <p14:creationId xmlns:p14="http://schemas.microsoft.com/office/powerpoint/2010/main" val="170049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45720" indent="0">
              <a:buNone/>
            </a:pPr>
            <a:r>
              <a:rPr lang="en-US" dirty="0" smtClean="0"/>
              <a:t>Discovering average yearly temperature at a particular location on Earth over a series of years using observed size of tree growth rings.</a:t>
            </a:r>
          </a:p>
          <a:p>
            <a:pPr marL="45720" indent="0">
              <a:buNone/>
            </a:pPr>
            <a:r>
              <a:rPr lang="en-US" dirty="0" smtClean="0"/>
              <a:t>Possible states (hidden) – Hot (H) and Cold (C)</a:t>
            </a:r>
          </a:p>
          <a:p>
            <a:pPr marL="45720" indent="0">
              <a:buNone/>
            </a:pPr>
            <a:r>
              <a:rPr lang="en-US" dirty="0" smtClean="0"/>
              <a:t>Possible observations – Small (S), Medium (M), and Large (L)</a:t>
            </a:r>
          </a:p>
          <a:p>
            <a:pPr marL="4572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635711499"/>
              </p:ext>
            </p:extLst>
          </p:nvPr>
        </p:nvGraphicFramePr>
        <p:xfrm>
          <a:off x="2514600" y="4724400"/>
          <a:ext cx="1285240" cy="1107440"/>
        </p:xfrm>
        <a:graphic>
          <a:graphicData uri="http://schemas.openxmlformats.org/drawingml/2006/table">
            <a:tbl>
              <a:tblPr firstRow="1" firstCol="1" bandRow="1">
                <a:tableStyleId>{5C22544A-7EE6-4342-B048-85BDC9FD1C3A}</a:tableStyleId>
              </a:tblPr>
              <a:tblGrid>
                <a:gridCol w="411480">
                  <a:extLst>
                    <a:ext uri="{9D8B030D-6E8A-4147-A177-3AD203B41FA5}">
                      <a16:colId xmlns:a16="http://schemas.microsoft.com/office/drawing/2014/main" xmlns="" val="4044065183"/>
                    </a:ext>
                  </a:extLst>
                </a:gridCol>
                <a:gridCol w="436880">
                  <a:extLst>
                    <a:ext uri="{9D8B030D-6E8A-4147-A177-3AD203B41FA5}">
                      <a16:colId xmlns:a16="http://schemas.microsoft.com/office/drawing/2014/main" xmlns="" val="4226403570"/>
                    </a:ext>
                  </a:extLst>
                </a:gridCol>
                <a:gridCol w="436880">
                  <a:extLst>
                    <a:ext uri="{9D8B030D-6E8A-4147-A177-3AD203B41FA5}">
                      <a16:colId xmlns:a16="http://schemas.microsoft.com/office/drawing/2014/main" xmlns="" val="619981089"/>
                    </a:ext>
                  </a:extLst>
                </a:gridCol>
              </a:tblGrid>
              <a:tr h="294640">
                <a:tc>
                  <a:txBody>
                    <a:bodyPr/>
                    <a:lstStyle/>
                    <a:p>
                      <a:endParaRPr lang="en-US" dirty="0"/>
                    </a:p>
                  </a:txBody>
                  <a:tcPr/>
                </a:tc>
                <a:tc>
                  <a:txBody>
                    <a:bodyPr/>
                    <a:lstStyle/>
                    <a:p>
                      <a:pPr algn="ctr"/>
                      <a:r>
                        <a:rPr lang="en-US" dirty="0" smtClean="0"/>
                        <a:t>H</a:t>
                      </a:r>
                      <a:endParaRPr lang="en-US" dirty="0"/>
                    </a:p>
                  </a:txBody>
                  <a:tcPr/>
                </a:tc>
                <a:tc>
                  <a:txBody>
                    <a:bodyPr/>
                    <a:lstStyle/>
                    <a:p>
                      <a:pPr algn="ctr"/>
                      <a:r>
                        <a:rPr lang="en-US" dirty="0" smtClean="0"/>
                        <a:t>C</a:t>
                      </a:r>
                      <a:endParaRPr lang="en-US" dirty="0"/>
                    </a:p>
                  </a:txBody>
                  <a:tcPr/>
                </a:tc>
                <a:extLst>
                  <a:ext uri="{0D108BD9-81ED-4DB2-BD59-A6C34878D82A}">
                    <a16:rowId xmlns:a16="http://schemas.microsoft.com/office/drawing/2014/main" xmlns="" val="4143929608"/>
                  </a:ext>
                </a:extLst>
              </a:tr>
              <a:tr h="370840">
                <a:tc>
                  <a:txBody>
                    <a:bodyPr/>
                    <a:lstStyle/>
                    <a:p>
                      <a:pPr algn="ctr"/>
                      <a:r>
                        <a:rPr lang="en-US" dirty="0" smtClean="0"/>
                        <a:t>H</a:t>
                      </a:r>
                      <a:endParaRPr lang="en-US" dirty="0"/>
                    </a:p>
                  </a:txBody>
                  <a:tcPr/>
                </a:tc>
                <a:tc>
                  <a:txBody>
                    <a:bodyPr/>
                    <a:lstStyle/>
                    <a:p>
                      <a:pPr algn="ctr"/>
                      <a:r>
                        <a:rPr lang="en-US" dirty="0" smtClean="0"/>
                        <a:t>.7</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xmlns="" val="2712868598"/>
                  </a:ext>
                </a:extLst>
              </a:tr>
              <a:tr h="370840">
                <a:tc>
                  <a:txBody>
                    <a:bodyPr/>
                    <a:lstStyle/>
                    <a:p>
                      <a:pPr algn="ctr"/>
                      <a:r>
                        <a:rPr lang="en-US" dirty="0" smtClean="0"/>
                        <a:t>C</a:t>
                      </a:r>
                      <a:endParaRPr lang="en-US" dirty="0"/>
                    </a:p>
                  </a:txBody>
                  <a:tcPr/>
                </a:tc>
                <a:tc>
                  <a:txBody>
                    <a:bodyPr/>
                    <a:lstStyle/>
                    <a:p>
                      <a:pPr algn="ctr"/>
                      <a:r>
                        <a:rPr lang="en-US" dirty="0" smtClean="0"/>
                        <a:t>.4</a:t>
                      </a:r>
                      <a:endParaRPr lang="en-US" dirty="0"/>
                    </a:p>
                  </a:txBody>
                  <a:tcPr/>
                </a:tc>
                <a:tc>
                  <a:txBody>
                    <a:bodyPr/>
                    <a:lstStyle/>
                    <a:p>
                      <a:pPr algn="ctr"/>
                      <a:r>
                        <a:rPr lang="en-US" dirty="0" smtClean="0"/>
                        <a:t>.6</a:t>
                      </a:r>
                      <a:endParaRPr lang="en-US" dirty="0"/>
                    </a:p>
                  </a:txBody>
                  <a:tcPr/>
                </a:tc>
                <a:extLst>
                  <a:ext uri="{0D108BD9-81ED-4DB2-BD59-A6C34878D82A}">
                    <a16:rowId xmlns:a16="http://schemas.microsoft.com/office/drawing/2014/main" xmlns="" val="208955117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622272"/>
              </p:ext>
            </p:extLst>
          </p:nvPr>
        </p:nvGraphicFramePr>
        <p:xfrm>
          <a:off x="5334000" y="4724400"/>
          <a:ext cx="1722120" cy="1112520"/>
        </p:xfrm>
        <a:graphic>
          <a:graphicData uri="http://schemas.openxmlformats.org/drawingml/2006/table">
            <a:tbl>
              <a:tblPr firstRow="1" firstCol="1" bandRow="1">
                <a:tableStyleId>{5C22544A-7EE6-4342-B048-85BDC9FD1C3A}</a:tableStyleId>
              </a:tblPr>
              <a:tblGrid>
                <a:gridCol w="411480">
                  <a:extLst>
                    <a:ext uri="{9D8B030D-6E8A-4147-A177-3AD203B41FA5}">
                      <a16:colId xmlns:a16="http://schemas.microsoft.com/office/drawing/2014/main" xmlns="" val="2117716339"/>
                    </a:ext>
                  </a:extLst>
                </a:gridCol>
                <a:gridCol w="436880">
                  <a:extLst>
                    <a:ext uri="{9D8B030D-6E8A-4147-A177-3AD203B41FA5}">
                      <a16:colId xmlns:a16="http://schemas.microsoft.com/office/drawing/2014/main" xmlns="" val="1527802404"/>
                    </a:ext>
                  </a:extLst>
                </a:gridCol>
                <a:gridCol w="436880">
                  <a:extLst>
                    <a:ext uri="{9D8B030D-6E8A-4147-A177-3AD203B41FA5}">
                      <a16:colId xmlns:a16="http://schemas.microsoft.com/office/drawing/2014/main" xmlns="" val="2826136793"/>
                    </a:ext>
                  </a:extLst>
                </a:gridCol>
                <a:gridCol w="436880">
                  <a:extLst>
                    <a:ext uri="{9D8B030D-6E8A-4147-A177-3AD203B41FA5}">
                      <a16:colId xmlns:a16="http://schemas.microsoft.com/office/drawing/2014/main" xmlns="" val="3552359091"/>
                    </a:ext>
                  </a:extLst>
                </a:gridCol>
              </a:tblGrid>
              <a:tr h="370840">
                <a:tc>
                  <a:txBody>
                    <a:bodyPr/>
                    <a:lstStyle/>
                    <a:p>
                      <a:endParaRPr lang="en-US" dirty="0"/>
                    </a:p>
                  </a:txBody>
                  <a:tcPr/>
                </a:tc>
                <a:tc>
                  <a:txBody>
                    <a:bodyPr/>
                    <a:lstStyle/>
                    <a:p>
                      <a:pPr algn="ctr"/>
                      <a:r>
                        <a:rPr lang="en-US" dirty="0" smtClean="0"/>
                        <a:t>S</a:t>
                      </a:r>
                      <a:endParaRPr lang="en-US" dirty="0"/>
                    </a:p>
                  </a:txBody>
                  <a:tcPr/>
                </a:tc>
                <a:tc>
                  <a:txBody>
                    <a:bodyPr/>
                    <a:lstStyle/>
                    <a:p>
                      <a:pPr algn="ctr"/>
                      <a:r>
                        <a:rPr lang="en-US" dirty="0" smtClean="0"/>
                        <a:t>M</a:t>
                      </a:r>
                      <a:endParaRPr lang="en-US" dirty="0"/>
                    </a:p>
                  </a:txBody>
                  <a:tcPr/>
                </a:tc>
                <a:tc>
                  <a:txBody>
                    <a:bodyPr/>
                    <a:lstStyle/>
                    <a:p>
                      <a:pPr algn="ctr"/>
                      <a:r>
                        <a:rPr lang="en-US" dirty="0" smtClean="0"/>
                        <a:t>L</a:t>
                      </a:r>
                      <a:endParaRPr lang="en-US" dirty="0"/>
                    </a:p>
                  </a:txBody>
                  <a:tcPr/>
                </a:tc>
                <a:extLst>
                  <a:ext uri="{0D108BD9-81ED-4DB2-BD59-A6C34878D82A}">
                    <a16:rowId xmlns:a16="http://schemas.microsoft.com/office/drawing/2014/main" xmlns="" val="3458511502"/>
                  </a:ext>
                </a:extLst>
              </a:tr>
              <a:tr h="370840">
                <a:tc>
                  <a:txBody>
                    <a:bodyPr/>
                    <a:lstStyle/>
                    <a:p>
                      <a:pPr algn="ctr"/>
                      <a:r>
                        <a:rPr lang="en-US" dirty="0" smtClean="0"/>
                        <a:t>H</a:t>
                      </a:r>
                      <a:endParaRPr lang="en-US" dirty="0"/>
                    </a:p>
                  </a:txBody>
                  <a:tcPr/>
                </a:tc>
                <a:tc>
                  <a:txBody>
                    <a:bodyPr/>
                    <a:lstStyle/>
                    <a:p>
                      <a:pPr algn="ctr"/>
                      <a:r>
                        <a:rPr lang="en-US" dirty="0" smtClean="0"/>
                        <a:t>.1</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extLst>
                  <a:ext uri="{0D108BD9-81ED-4DB2-BD59-A6C34878D82A}">
                    <a16:rowId xmlns:a16="http://schemas.microsoft.com/office/drawing/2014/main" xmlns="" val="1191039925"/>
                  </a:ext>
                </a:extLst>
              </a:tr>
              <a:tr h="370840">
                <a:tc>
                  <a:txBody>
                    <a:bodyPr/>
                    <a:lstStyle/>
                    <a:p>
                      <a:pPr algn="ctr"/>
                      <a:r>
                        <a:rPr lang="en-US" dirty="0" smtClean="0"/>
                        <a:t>C</a:t>
                      </a:r>
                      <a:endParaRPr lang="en-US" dirty="0"/>
                    </a:p>
                  </a:txBody>
                  <a:tcPr/>
                </a:tc>
                <a:tc>
                  <a:txBody>
                    <a:bodyPr/>
                    <a:lstStyle/>
                    <a:p>
                      <a:pPr algn="ctr"/>
                      <a:r>
                        <a:rPr lang="en-US" dirty="0" smtClean="0"/>
                        <a:t>.7</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xmlns="" val="2826060169"/>
                  </a:ext>
                </a:extLst>
              </a:tr>
            </a:tbl>
          </a:graphicData>
        </a:graphic>
      </p:graphicFrame>
    </p:spTree>
    <p:extLst>
      <p:ext uri="{BB962C8B-B14F-4D97-AF65-F5344CB8AC3E}">
        <p14:creationId xmlns:p14="http://schemas.microsoft.com/office/powerpoint/2010/main" val="222404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pPr marL="45720" indent="0">
              <a:buNone/>
            </a:pPr>
            <a:r>
              <a:rPr lang="en-US" dirty="0" smtClean="0"/>
              <a:t>T = length of the observation sequence</a:t>
            </a:r>
          </a:p>
          <a:p>
            <a:pPr marL="45720" indent="0">
              <a:buNone/>
            </a:pPr>
            <a:r>
              <a:rPr lang="en-US" dirty="0" smtClean="0"/>
              <a:t>N = number of states in the model</a:t>
            </a:r>
          </a:p>
          <a:p>
            <a:pPr marL="45720" indent="0">
              <a:buNone/>
            </a:pPr>
            <a:r>
              <a:rPr lang="en-US" dirty="0" smtClean="0"/>
              <a:t>M = number of observation symbols</a:t>
            </a:r>
          </a:p>
          <a:p>
            <a:pPr marL="45720" indent="0">
              <a:buNone/>
            </a:pPr>
            <a:r>
              <a:rPr lang="en-US" dirty="0" smtClean="0"/>
              <a:t>Q = {q</a:t>
            </a:r>
            <a:r>
              <a:rPr lang="en-US" baseline="-25000" dirty="0" smtClean="0"/>
              <a:t>0</a:t>
            </a:r>
            <a:r>
              <a:rPr lang="en-US" dirty="0" smtClean="0"/>
              <a:t>, q</a:t>
            </a:r>
            <a:r>
              <a:rPr lang="en-US" baseline="-25000" dirty="0" smtClean="0"/>
              <a:t>1</a:t>
            </a:r>
            <a:r>
              <a:rPr lang="en-US" dirty="0" smtClean="0"/>
              <a:t>, …, q</a:t>
            </a:r>
            <a:r>
              <a:rPr lang="en-US" baseline="-25000" dirty="0" smtClean="0"/>
              <a:t>N-1</a:t>
            </a:r>
            <a:r>
              <a:rPr lang="en-US" dirty="0" smtClean="0"/>
              <a:t>} = distinct states of the Markov process</a:t>
            </a:r>
          </a:p>
          <a:p>
            <a:pPr marL="45720" indent="0">
              <a:buNone/>
            </a:pPr>
            <a:r>
              <a:rPr lang="en-US" dirty="0" smtClean="0"/>
              <a:t>V = {0, 1, …, M-1} = set of possible observations</a:t>
            </a:r>
          </a:p>
          <a:p>
            <a:pPr marL="45720" indent="0">
              <a:buNone/>
            </a:pPr>
            <a:r>
              <a:rPr lang="en-US" dirty="0" smtClean="0"/>
              <a:t>A = state transition probability matrix</a:t>
            </a:r>
          </a:p>
          <a:p>
            <a:pPr marL="45720" indent="0">
              <a:buNone/>
            </a:pPr>
            <a:r>
              <a:rPr lang="en-US" dirty="0" smtClean="0"/>
              <a:t>B = observation probability matrix</a:t>
            </a:r>
          </a:p>
          <a:p>
            <a:pPr marL="45720" indent="0">
              <a:buNone/>
            </a:pPr>
            <a:r>
              <a:rPr lang="el-GR" i="1" dirty="0" smtClean="0"/>
              <a:t>π</a:t>
            </a:r>
            <a:r>
              <a:rPr lang="en-US" i="1" dirty="0" smtClean="0"/>
              <a:t> = </a:t>
            </a:r>
            <a:r>
              <a:rPr lang="en-US" dirty="0" smtClean="0"/>
              <a:t>initial state sequence</a:t>
            </a:r>
          </a:p>
          <a:p>
            <a:pPr marL="45720" indent="0">
              <a:buNone/>
            </a:pPr>
            <a:r>
              <a:rPr lang="en-US" i="1" dirty="0" smtClean="0"/>
              <a:t>O = </a:t>
            </a:r>
            <a:r>
              <a:rPr lang="en-US" dirty="0" smtClean="0"/>
              <a:t>(O</a:t>
            </a:r>
            <a:r>
              <a:rPr lang="en-US" baseline="-25000" dirty="0" smtClean="0"/>
              <a:t>0</a:t>
            </a:r>
            <a:r>
              <a:rPr lang="en-US" dirty="0" smtClean="0"/>
              <a:t>, O</a:t>
            </a:r>
            <a:r>
              <a:rPr lang="en-US" baseline="-25000" dirty="0" smtClean="0"/>
              <a:t>1</a:t>
            </a:r>
            <a:r>
              <a:rPr lang="en-US" dirty="0" smtClean="0"/>
              <a:t>, …, O</a:t>
            </a:r>
            <a:r>
              <a:rPr lang="en-US" baseline="-25000" dirty="0" smtClean="0"/>
              <a:t>T-1</a:t>
            </a:r>
            <a:r>
              <a:rPr lang="en-US" dirty="0" smtClean="0"/>
              <a:t>) = observation sequence</a:t>
            </a:r>
            <a:endParaRPr lang="en-US" i="1" baseline="-250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878525886"/>
              </p:ext>
            </p:extLst>
          </p:nvPr>
        </p:nvGraphicFramePr>
        <p:xfrm>
          <a:off x="6146800" y="3352800"/>
          <a:ext cx="914400" cy="198438"/>
        </p:xfrm>
        <a:graphic>
          <a:graphicData uri="http://schemas.openxmlformats.org/presentationml/2006/ole">
            <mc:AlternateContent xmlns:mc="http://schemas.openxmlformats.org/markup-compatibility/2006">
              <mc:Choice xmlns:v="urn:schemas-microsoft-com:vml" Requires="v">
                <p:oleObj spid="_x0000_s17413"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6146800" y="3352800"/>
                        <a:ext cx="914400" cy="198438"/>
                      </a:xfrm>
                      <a:prstGeom prst="rect">
                        <a:avLst/>
                      </a:prstGeom>
                    </p:spPr>
                  </p:pic>
                </p:oleObj>
              </mc:Fallback>
            </mc:AlternateContent>
          </a:graphicData>
        </a:graphic>
      </p:graphicFrame>
    </p:spTree>
    <p:extLst>
      <p:ext uri="{BB962C8B-B14F-4D97-AF65-F5344CB8AC3E}">
        <p14:creationId xmlns:p14="http://schemas.microsoft.com/office/powerpoint/2010/main" val="141623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Notation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14400" y="2769833"/>
                <a:ext cx="7315200" cy="3935767"/>
              </a:xfrm>
            </p:spPr>
            <p:txBody>
              <a:bodyPr/>
              <a:lstStyle/>
              <a:p>
                <a:pPr marL="45720" indent="0">
                  <a:buNone/>
                </a:pPr>
                <a:r>
                  <a:rPr lang="en-US" dirty="0" smtClean="0"/>
                  <a:t>T = 4</a:t>
                </a:r>
              </a:p>
              <a:p>
                <a:pPr marL="45720" indent="0">
                  <a:buNone/>
                </a:pPr>
                <a:r>
                  <a:rPr lang="en-US" dirty="0" smtClean="0"/>
                  <a:t>N = 2</a:t>
                </a:r>
              </a:p>
              <a:p>
                <a:pPr marL="45720" indent="0">
                  <a:buNone/>
                </a:pPr>
                <a:r>
                  <a:rPr lang="en-US" dirty="0" smtClean="0"/>
                  <a:t>M = 3</a:t>
                </a:r>
              </a:p>
              <a:p>
                <a:pPr marL="45720" indent="0">
                  <a:buNone/>
                </a:pPr>
                <a:r>
                  <a:rPr lang="en-US" dirty="0" smtClean="0"/>
                  <a:t>Q = {H, C}</a:t>
                </a:r>
              </a:p>
              <a:p>
                <a:pPr marL="45720" indent="0">
                  <a:buNone/>
                </a:pPr>
                <a:r>
                  <a:rPr lang="en-US" dirty="0" smtClean="0"/>
                  <a:t>V = {0, 1, 2}, (0=S, 1=M, 2=L)</a:t>
                </a:r>
              </a:p>
              <a:p>
                <a:pPr marL="45720" indent="0">
                  <a:buNone/>
                </a:pPr>
                <a:r>
                  <a:rPr lang="en-US" dirty="0" smtClean="0"/>
                  <a:t>A = </a:t>
                </a:r>
                <a14:m>
                  <m:oMath xmlns:m="http://schemas.openxmlformats.org/officeDocument/2006/math">
                    <m:d>
                      <m:dPr>
                        <m:begChr m:val="["/>
                        <m:endChr m:val="]"/>
                        <m:ctrlPr>
                          <a:rPr lang="en-US" i="1" smtClean="0">
                            <a:latin typeface="Cambria Math"/>
                          </a:rPr>
                        </m:ctrlPr>
                      </m:dPr>
                      <m:e>
                        <m:m>
                          <m:mPr>
                            <m:mcs>
                              <m:mc>
                                <m:mcPr>
                                  <m:count m:val="2"/>
                                  <m:mcJc m:val="center"/>
                                </m:mcPr>
                              </m:mc>
                            </m:mcs>
                            <m:ctrlPr>
                              <a:rPr lang="en-US" i="1" smtClean="0">
                                <a:latin typeface="Cambria Math"/>
                              </a:rPr>
                            </m:ctrlPr>
                          </m:mPr>
                          <m:mr>
                            <m:e>
                              <m:r>
                                <m:rPr>
                                  <m:brk m:alnAt="7"/>
                                </m:rPr>
                                <a:rPr lang="en-US" b="0" i="1" smtClean="0">
                                  <a:latin typeface="Cambria Math"/>
                                </a:rPr>
                                <m:t>.</m:t>
                              </m:r>
                              <m:r>
                                <a:rPr lang="en-US" b="0" i="1" smtClean="0">
                                  <a:latin typeface="Cambria Math"/>
                                </a:rPr>
                                <m:t>7</m:t>
                              </m:r>
                            </m:e>
                            <m:e>
                              <m:r>
                                <a:rPr lang="en-US" b="0" i="1" smtClean="0">
                                  <a:latin typeface="Cambria Math"/>
                                </a:rPr>
                                <m:t>.3</m:t>
                              </m:r>
                            </m:e>
                          </m:mr>
                          <m:mr>
                            <m:e>
                              <m:r>
                                <a:rPr lang="en-US" b="0" i="1" smtClean="0">
                                  <a:latin typeface="Cambria Math"/>
                                </a:rPr>
                                <m:t>.4</m:t>
                              </m:r>
                            </m:e>
                            <m:e>
                              <m:r>
                                <a:rPr lang="en-US" b="0" i="1" smtClean="0">
                                  <a:latin typeface="Cambria Math"/>
                                </a:rPr>
                                <m:t>.6</m:t>
                              </m:r>
                            </m:e>
                          </m:mr>
                        </m:m>
                      </m:e>
                    </m:d>
                  </m:oMath>
                </a14:m>
                <a:endParaRPr lang="en-US" dirty="0" smtClean="0"/>
              </a:p>
              <a:p>
                <a:pPr marL="45720" indent="0">
                  <a:buNone/>
                </a:pPr>
                <a:r>
                  <a:rPr lang="en-US" dirty="0" smtClean="0"/>
                  <a:t>B = </a:t>
                </a:r>
                <a14:m>
                  <m:oMath xmlns:m="http://schemas.openxmlformats.org/officeDocument/2006/math">
                    <m:d>
                      <m:dPr>
                        <m:begChr m:val="["/>
                        <m:endChr m:val="]"/>
                        <m:ctrlPr>
                          <a:rPr lang="en-US" i="1" smtClean="0">
                            <a:latin typeface="Cambria Math"/>
                          </a:rPr>
                        </m:ctrlPr>
                      </m:dPr>
                      <m:e>
                        <m:m>
                          <m:mPr>
                            <m:mcs>
                              <m:mc>
                                <m:mcPr>
                                  <m:count m:val="3"/>
                                  <m:mcJc m:val="center"/>
                                </m:mcPr>
                              </m:mc>
                            </m:mcs>
                            <m:ctrlPr>
                              <a:rPr lang="en-US" i="1" smtClean="0">
                                <a:latin typeface="Cambria Math"/>
                              </a:rPr>
                            </m:ctrlPr>
                          </m:mPr>
                          <m:mr>
                            <m:e>
                              <m:r>
                                <m:rPr>
                                  <m:brk m:alnAt="7"/>
                                </m:rPr>
                                <a:rPr lang="en-US" b="0" i="1" smtClean="0">
                                  <a:latin typeface="Cambria Math"/>
                                </a:rPr>
                                <m:t>.</m:t>
                              </m:r>
                              <m:r>
                                <a:rPr lang="en-US" b="0" i="1" smtClean="0">
                                  <a:latin typeface="Cambria Math"/>
                                </a:rPr>
                                <m:t>1</m:t>
                              </m:r>
                            </m:e>
                            <m:e>
                              <m:r>
                                <a:rPr lang="en-US" b="0" i="1" smtClean="0">
                                  <a:latin typeface="Cambria Math"/>
                                </a:rPr>
                                <m:t>.4</m:t>
                              </m:r>
                            </m:e>
                            <m:e>
                              <m:r>
                                <a:rPr lang="en-US" b="0" i="1" smtClean="0">
                                  <a:latin typeface="Cambria Math"/>
                                </a:rPr>
                                <m:t>.5</m:t>
                              </m:r>
                            </m:e>
                          </m:mr>
                          <m:mr>
                            <m:e>
                              <m:r>
                                <a:rPr lang="en-US" b="0" i="1" smtClean="0">
                                  <a:latin typeface="Cambria Math"/>
                                </a:rPr>
                                <m:t>.7</m:t>
                              </m:r>
                            </m:e>
                            <m:e>
                              <m:r>
                                <a:rPr lang="en-US" b="0" i="1" smtClean="0">
                                  <a:latin typeface="Cambria Math"/>
                                </a:rPr>
                                <m:t>.2</m:t>
                              </m:r>
                            </m:e>
                            <m:e>
                              <m:r>
                                <a:rPr lang="en-US" b="0" i="1" smtClean="0">
                                  <a:latin typeface="Cambria Math"/>
                                </a:rPr>
                                <m:t>.1</m:t>
                              </m:r>
                            </m:e>
                          </m:mr>
                        </m:m>
                      </m:e>
                    </m:d>
                  </m:oMath>
                </a14:m>
                <a:endParaRPr lang="en-US" dirty="0" smtClean="0"/>
              </a:p>
              <a:p>
                <a:pPr marL="45720" indent="0">
                  <a:buNone/>
                </a:pPr>
                <a:r>
                  <a:rPr lang="el-GR" i="1" dirty="0" smtClean="0"/>
                  <a:t>π</a:t>
                </a:r>
                <a:r>
                  <a:rPr lang="en-US" i="1" dirty="0" smtClean="0"/>
                  <a:t> </a:t>
                </a:r>
                <a:r>
                  <a:rPr lang="en-US" dirty="0" smtClean="0"/>
                  <a:t>=</a:t>
                </a:r>
                <a:r>
                  <a:rPr lang="en-US" i="1" dirty="0" smtClean="0"/>
                  <a:t> </a:t>
                </a:r>
                <a14:m>
                  <m:oMath xmlns:m="http://schemas.openxmlformats.org/officeDocument/2006/math">
                    <m:d>
                      <m:dPr>
                        <m:begChr m:val="["/>
                        <m:endChr m:val="]"/>
                        <m:ctrlPr>
                          <a:rPr lang="en-US" i="1" smtClean="0">
                            <a:latin typeface="Cambria Math"/>
                          </a:rPr>
                        </m:ctrlPr>
                      </m:dPr>
                      <m:e>
                        <m:m>
                          <m:mPr>
                            <m:mcs>
                              <m:mc>
                                <m:mcPr>
                                  <m:count m:val="2"/>
                                  <m:mcJc m:val="center"/>
                                </m:mcPr>
                              </m:mc>
                            </m:mcs>
                            <m:ctrlPr>
                              <a:rPr lang="en-US" i="1" smtClean="0">
                                <a:latin typeface="Cambria Math"/>
                              </a:rPr>
                            </m:ctrlPr>
                          </m:mPr>
                          <m:mr>
                            <m:e>
                              <m:r>
                                <m:rPr>
                                  <m:brk m:alnAt="7"/>
                                </m:rPr>
                                <a:rPr lang="en-US" b="0" i="1" smtClean="0">
                                  <a:latin typeface="Cambria Math"/>
                                </a:rPr>
                                <m:t>.</m:t>
                              </m:r>
                              <m:r>
                                <a:rPr lang="en-US" b="0" i="1" smtClean="0">
                                  <a:latin typeface="Cambria Math"/>
                                </a:rPr>
                                <m:t>6</m:t>
                              </m:r>
                            </m:e>
                            <m:e>
                              <m:r>
                                <a:rPr lang="en-US" b="0" i="1" smtClean="0">
                                  <a:latin typeface="Cambria Math"/>
                                </a:rPr>
                                <m:t>.4</m:t>
                              </m:r>
                            </m:e>
                          </m:mr>
                        </m:m>
                      </m:e>
                    </m:d>
                  </m:oMath>
                </a14:m>
                <a:endParaRPr lang="en-US" i="1" dirty="0" smtClean="0"/>
              </a:p>
              <a:p>
                <a:pPr marL="45720" indent="0">
                  <a:buNone/>
                </a:pPr>
                <a:r>
                  <a:rPr lang="en-US" dirty="0" smtClean="0"/>
                  <a:t>O = (0, 1, 0, 2)</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14400" y="2769833"/>
                <a:ext cx="7315200" cy="3935767"/>
              </a:xfrm>
              <a:blipFill rotWithShape="1">
                <a:blip r:embed="rId3"/>
                <a:stretch>
                  <a:fillRect l="-167" t="-619"/>
                </a:stretch>
              </a:blipFill>
            </p:spPr>
            <p:txBody>
              <a:bodyPr/>
              <a:lstStyle/>
              <a:p>
                <a:r>
                  <a:rPr lang="en-US">
                    <a:noFill/>
                  </a:rPr>
                  <a:t> </a:t>
                </a:r>
              </a:p>
            </p:txBody>
          </p:sp>
        </mc:Fallback>
      </mc:AlternateContent>
    </p:spTree>
    <p:extLst>
      <p:ext uri="{BB962C8B-B14F-4D97-AF65-F5344CB8AC3E}">
        <p14:creationId xmlns:p14="http://schemas.microsoft.com/office/powerpoint/2010/main" val="75711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problems</a:t>
            </a:r>
            <a:endParaRPr lang="en-US" dirty="0"/>
          </a:p>
        </p:txBody>
      </p:sp>
      <p:sp>
        <p:nvSpPr>
          <p:cNvPr id="3" name="Content Placeholder 2"/>
          <p:cNvSpPr>
            <a:spLocks noGrp="1"/>
          </p:cNvSpPr>
          <p:nvPr>
            <p:ph idx="1"/>
          </p:nvPr>
        </p:nvSpPr>
        <p:spPr/>
        <p:txBody>
          <a:bodyPr/>
          <a:lstStyle/>
          <a:p>
            <a:r>
              <a:rPr lang="en-US" dirty="0" smtClean="0"/>
              <a:t>Given the model, find the probability of an observation sequence.</a:t>
            </a:r>
          </a:p>
          <a:p>
            <a:r>
              <a:rPr lang="en-US" dirty="0" smtClean="0"/>
              <a:t>Given the model and an observation sequence, find the optimal state sequence.</a:t>
            </a:r>
          </a:p>
          <a:p>
            <a:r>
              <a:rPr lang="en-US" dirty="0" smtClean="0"/>
              <a:t>Given an observation model, N, and M, determine a model to maximize </a:t>
            </a:r>
            <a:r>
              <a:rPr lang="en-US" smtClean="0"/>
              <a:t>the probability of O.</a:t>
            </a:r>
            <a:endParaRPr lang="en-US" dirty="0"/>
          </a:p>
        </p:txBody>
      </p:sp>
    </p:spTree>
    <p:extLst>
      <p:ext uri="{BB962C8B-B14F-4D97-AF65-F5344CB8AC3E}">
        <p14:creationId xmlns:p14="http://schemas.microsoft.com/office/powerpoint/2010/main" val="340492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148" y="2667000"/>
            <a:ext cx="6261100"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4670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Arial"/>
              </a:rPr>
              <a:t>Problem 1</a:t>
            </a:r>
          </a:p>
        </p:txBody>
      </p:sp>
      <p:sp>
        <p:nvSpPr>
          <p:cNvPr id="3" name="Content Placeholder 2"/>
          <p:cNvSpPr>
            <a:spLocks noGrp="1"/>
          </p:cNvSpPr>
          <p:nvPr>
            <p:ph idx="1"/>
          </p:nvPr>
        </p:nvSpPr>
        <p:spPr/>
        <p:txBody>
          <a:bodyPr>
            <a:normAutofit lnSpcReduction="10000"/>
          </a:bodyPr>
          <a:lstStyle/>
          <a:p>
            <a:pPr marL="45720" indent="0">
              <a:buNone/>
            </a:pPr>
            <a:r>
              <a:rPr lang="en-US" dirty="0">
                <a:cs typeface="Arial"/>
              </a:rPr>
              <a:t>Finding the probability of an observation sequence.</a:t>
            </a:r>
          </a:p>
          <a:p>
            <a:pPr marL="45720" indent="0">
              <a:buNone/>
            </a:pPr>
            <a:r>
              <a:rPr lang="en-US" dirty="0">
                <a:solidFill>
                  <a:srgbClr val="FFFFFF"/>
                </a:solidFill>
                <a:latin typeface="Arial"/>
                <a:cs typeface="Arial"/>
              </a:rPr>
              <a:t>1. Let </a:t>
            </a:r>
            <a:r>
              <a:rPr lang="el-GR" dirty="0">
                <a:solidFill>
                  <a:srgbClr val="FFFFFF"/>
                </a:solidFill>
                <a:latin typeface="Arial"/>
                <a:cs typeface="Arial"/>
              </a:rPr>
              <a:t>α</a:t>
            </a:r>
            <a:r>
              <a:rPr lang="el-GR" baseline="-25000" dirty="0">
                <a:solidFill>
                  <a:srgbClr val="FFFFFF"/>
                </a:solidFill>
                <a:latin typeface="Arial"/>
                <a:cs typeface="Arial"/>
              </a:rPr>
              <a:t>0</a:t>
            </a:r>
            <a:r>
              <a:rPr lang="el-GR" dirty="0">
                <a:solidFill>
                  <a:srgbClr val="FFFFFF"/>
                </a:solidFill>
                <a:latin typeface="Arial"/>
                <a:cs typeface="Arial"/>
              </a:rPr>
              <a:t>(</a:t>
            </a:r>
            <a:r>
              <a:rPr lang="en-US" dirty="0" err="1">
                <a:solidFill>
                  <a:srgbClr val="FFFFFF"/>
                </a:solidFill>
                <a:latin typeface="Arial"/>
                <a:cs typeface="Arial"/>
              </a:rPr>
              <a:t>i</a:t>
            </a:r>
            <a:r>
              <a:rPr lang="el-GR" dirty="0">
                <a:solidFill>
                  <a:srgbClr val="FFFFFF"/>
                </a:solidFill>
                <a:latin typeface="Arial"/>
                <a:cs typeface="Arial"/>
              </a:rPr>
              <a:t>) = π</a:t>
            </a:r>
            <a:r>
              <a:rPr lang="en-US" baseline="-25000" dirty="0" err="1">
                <a:solidFill>
                  <a:srgbClr val="FFFFFF"/>
                </a:solidFill>
                <a:latin typeface="Arial"/>
                <a:cs typeface="Arial"/>
              </a:rPr>
              <a:t>i</a:t>
            </a:r>
            <a:r>
              <a:rPr lang="en-US" dirty="0" err="1">
                <a:solidFill>
                  <a:srgbClr val="FFFFFF"/>
                </a:solidFill>
                <a:latin typeface="Arial"/>
                <a:cs typeface="Arial"/>
              </a:rPr>
              <a:t>b</a:t>
            </a:r>
            <a:r>
              <a:rPr lang="en-US" baseline="-25000" dirty="0" err="1">
                <a:solidFill>
                  <a:srgbClr val="FFFFFF"/>
                </a:solidFill>
                <a:latin typeface="Arial"/>
                <a:cs typeface="Arial"/>
              </a:rPr>
              <a:t>i</a:t>
            </a:r>
            <a:r>
              <a:rPr lang="en-US" dirty="0">
                <a:solidFill>
                  <a:srgbClr val="FFFFFF"/>
                </a:solidFill>
                <a:latin typeface="Arial"/>
                <a:cs typeface="Arial"/>
              </a:rPr>
              <a:t>(O</a:t>
            </a:r>
            <a:r>
              <a:rPr lang="en-US" baseline="-25000" dirty="0">
                <a:solidFill>
                  <a:srgbClr val="FFFFFF"/>
                </a:solidFill>
                <a:latin typeface="Arial"/>
                <a:cs typeface="Arial"/>
              </a:rPr>
              <a:t>0</a:t>
            </a:r>
            <a:r>
              <a:rPr lang="en-US" dirty="0">
                <a:solidFill>
                  <a:srgbClr val="FFFFFF"/>
                </a:solidFill>
                <a:latin typeface="Arial"/>
                <a:cs typeface="Arial"/>
              </a:rPr>
              <a:t>) for </a:t>
            </a:r>
            <a:r>
              <a:rPr lang="en-US" dirty="0" err="1">
                <a:solidFill>
                  <a:srgbClr val="FFFFFF"/>
                </a:solidFill>
                <a:latin typeface="Arial"/>
                <a:cs typeface="Arial"/>
              </a:rPr>
              <a:t>i</a:t>
            </a:r>
            <a:r>
              <a:rPr lang="en-US" dirty="0">
                <a:solidFill>
                  <a:srgbClr val="FFFFFF"/>
                </a:solidFill>
                <a:latin typeface="Arial"/>
                <a:cs typeface="Arial"/>
              </a:rPr>
              <a:t> = 0, 1, ..., N - 1</a:t>
            </a:r>
          </a:p>
          <a:p>
            <a:pPr marL="45720" indent="0">
              <a:buNone/>
            </a:pPr>
            <a:r>
              <a:rPr lang="en-US" dirty="0">
                <a:solidFill>
                  <a:srgbClr val="FFFFFF"/>
                </a:solidFill>
                <a:latin typeface="Arial"/>
                <a:cs typeface="Arial"/>
              </a:rPr>
              <a:t>2. For t = 0, 1, ..., T - 1 and </a:t>
            </a:r>
            <a:r>
              <a:rPr lang="en-US" dirty="0" err="1">
                <a:solidFill>
                  <a:srgbClr val="FFFFFF"/>
                </a:solidFill>
                <a:latin typeface="Arial"/>
                <a:cs typeface="Arial"/>
              </a:rPr>
              <a:t>i</a:t>
            </a:r>
            <a:r>
              <a:rPr lang="en-US" dirty="0">
                <a:solidFill>
                  <a:srgbClr val="FFFFFF"/>
                </a:solidFill>
                <a:latin typeface="Arial"/>
                <a:cs typeface="Arial"/>
              </a:rPr>
              <a:t> = 0, 1, ..., N - 1; compute:</a:t>
            </a:r>
          </a:p>
          <a:p>
            <a:pPr marL="45720" indent="0" algn="ctr">
              <a:buNone/>
            </a:pPr>
            <a:r>
              <a:rPr lang="el-GR" dirty="0">
                <a:solidFill>
                  <a:srgbClr val="FFFFFF"/>
                </a:solidFill>
                <a:latin typeface="Arial"/>
                <a:cs typeface="Arial"/>
              </a:rPr>
              <a:t>α</a:t>
            </a:r>
            <a:r>
              <a:rPr lang="en-US" baseline="-25000" dirty="0">
                <a:solidFill>
                  <a:srgbClr val="FFFFFF"/>
                </a:solidFill>
                <a:latin typeface="Arial"/>
                <a:cs typeface="Arial"/>
              </a:rPr>
              <a:t>t</a:t>
            </a:r>
            <a:r>
              <a:rPr lang="en-US" dirty="0">
                <a:solidFill>
                  <a:srgbClr val="FFFFFF"/>
                </a:solidFill>
                <a:latin typeface="Arial"/>
                <a:cs typeface="Arial"/>
              </a:rPr>
              <a:t>(</a:t>
            </a:r>
            <a:r>
              <a:rPr lang="en-US" dirty="0" err="1">
                <a:solidFill>
                  <a:srgbClr val="FFFFFF"/>
                </a:solidFill>
                <a:latin typeface="Arial"/>
                <a:cs typeface="Arial"/>
              </a:rPr>
              <a:t>i</a:t>
            </a:r>
            <a:r>
              <a:rPr lang="en-US" dirty="0">
                <a:solidFill>
                  <a:srgbClr val="FFFFFF"/>
                </a:solidFill>
                <a:latin typeface="Arial"/>
                <a:cs typeface="Arial"/>
              </a:rPr>
              <a:t>) = [</a:t>
            </a:r>
            <a:r>
              <a:rPr lang="el-GR" dirty="0">
                <a:solidFill>
                  <a:srgbClr val="FFFFFF"/>
                </a:solidFill>
                <a:latin typeface="Arial"/>
                <a:cs typeface="Arial"/>
              </a:rPr>
              <a:t>Σ </a:t>
            </a:r>
            <a:r>
              <a:rPr lang="en-US" dirty="0">
                <a:solidFill>
                  <a:srgbClr val="FFFFFF"/>
                </a:solidFill>
                <a:latin typeface="Arial"/>
                <a:cs typeface="Arial"/>
              </a:rPr>
              <a:t>(</a:t>
            </a:r>
            <a:r>
              <a:rPr lang="el-GR" dirty="0">
                <a:solidFill>
                  <a:srgbClr val="FFFFFF"/>
                </a:solidFill>
                <a:latin typeface="Arial"/>
                <a:cs typeface="Arial"/>
              </a:rPr>
              <a:t>α</a:t>
            </a:r>
            <a:r>
              <a:rPr lang="en-US" baseline="-25000" dirty="0">
                <a:solidFill>
                  <a:srgbClr val="FFFFFF"/>
                </a:solidFill>
                <a:latin typeface="Arial"/>
                <a:cs typeface="Arial"/>
              </a:rPr>
              <a:t>t-1</a:t>
            </a:r>
            <a:r>
              <a:rPr lang="en-US" dirty="0">
                <a:solidFill>
                  <a:srgbClr val="FFFFFF"/>
                </a:solidFill>
                <a:latin typeface="Arial"/>
                <a:cs typeface="Arial"/>
              </a:rPr>
              <a:t>(j) * </a:t>
            </a:r>
            <a:r>
              <a:rPr lang="en-US" dirty="0" err="1">
                <a:solidFill>
                  <a:srgbClr val="FFFFFF"/>
                </a:solidFill>
                <a:latin typeface="Arial"/>
                <a:cs typeface="Arial"/>
              </a:rPr>
              <a:t>a</a:t>
            </a:r>
            <a:r>
              <a:rPr lang="en-US" baseline="-25000" dirty="0" err="1">
                <a:solidFill>
                  <a:srgbClr val="FFFFFF"/>
                </a:solidFill>
                <a:latin typeface="Arial"/>
                <a:cs typeface="Arial"/>
              </a:rPr>
              <a:t>ji</a:t>
            </a:r>
            <a:r>
              <a:rPr lang="en-US" dirty="0">
                <a:solidFill>
                  <a:srgbClr val="FFFFFF"/>
                </a:solidFill>
                <a:latin typeface="Arial"/>
                <a:cs typeface="Arial"/>
              </a:rPr>
              <a:t>) for j = </a:t>
            </a:r>
            <a:r>
              <a:rPr lang="pl-PL" dirty="0">
                <a:solidFill>
                  <a:srgbClr val="FFFFFF"/>
                </a:solidFill>
                <a:latin typeface="Arial"/>
                <a:cs typeface="Arial"/>
              </a:rPr>
              <a:t>0 to j = N - 1] * </a:t>
            </a:r>
            <a:r>
              <a:rPr lang="en-US" dirty="0">
                <a:solidFill>
                  <a:srgbClr val="FFFFFF"/>
                </a:solidFill>
                <a:latin typeface="Arial"/>
                <a:cs typeface="Arial"/>
              </a:rPr>
              <a:t>b</a:t>
            </a:r>
            <a:r>
              <a:rPr lang="en-US" baseline="-25000" dirty="0">
                <a:solidFill>
                  <a:srgbClr val="FFFFFF"/>
                </a:solidFill>
                <a:latin typeface="Arial"/>
                <a:cs typeface="Arial"/>
              </a:rPr>
              <a:t>i</a:t>
            </a:r>
            <a:r>
              <a:rPr lang="en-US" dirty="0">
                <a:solidFill>
                  <a:srgbClr val="FFFFFF"/>
                </a:solidFill>
                <a:latin typeface="Arial"/>
                <a:cs typeface="Arial"/>
              </a:rPr>
              <a:t>(</a:t>
            </a:r>
            <a:r>
              <a:rPr lang="en-US" dirty="0" err="1">
                <a:solidFill>
                  <a:srgbClr val="FFFFFF"/>
                </a:solidFill>
                <a:latin typeface="Arial"/>
                <a:cs typeface="Arial"/>
              </a:rPr>
              <a:t>O</a:t>
            </a:r>
            <a:r>
              <a:rPr lang="en-US" baseline="-25000" dirty="0" err="1">
                <a:solidFill>
                  <a:srgbClr val="FFFFFF"/>
                </a:solidFill>
                <a:latin typeface="Arial"/>
                <a:cs typeface="Arial"/>
              </a:rPr>
              <a:t>t</a:t>
            </a:r>
            <a:r>
              <a:rPr lang="en-US" dirty="0">
                <a:solidFill>
                  <a:srgbClr val="FFFFFF"/>
                </a:solidFill>
                <a:latin typeface="Arial"/>
                <a:cs typeface="Arial"/>
              </a:rPr>
              <a:t>)</a:t>
            </a:r>
          </a:p>
          <a:p>
            <a:pPr marL="45720" indent="0">
              <a:buNone/>
            </a:pPr>
            <a:r>
              <a:rPr lang="en-US" dirty="0">
                <a:solidFill>
                  <a:srgbClr val="FFFFFF"/>
                </a:solidFill>
                <a:latin typeface="Arial"/>
                <a:cs typeface="Arial"/>
              </a:rPr>
              <a:t>3. P(O) = </a:t>
            </a:r>
            <a:r>
              <a:rPr lang="el-GR" dirty="0">
                <a:solidFill>
                  <a:srgbClr val="FFFFFF"/>
                </a:solidFill>
                <a:latin typeface="Arial"/>
                <a:cs typeface="Arial"/>
              </a:rPr>
              <a:t>Σ </a:t>
            </a:r>
            <a:r>
              <a:rPr lang="en-US" dirty="0">
                <a:solidFill>
                  <a:srgbClr val="FFFFFF"/>
                </a:solidFill>
                <a:latin typeface="Arial"/>
                <a:cs typeface="Arial"/>
              </a:rPr>
              <a:t>(</a:t>
            </a:r>
            <a:r>
              <a:rPr lang="el-GR" dirty="0">
                <a:solidFill>
                  <a:srgbClr val="FFFFFF"/>
                </a:solidFill>
                <a:latin typeface="Arial"/>
                <a:cs typeface="Arial"/>
              </a:rPr>
              <a:t>α</a:t>
            </a:r>
            <a:r>
              <a:rPr lang="en-US" baseline="-25000" dirty="0">
                <a:solidFill>
                  <a:srgbClr val="FFFFFF"/>
                </a:solidFill>
                <a:latin typeface="Arial"/>
                <a:cs typeface="Arial"/>
              </a:rPr>
              <a:t>T-1</a:t>
            </a:r>
            <a:r>
              <a:rPr lang="en-US" dirty="0">
                <a:solidFill>
                  <a:srgbClr val="FFFFFF"/>
                </a:solidFill>
                <a:latin typeface="Arial"/>
                <a:cs typeface="Arial"/>
              </a:rPr>
              <a:t>(</a:t>
            </a:r>
            <a:r>
              <a:rPr lang="en-US" dirty="0" err="1">
                <a:solidFill>
                  <a:srgbClr val="FFFFFF"/>
                </a:solidFill>
                <a:latin typeface="Arial"/>
                <a:cs typeface="Arial"/>
              </a:rPr>
              <a:t>i</a:t>
            </a:r>
            <a:r>
              <a:rPr lang="en-US" dirty="0">
                <a:solidFill>
                  <a:srgbClr val="FFFFFF"/>
                </a:solidFill>
                <a:latin typeface="Arial"/>
                <a:cs typeface="Arial"/>
              </a:rPr>
              <a:t>)) for </a:t>
            </a:r>
            <a:r>
              <a:rPr lang="en-US" dirty="0" err="1">
                <a:solidFill>
                  <a:srgbClr val="FFFFFF"/>
                </a:solidFill>
                <a:latin typeface="Arial"/>
                <a:cs typeface="Arial"/>
              </a:rPr>
              <a:t>i</a:t>
            </a:r>
            <a:r>
              <a:rPr lang="en-US" dirty="0">
                <a:solidFill>
                  <a:srgbClr val="FFFFFF"/>
                </a:solidFill>
                <a:latin typeface="Arial"/>
                <a:cs typeface="Arial"/>
              </a:rPr>
              <a:t> = 0 to </a:t>
            </a:r>
            <a:r>
              <a:rPr lang="en-US" dirty="0" err="1">
                <a:solidFill>
                  <a:srgbClr val="FFFFFF"/>
                </a:solidFill>
                <a:latin typeface="Arial"/>
                <a:cs typeface="Arial"/>
              </a:rPr>
              <a:t>i</a:t>
            </a:r>
            <a:r>
              <a:rPr lang="en-US" dirty="0">
                <a:solidFill>
                  <a:srgbClr val="FFFFFF"/>
                </a:solidFill>
                <a:latin typeface="Arial"/>
                <a:cs typeface="Arial"/>
              </a:rPr>
              <a:t> = N - 1</a:t>
            </a:r>
          </a:p>
          <a:p>
            <a:pPr marL="45720" indent="0">
              <a:buNone/>
            </a:pPr>
            <a:endParaRPr lang="en-US" dirty="0">
              <a:solidFill>
                <a:srgbClr val="FFFFFF"/>
              </a:solidFill>
              <a:latin typeface="Arial"/>
              <a:cs typeface="Arial"/>
            </a:endParaRPr>
          </a:p>
          <a:p>
            <a:pPr marL="45720" indent="0">
              <a:buNone/>
            </a:pPr>
            <a:r>
              <a:rPr lang="en-US" dirty="0">
                <a:solidFill>
                  <a:srgbClr val="FFFFFF"/>
                </a:solidFill>
                <a:latin typeface="Arial"/>
                <a:cs typeface="Arial"/>
              </a:rPr>
              <a:t>Example: For O = (0, 1, 0, 2), </a:t>
            </a:r>
          </a:p>
          <a:p>
            <a:pPr marL="45720" indent="0" algn="ctr">
              <a:buNone/>
            </a:pPr>
            <a:r>
              <a:rPr lang="en-US" dirty="0">
                <a:solidFill>
                  <a:srgbClr val="FFFFFF"/>
                </a:solidFill>
                <a:latin typeface="Arial"/>
                <a:cs typeface="Arial"/>
              </a:rPr>
              <a:t>P(O) = .0096296</a:t>
            </a:r>
          </a:p>
          <a:p>
            <a:pPr marL="45720" indent="0" algn="ctr">
              <a:buNone/>
            </a:pPr>
            <a:r>
              <a:rPr lang="en-US" dirty="0">
                <a:solidFill>
                  <a:srgbClr val="FFFFFF"/>
                </a:solidFill>
                <a:latin typeface="Arial"/>
                <a:cs typeface="Arial"/>
              </a:rPr>
              <a:t>An observation sequence of small, medium, small, large has a probability of .96296%.</a:t>
            </a:r>
            <a:endParaRPr lang="pl-PL" dirty="0">
              <a:solidFill>
                <a:srgbClr val="FFFFFF"/>
              </a:solidFill>
              <a:latin typeface="Arial"/>
              <a:cs typeface="Arial"/>
            </a:endParaRPr>
          </a:p>
        </p:txBody>
      </p:sp>
    </p:spTree>
    <p:extLst>
      <p:ext uri="{BB962C8B-B14F-4D97-AF65-F5344CB8AC3E}">
        <p14:creationId xmlns:p14="http://schemas.microsoft.com/office/powerpoint/2010/main" val="139506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a:rPr>
              <a:t>Problem 2</a:t>
            </a:r>
            <a:endParaRPr lang="en-US" dirty="0"/>
          </a:p>
        </p:txBody>
      </p:sp>
      <p:sp>
        <p:nvSpPr>
          <p:cNvPr id="3" name="Content Placeholder 2"/>
          <p:cNvSpPr>
            <a:spLocks noGrp="1"/>
          </p:cNvSpPr>
          <p:nvPr>
            <p:ph idx="1"/>
          </p:nvPr>
        </p:nvSpPr>
        <p:spPr/>
        <p:txBody>
          <a:bodyPr/>
          <a:lstStyle/>
          <a:p>
            <a:pPr marL="45720" indent="0">
              <a:buNone/>
            </a:pPr>
            <a:r>
              <a:rPr lang="en-US" dirty="0" smtClean="0"/>
              <a:t>Finding the probability of a state sequence given an observation sequence.</a:t>
            </a:r>
          </a:p>
          <a:p>
            <a:pPr marL="45720" indent="0">
              <a:buNone/>
            </a:pPr>
            <a:r>
              <a:rPr lang="en-US" dirty="0" smtClean="0"/>
              <a:t>X = {x</a:t>
            </a:r>
            <a:r>
              <a:rPr lang="en-US" baseline="-25000" dirty="0" smtClean="0"/>
              <a:t>0</a:t>
            </a:r>
            <a:r>
              <a:rPr lang="en-US" dirty="0" smtClean="0"/>
              <a:t>, x</a:t>
            </a:r>
            <a:r>
              <a:rPr lang="en-US" baseline="-25000" dirty="0" smtClean="0"/>
              <a:t>1</a:t>
            </a:r>
            <a:r>
              <a:rPr lang="en-US" dirty="0" smtClean="0"/>
              <a:t>, x</a:t>
            </a:r>
            <a:r>
              <a:rPr lang="en-US" baseline="-25000" dirty="0" smtClean="0"/>
              <a:t>2</a:t>
            </a:r>
            <a:r>
              <a:rPr lang="en-US" dirty="0" smtClean="0"/>
              <a:t>, x</a:t>
            </a:r>
            <a:r>
              <a:rPr lang="en-US" baseline="-25000" dirty="0" smtClean="0"/>
              <a:t>3</a:t>
            </a:r>
            <a:r>
              <a:rPr lang="en-US" dirty="0" smtClean="0"/>
              <a:t>}</a:t>
            </a:r>
          </a:p>
          <a:p>
            <a:pPr marL="45720" indent="0">
              <a:buNone/>
            </a:pPr>
            <a:r>
              <a:rPr lang="en-US" dirty="0" smtClean="0"/>
              <a:t>O = (O</a:t>
            </a:r>
            <a:r>
              <a:rPr lang="en-US" baseline="-25000" dirty="0" smtClean="0"/>
              <a:t>0</a:t>
            </a:r>
            <a:r>
              <a:rPr lang="en-US" dirty="0" smtClean="0"/>
              <a:t>, O</a:t>
            </a:r>
            <a:r>
              <a:rPr lang="en-US" baseline="-25000" dirty="0" smtClean="0"/>
              <a:t>1</a:t>
            </a:r>
            <a:r>
              <a:rPr lang="en-US" dirty="0" smtClean="0"/>
              <a:t>, O</a:t>
            </a:r>
            <a:r>
              <a:rPr lang="en-US" baseline="-25000" dirty="0" smtClean="0"/>
              <a:t>2</a:t>
            </a:r>
            <a:r>
              <a:rPr lang="en-US" dirty="0" smtClean="0"/>
              <a:t>, O</a:t>
            </a:r>
            <a:r>
              <a:rPr lang="en-US" baseline="-25000" dirty="0" smtClean="0"/>
              <a:t>3</a:t>
            </a:r>
            <a:r>
              <a:rPr lang="en-US" dirty="0" smtClean="0"/>
              <a:t>)</a:t>
            </a:r>
          </a:p>
          <a:p>
            <a:pPr marL="45720" indent="0">
              <a:buNone/>
            </a:pPr>
            <a:r>
              <a:rPr lang="en-US" dirty="0" smtClean="0"/>
              <a:t>P(X) = π</a:t>
            </a:r>
            <a:r>
              <a:rPr lang="en-US" baseline="-25000" dirty="0" smtClean="0"/>
              <a:t>x0</a:t>
            </a:r>
            <a:r>
              <a:rPr lang="en-US" dirty="0" smtClean="0"/>
              <a:t>b</a:t>
            </a:r>
            <a:r>
              <a:rPr lang="en-US" baseline="-25000" dirty="0" smtClean="0"/>
              <a:t>x0</a:t>
            </a:r>
            <a:r>
              <a:rPr lang="en-US" dirty="0" smtClean="0"/>
              <a:t>(O</a:t>
            </a:r>
            <a:r>
              <a:rPr lang="en-US" baseline="-25000" dirty="0" smtClean="0"/>
              <a:t>0</a:t>
            </a:r>
            <a:r>
              <a:rPr lang="en-US" dirty="0" smtClean="0"/>
              <a:t>)a</a:t>
            </a:r>
            <a:r>
              <a:rPr lang="en-US" baseline="-25000" dirty="0" smtClean="0"/>
              <a:t>x0,x1</a:t>
            </a:r>
            <a:r>
              <a:rPr lang="en-US" dirty="0" smtClean="0"/>
              <a:t>b</a:t>
            </a:r>
            <a:r>
              <a:rPr lang="en-US" baseline="-25000" dirty="0" smtClean="0"/>
              <a:t>x1</a:t>
            </a:r>
            <a:r>
              <a:rPr lang="en-US" dirty="0" smtClean="0"/>
              <a:t>(O</a:t>
            </a:r>
            <a:r>
              <a:rPr lang="en-US" baseline="-25000" dirty="0" smtClean="0"/>
              <a:t>1</a:t>
            </a:r>
            <a:r>
              <a:rPr lang="en-US" dirty="0" smtClean="0"/>
              <a:t>)a</a:t>
            </a:r>
            <a:r>
              <a:rPr lang="en-US" baseline="-25000" dirty="0" smtClean="0"/>
              <a:t>x1,x2</a:t>
            </a:r>
            <a:r>
              <a:rPr lang="en-US" dirty="0" smtClean="0"/>
              <a:t>b</a:t>
            </a:r>
            <a:r>
              <a:rPr lang="en-US" baseline="-25000" dirty="0" smtClean="0"/>
              <a:t>x2</a:t>
            </a:r>
            <a:r>
              <a:rPr lang="en-US" dirty="0" smtClean="0"/>
              <a:t>(O</a:t>
            </a:r>
            <a:r>
              <a:rPr lang="en-US" baseline="-25000" dirty="0" smtClean="0"/>
              <a:t>2</a:t>
            </a:r>
            <a:r>
              <a:rPr lang="en-US" dirty="0" smtClean="0"/>
              <a:t>)a</a:t>
            </a:r>
            <a:r>
              <a:rPr lang="en-US" baseline="-25000" dirty="0" smtClean="0"/>
              <a:t>x2,x3</a:t>
            </a:r>
            <a:r>
              <a:rPr lang="en-US" dirty="0" smtClean="0"/>
              <a:t>b</a:t>
            </a:r>
            <a:r>
              <a:rPr lang="en-US" baseline="-25000" dirty="0" smtClean="0"/>
              <a:t>x3</a:t>
            </a:r>
            <a:r>
              <a:rPr lang="en-US" dirty="0" smtClean="0"/>
              <a:t>(O</a:t>
            </a:r>
            <a:r>
              <a:rPr lang="en-US" baseline="-25000" dirty="0" smtClean="0"/>
              <a:t>3</a:t>
            </a:r>
            <a:r>
              <a:rPr lang="en-US" dirty="0" smtClean="0"/>
              <a:t>)</a:t>
            </a:r>
          </a:p>
          <a:p>
            <a:pPr marL="45720" indent="0">
              <a:buNone/>
            </a:pPr>
            <a:r>
              <a:rPr lang="en-US" dirty="0" smtClean="0"/>
              <a:t>Let O = (0, 1, 0, 2)</a:t>
            </a:r>
          </a:p>
          <a:p>
            <a:pPr marL="45720" indent="0">
              <a:buNone/>
            </a:pPr>
            <a:r>
              <a:rPr lang="en-US" dirty="0" smtClean="0"/>
              <a:t>P(HHCC) </a:t>
            </a:r>
            <a:r>
              <a:rPr lang="en-US" smtClean="0"/>
              <a:t>= .6(.1)(.7)(.4)(.3)(.7)(.6)(.1) = .000212</a:t>
            </a:r>
            <a:endParaRPr lang="en-US" dirty="0" smtClean="0"/>
          </a:p>
          <a:p>
            <a:pPr marL="45720" indent="0">
              <a:buNone/>
            </a:pPr>
            <a:endParaRPr lang="en-US" dirty="0"/>
          </a:p>
        </p:txBody>
      </p:sp>
    </p:spTree>
    <p:extLst>
      <p:ext uri="{BB962C8B-B14F-4D97-AF65-F5344CB8AC3E}">
        <p14:creationId xmlns:p14="http://schemas.microsoft.com/office/powerpoint/2010/main" val="337652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315200" cy="1154097"/>
          </a:xfrm>
        </p:spPr>
        <p:txBody>
          <a:bodyPr/>
          <a:lstStyle/>
          <a:p>
            <a:r>
              <a:rPr lang="en-US" dirty="0">
                <a:cs typeface="Arial"/>
              </a:rPr>
              <a:t>Problem 2</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81200"/>
            <a:ext cx="2514600" cy="349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1163" y="1981200"/>
            <a:ext cx="2593975"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06938" y="1333509"/>
            <a:ext cx="4051299" cy="369332"/>
          </a:xfrm>
          <a:prstGeom prst="rect">
            <a:avLst/>
          </a:prstGeom>
          <a:noFill/>
        </p:spPr>
        <p:txBody>
          <a:bodyPr wrap="square" rtlCol="0">
            <a:spAutoFit/>
          </a:bodyPr>
          <a:lstStyle/>
          <a:p>
            <a:r>
              <a:rPr lang="en-US" dirty="0">
                <a:cs typeface="Arial"/>
              </a:rPr>
              <a:t>Finding the optimal </a:t>
            </a:r>
            <a:r>
              <a:rPr lang="en-US" dirty="0"/>
              <a:t>state sequence.</a:t>
            </a:r>
          </a:p>
        </p:txBody>
      </p:sp>
      <p:sp>
        <p:nvSpPr>
          <p:cNvPr id="3" name="TextBox 2"/>
          <p:cNvSpPr txBox="1"/>
          <p:nvPr/>
        </p:nvSpPr>
        <p:spPr>
          <a:xfrm>
            <a:off x="3611563" y="3101975"/>
            <a:ext cx="5011737" cy="2308324"/>
          </a:xfrm>
          <a:prstGeom prst="rect">
            <a:avLst/>
          </a:prstGeom>
        </p:spPr>
        <p:txBody>
          <a:bodyPr rtlCol="0">
            <a:spAutoFit/>
          </a:bodyPr>
          <a:lstStyle/>
          <a:p>
            <a:r>
              <a:rPr lang="en-US" dirty="0">
                <a:cs typeface="Arial"/>
              </a:rPr>
              <a:t>To find the optimal state sequence, find the probability of having each element in each position by summing the normalized probabilities of states containing that element in that position. The optimal state sequence is contains the most probable element in each position</a:t>
            </a:r>
            <a:r>
              <a:rPr lang="en-US" dirty="0" smtClean="0">
                <a:cs typeface="Arial"/>
              </a:rPr>
              <a:t>. In this case the optimal state sequence is CHCH.</a:t>
            </a:r>
            <a:endParaRPr lang="en-US" dirty="0">
              <a:cs typeface="Arial"/>
            </a:endParaRPr>
          </a:p>
        </p:txBody>
      </p:sp>
    </p:spTree>
    <p:extLst>
      <p:ext uri="{BB962C8B-B14F-4D97-AF65-F5344CB8AC3E}">
        <p14:creationId xmlns:p14="http://schemas.microsoft.com/office/powerpoint/2010/main" val="1997651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145</TotalTime>
  <Words>662</Words>
  <Application>Microsoft Office PowerPoint</Application>
  <PresentationFormat>On-screen Show (4:3)</PresentationFormat>
  <Paragraphs>82</Paragraphs>
  <Slides>10</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Perspective</vt:lpstr>
      <vt:lpstr>Equation</vt:lpstr>
      <vt:lpstr>Hidden Markov Models</vt:lpstr>
      <vt:lpstr>Example</vt:lpstr>
      <vt:lpstr>Notation</vt:lpstr>
      <vt:lpstr>Example’s Notation</vt:lpstr>
      <vt:lpstr>The three problems</vt:lpstr>
      <vt:lpstr>PowerPoint Presentation</vt:lpstr>
      <vt:lpstr>Problem 1</vt:lpstr>
      <vt:lpstr>Problem 2</vt:lpstr>
      <vt:lpstr>Problem 2</vt:lpstr>
      <vt:lpstr>Problem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Hidden Markov Models</dc:title>
  <dc:creator>MWSU</dc:creator>
  <cp:lastModifiedBy>MWSU</cp:lastModifiedBy>
  <cp:revision>15</cp:revision>
  <dcterms:created xsi:type="dcterms:W3CDTF">2014-06-04T19:47:34Z</dcterms:created>
  <dcterms:modified xsi:type="dcterms:W3CDTF">2014-07-17T14:19:51Z</dcterms:modified>
</cp:coreProperties>
</file>