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5" name="Shape 1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 rot="10800000" flipH="1">
            <a:off y="2984999" x="0"/>
            <a:ext cy="2158500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2393175" x="0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 rot="10800000" flipH="1">
            <a:off y="2983958" x="0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1" name="Shape 11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defRPr/>
            </a:lvl1pPr>
            <a:lvl2pPr algn="ctr">
              <a:defRPr/>
            </a:lvl2pPr>
            <a:lvl3pPr algn="ctr">
              <a:defRPr/>
            </a:lvl3pPr>
            <a:lvl4pPr algn="ctr">
              <a:defRPr/>
            </a:lvl4pPr>
            <a:lvl5pPr algn="ctr">
              <a:defRPr/>
            </a:lvl5pPr>
            <a:lvl6pPr algn="ctr">
              <a:defRPr/>
            </a:lvl6pPr>
            <a:lvl7pPr algn="ctr">
              <a:defRPr/>
            </a:lvl7pPr>
            <a:lvl8pPr algn="ctr">
              <a:defRPr/>
            </a:lvl8pPr>
            <a:lvl9pPr algn="ctr"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  <a:lvl2pPr algn="ctr" indent="152400" mar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2pPr>
            <a:lvl3pPr algn="ctr" indent="152400" marL="0">
              <a:spcBef>
                <a:spcPts val="0"/>
              </a:spcBef>
              <a:buClr>
                <a:schemeClr val="dk2"/>
              </a:buClr>
              <a:buNone/>
              <a:defRPr i="1">
                <a:solidFill>
                  <a:schemeClr val="dk2"/>
                </a:solidFill>
              </a:defRPr>
            </a:lvl3pPr>
            <a:lvl4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4pPr>
            <a:lvl5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5pPr>
            <a:lvl6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6pPr>
            <a:lvl7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7pPr>
            <a:lvl8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8pPr>
            <a:lvl9pPr algn="ctr" indent="1524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5" name="Shape 15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6" name="Shape 16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4" name="Shape 24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5" name="Shape 25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7" name="Shape 27"/>
          <p:cNvSpPr/>
          <p:nvPr/>
        </p:nvSpPr>
        <p:spPr>
          <a:xfrm rot="10800000" flipH="1">
            <a:off y="1163100" x="0"/>
            <a:ext cy="39803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 flipH="1">
            <a:off y="571349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0" name="Shape 30"/>
          <p:cNvSpPr/>
          <p:nvPr/>
        </p:nvSpPr>
        <p:spPr>
          <a:xfrm rot="10800000">
            <a:off y="1162132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/>
          <p:nvPr/>
        </p:nvSpPr>
        <p:spPr>
          <a:xfrm rot="10800000" flipH="1">
            <a:off y="4412699" x="0"/>
            <a:ext cy="730799" cx="9144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3" name="Shape 33"/>
          <p:cNvSpPr/>
          <p:nvPr/>
        </p:nvSpPr>
        <p:spPr>
          <a:xfrm flipH="1">
            <a:off y="3820834" x="4526627"/>
            <a:ext cy="590502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4" name="Shape 34"/>
          <p:cNvSpPr/>
          <p:nvPr/>
        </p:nvSpPr>
        <p:spPr>
          <a:xfrm rot="10800000">
            <a:off y="4411617" x="4526627"/>
            <a:ext cy="571095" cx="4617372"/>
          </a:xfrm>
          <a:custGeom>
            <a:pathLst>
              <a:path w="4617373" extrusionOk="0" h="1108924">
                <a:moveTo>
                  <a:pt y="1108924" x="1199"/>
                </a:moveTo>
                <a:lnTo>
                  <a:pt y="1108924" x="4617373"/>
                </a:lnTo>
                <a:lnTo>
                  <a:pt y="0" x="0"/>
                </a:lnTo>
                <a:cubicBezTo>
                  <a:pt y="369641" x="400"/>
                  <a:pt y="739283" x="799"/>
                  <a:pt y="1108924" x="1199"/>
                </a:cubicBezTo>
                <a:close/>
              </a:path>
            </a:pathLst>
          </a:custGeom>
          <a:solidFill>
            <a:schemeClr val="dk1">
              <a:alpha val="7843"/>
            </a:scheme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421726" x="457200"/>
            <a:ext cy="5052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152400">
              <a:spcBef>
                <a:spcPts val="0"/>
              </a:spcBef>
              <a:buClr>
                <a:schemeClr val="dk2"/>
              </a:buClr>
              <a:buSzPct val="100000"/>
              <a:buNone/>
              <a:defRPr sz="2400" i="1">
                <a:solidFill>
                  <a:schemeClr val="dk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/>
          <p:nvPr/>
        </p:nvSpPr>
        <p:spPr>
          <a:xfrm>
            <a:off y="76256" x="6676"/>
            <a:ext cy="5054792" cx="9134130"/>
          </a:xfrm>
          <a:custGeom>
            <a:pathLst>
              <a:path w="9157023" extrusionOk="0" h="6739723">
                <a:moveTo>
                  <a:pt y="0" x="1629"/>
                </a:moveTo>
                <a:lnTo>
                  <a:pt y="4340980" x="9157023"/>
                </a:lnTo>
                <a:lnTo>
                  <a:pt y="6739723" x="1593"/>
                </a:lnTo>
                <a:cubicBezTo>
                  <a:pt y="5123960" x="-3941"/>
                  <a:pt y="1615763" x="7163"/>
                  <a:pt y="0" x="1629"/>
                </a:cubicBezTo>
                <a:close/>
              </a:path>
            </a:pathLst>
          </a:custGeom>
          <a:solidFill>
            <a:srgbClr val="FFFFFF">
              <a:alpha val="6666"/>
            </a:srgbClr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accent1"/>
            </a:gs>
            <a:gs pos="100000">
              <a:schemeClr val="dk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/>
          <a:lstStyle>
            <a:lvl1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304800" marL="0">
              <a:buClr>
                <a:schemeClr val="lt1"/>
              </a:buClr>
              <a:buSzPct val="1000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buFont typeface="Georgia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buFont typeface="Georgia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buFont typeface="Georgia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4"/><Relationship Target="../media/image00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../media/image02.png" Type="http://schemas.openxmlformats.org/officeDocument/2006/relationships/image" Id="rId3"/><Relationship Target="http://4.bp.blogspot.com/_7MhVC-7dPGE/TN9780mstiI/AAAAAAAAAHA/PdhK6vh_yfg/s1600/Plantae+anatomy.gif" Type="http://schemas.openxmlformats.org/officeDocument/2006/relationships/hyperlink" TargetMode="External" Id="rId5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4"/><Relationship Target="../media/image02.png" Type="http://schemas.openxmlformats.org/officeDocument/2006/relationships/image" Id="rId3"/><Relationship Target="http://4.bp.blogspot.com/_7MhVC-7dPGE/TN9780mstiI/AAAAAAAAAHA/PdhK6vh_yfg/s1600/Plantae+anatomy.gif" Type="http://schemas.openxmlformats.org/officeDocument/2006/relationships/hyperlink" TargetMode="External" Id="rId5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http://4.bp.blogspot.com/_7MhVC-7dPGE/TN9780mstiI/AAAAAAAAAHA/PdhK6vh_yfg/s1600/Plantae+anatomy.gif" Type="http://schemas.openxmlformats.org/officeDocument/2006/relationships/hyperlink" TargetMode="External" Id="rId4"/><Relationship Target="http://media-2.web.britannica.com/eb-media/74/53074-004-9F65D813.jpg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ctrTitle"/>
          </p:nvPr>
        </p:nvSpPr>
        <p:spPr>
          <a:xfrm>
            <a:off y="1746892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6000" lang="en"/>
              <a:t>Boron</a:t>
            </a:r>
          </a:p>
        </p:txBody>
      </p:sp>
      <p:sp>
        <p:nvSpPr>
          <p:cNvPr id="40" name="Shape 40"/>
          <p:cNvSpPr txBox="1"/>
          <p:nvPr>
            <p:ph idx="1" type="subTitle"/>
          </p:nvPr>
        </p:nvSpPr>
        <p:spPr>
          <a:xfrm>
            <a:off y="3093357" x="685800"/>
            <a:ext cy="6666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 i="0"/>
              <a:t>By: Brittany Elek and Thomas Pederson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Overview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Essential nutrient for plants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Warington study</a:t>
            </a:r>
            <a:r>
              <a:rPr baseline="30000" lang="en"/>
              <a:t>4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Deficiency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High rainfall &amp; solubility of boric acid.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Inhibition of root elongation, leaf expansion, fruit sets.</a:t>
            </a:r>
            <a:r>
              <a:rPr baseline="30000" lang="en"/>
              <a:t>4</a:t>
            </a:r>
          </a:p>
          <a:p>
            <a:pPr rtl="0" lvl="2" indent="-381000" marL="13716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Decrease in crop yield and quality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Toxic at high levels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Necrotic leaves</a:t>
            </a:r>
            <a:r>
              <a:rPr baseline="30000" lang="en"/>
              <a:t>4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Uptake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Taken up as boric acid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Passive uptake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In normal conditions, boron concentration gradient is higher outside the plasma membrane.</a:t>
            </a:r>
            <a:r>
              <a:rPr baseline="30000" lang="en"/>
              <a:t>3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Boric acid can be passively diffused through the plasma membrane because it is an uncharged molecule.</a:t>
            </a:r>
            <a:r>
              <a:rPr baseline="30000" lang="en"/>
              <a:t>3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NIPs, PIPs, TIPs, and SIPs?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They’re MIPs (major intrinsic proteins)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Facilitate passive transport of polar (and nonpolar) molecules across membranes.</a:t>
            </a:r>
            <a:r>
              <a:rPr baseline="30000" sz="1800" lang="en"/>
              <a:t>1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35 MIPs in Arabidopsis thaliana.</a:t>
            </a:r>
            <a:r>
              <a:rPr baseline="30000" sz="1800" lang="en"/>
              <a:t>1</a:t>
            </a:r>
          </a:p>
          <a:p>
            <a:pPr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NIPs, PIPs, and boron.</a:t>
            </a:r>
          </a:p>
        </p:txBody>
      </p:sp>
      <p:pic>
        <p:nvPicPr>
          <p:cNvPr id="59" name="Shape 59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936425" x="457200"/>
            <a:ext cy="2108400" cx="4462125"/>
          </a:xfrm>
          <a:prstGeom prst="rect">
            <a:avLst/>
          </a:prstGeom>
        </p:spPr>
      </p:pic>
      <p:pic>
        <p:nvPicPr>
          <p:cNvPr id="60" name="Shape 60"/>
          <p:cNvPicPr preferRelativeResize="0"/>
          <p:nvPr/>
        </p:nvPicPr>
        <p:blipFill>
          <a:blip r:embed="rId4"/>
          <a:stretch>
            <a:fillRect/>
          </a:stretch>
        </p:blipFill>
        <p:spPr>
          <a:xfrm>
            <a:off y="2192974" x="5224646"/>
            <a:ext cy="2950525" cx="346215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/>
          <p:nvPr/>
        </p:nvSpPr>
        <p:spPr>
          <a:xfrm>
            <a:off y="3280775" x="2247275"/>
            <a:ext cy="1814700" cx="1658399"/>
          </a:xfrm>
          <a:prstGeom prst="ellipse">
            <a:avLst/>
          </a:prstGeom>
          <a:noFill/>
          <a:ln w="28575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Genes of Interest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Uptake genes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BOR1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NIP5;1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NIP6;1</a:t>
            </a:r>
          </a:p>
          <a:p>
            <a:r>
              <a:t/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Efflux genes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BOR4</a:t>
            </a:r>
          </a:p>
          <a:p>
            <a:pPr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BOT1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Boron Uptake Pathways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Channel mediated uptake</a:t>
            </a:r>
          </a:p>
          <a:p>
            <a:pPr rtl="0" lvl="1" indent="-3175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400" lang="en"/>
              <a:t>BOR1</a:t>
            </a:r>
          </a:p>
          <a:p>
            <a:pPr rtl="0" lvl="2" indent="-317500" marL="1371600">
              <a:buClr>
                <a:schemeClr val="dk1"/>
              </a:buClr>
              <a:buSzPct val="100000"/>
              <a:buFont typeface="Wingdings"/>
              <a:buChar char="§"/>
            </a:pPr>
            <a:r>
              <a:rPr sz="1400" lang="en"/>
              <a:t>Transports boron against the concentration gradient, borate exporter.</a:t>
            </a:r>
            <a:r>
              <a:rPr baseline="30000" sz="1400" lang="en"/>
              <a:t>[3]</a:t>
            </a:r>
          </a:p>
          <a:p>
            <a:pPr rtl="0" lvl="1" indent="-3175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400" lang="en"/>
              <a:t>NIP5;1 vs. NIP6;1</a:t>
            </a:r>
          </a:p>
          <a:p>
            <a:pPr rtl="0" lvl="2" indent="-317500" marL="1371600">
              <a:buClr>
                <a:schemeClr val="dk1"/>
              </a:buClr>
              <a:buSzPct val="100000"/>
              <a:buFont typeface="Wingdings"/>
              <a:buChar char="§"/>
            </a:pPr>
            <a:r>
              <a:rPr sz="1400" lang="en"/>
              <a:t>Boric acid channels.</a:t>
            </a:r>
            <a:r>
              <a:rPr baseline="30000" sz="1400" lang="en"/>
              <a:t>3</a:t>
            </a:r>
          </a:p>
        </p:txBody>
      </p:sp>
      <p:pic>
        <p:nvPicPr>
          <p:cNvPr id="74" name="Shape 7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04725" x="552150"/>
            <a:ext cy="2384250" cx="41386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5" name="Shape 75"/>
          <p:cNvGrpSpPr/>
          <p:nvPr/>
        </p:nvGrpSpPr>
        <p:grpSpPr>
          <a:xfrm>
            <a:off y="2504707" x="5163470"/>
            <a:ext cy="2364380" cx="3303404"/>
            <a:chOff y="2381354" x="5163348"/>
            <a:chExt cy="2487774" cx="3400663"/>
          </a:xfrm>
        </p:grpSpPr>
        <p:grpSp>
          <p:nvGrpSpPr>
            <p:cNvPr id="76" name="Shape 76"/>
            <p:cNvGrpSpPr/>
            <p:nvPr/>
          </p:nvGrpSpPr>
          <p:grpSpPr>
            <a:xfrm>
              <a:off y="2381354" x="5163348"/>
              <a:ext cy="2487774" cx="3400663"/>
              <a:chOff y="2250725" x="663325"/>
              <a:chExt cy="2791175" cx="3746049"/>
            </a:xfrm>
          </p:grpSpPr>
          <p:pic>
            <p:nvPicPr>
              <p:cNvPr id="77" name="Shape 77"/>
              <p:cNvPicPr preferRelativeResize="0"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y="2250725" x="663325"/>
                <a:ext cy="2791175" cx="374604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78" name="Shape 78"/>
              <p:cNvSpPr/>
              <p:nvPr/>
            </p:nvSpPr>
            <p:spPr>
              <a:xfrm>
                <a:off y="2434175" x="2568375"/>
                <a:ext cy="790199" cx="1709400"/>
              </a:xfrm>
              <a:prstGeom prst="rect">
                <a:avLst/>
              </a:prstGeom>
              <a:solidFill>
                <a:srgbClr val="9FC5E8"/>
              </a:solidFill>
              <a:ln w="19050" cap="flat">
                <a:solidFill>
                  <a:srgbClr val="9FC5E8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/>
            </p:txBody>
          </p:sp>
        </p:grpSp>
        <p:sp>
          <p:nvSpPr>
            <p:cNvPr id="79" name="Shape 79"/>
            <p:cNvSpPr/>
            <p:nvPr/>
          </p:nvSpPr>
          <p:spPr>
            <a:xfrm>
              <a:off y="3258512" x="6892750"/>
              <a:ext cy="704399" cx="1637399"/>
            </a:xfrm>
            <a:prstGeom prst="rect">
              <a:avLst/>
            </a:prstGeom>
            <a:solidFill>
              <a:srgbClr val="9FC5E8"/>
            </a:solidFill>
            <a:ln w="19050" cap="flat">
              <a:solidFill>
                <a:srgbClr val="9FC5E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  <p:sp>
        <p:nvSpPr>
          <p:cNvPr id="80" name="Shape 80"/>
          <p:cNvSpPr txBox="1"/>
          <p:nvPr/>
        </p:nvSpPr>
        <p:spPr>
          <a:xfrm>
            <a:off y="4812775" x="4824525"/>
            <a:ext cy="146700" cx="4070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u="sng" sz="600" lang="en">
                <a:solidFill>
                  <a:schemeClr val="hlink"/>
                </a:solidFill>
                <a:hlinkClick r:id="rId5"/>
              </a:rPr>
              <a:t>http://4.bp.blogspot.com/_7MhVC-7dPGE/TN9780mstiI/AAAAAAAAAHA/PdhK6vh_yfg/s1600/Plantae+anatomy.gif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Boron Efflux Pathway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087075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Endocytosis mediated efflux of BOR1</a:t>
            </a:r>
          </a:p>
          <a:p>
            <a:pPr rtl="0" lvl="1" indent="-3175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400" lang="en"/>
              <a:t>Occurs in toxic levels of boron.</a:t>
            </a:r>
            <a:r>
              <a:rPr baseline="30000" sz="1400" lang="en"/>
              <a:t>3</a:t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Expression of BOR4</a:t>
            </a:r>
          </a:p>
          <a:p>
            <a:pPr rtl="0" lvl="1" indent="-3175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400" lang="en"/>
              <a:t>Exports B from xylem into soil under toxic conditions.</a:t>
            </a:r>
            <a:r>
              <a:rPr baseline="30000" sz="1400" lang="en"/>
              <a:t>3</a:t>
            </a:r>
          </a:p>
        </p:txBody>
      </p:sp>
      <p:pic>
        <p:nvPicPr>
          <p:cNvPr id="87" name="Shape 87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04725" x="552150"/>
            <a:ext cy="2384250" cx="413869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8" name="Shape 88"/>
          <p:cNvCxnSpPr/>
          <p:nvPr/>
        </p:nvCxnSpPr>
        <p:spPr>
          <a:xfrm flipH="1">
            <a:off y="3400775" x="3647599"/>
            <a:ext cy="7200" cx="211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89" name="Shape 89"/>
          <p:cNvSpPr/>
          <p:nvPr/>
        </p:nvSpPr>
        <p:spPr>
          <a:xfrm>
            <a:off y="3344325" x="3831175"/>
            <a:ext cy="134100" cx="4359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sz="700" lang="en">
                <a:solidFill>
                  <a:schemeClr val="lt1"/>
                </a:solidFill>
              </a:rPr>
              <a:t>BOR4</a:t>
            </a:r>
          </a:p>
        </p:txBody>
      </p:sp>
      <p:sp>
        <p:nvSpPr>
          <p:cNvPr id="90" name="Shape 90"/>
          <p:cNvSpPr/>
          <p:nvPr/>
        </p:nvSpPr>
        <p:spPr>
          <a:xfrm>
            <a:off y="3337275" x="4266950"/>
            <a:ext cy="134100" cx="93299"/>
          </a:xfrm>
          <a:prstGeom prst="rect">
            <a:avLst/>
          </a:prstGeom>
          <a:solidFill>
            <a:srgbClr val="999999"/>
          </a:solidFill>
          <a:ln w="19050" cap="flat">
            <a:solidFill>
              <a:srgbClr val="999999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91" name="Shape 91"/>
          <p:cNvCxnSpPr/>
          <p:nvPr/>
        </p:nvCxnSpPr>
        <p:spPr>
          <a:xfrm flipH="1">
            <a:off y="3400775" x="828199"/>
            <a:ext cy="7200" cx="211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92" name="Shape 92"/>
          <p:cNvSpPr/>
          <p:nvPr/>
        </p:nvSpPr>
        <p:spPr>
          <a:xfrm>
            <a:off y="3344325" x="986050"/>
            <a:ext cy="134100" cx="4796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600" lang="en"/>
              <a:t>BOR4</a:t>
            </a:r>
          </a:p>
        </p:txBody>
      </p:sp>
      <p:grpSp>
        <p:nvGrpSpPr>
          <p:cNvPr id="93" name="Shape 93"/>
          <p:cNvGrpSpPr/>
          <p:nvPr/>
        </p:nvGrpSpPr>
        <p:grpSpPr>
          <a:xfrm>
            <a:off y="2504707" x="5163470"/>
            <a:ext cy="2364380" cx="3303404"/>
            <a:chOff y="2381354" x="5163348"/>
            <a:chExt cy="2487774" cx="3400663"/>
          </a:xfrm>
        </p:grpSpPr>
        <p:grpSp>
          <p:nvGrpSpPr>
            <p:cNvPr id="94" name="Shape 94"/>
            <p:cNvGrpSpPr/>
            <p:nvPr/>
          </p:nvGrpSpPr>
          <p:grpSpPr>
            <a:xfrm>
              <a:off y="2381354" x="5163348"/>
              <a:ext cy="2487774" cx="3400663"/>
              <a:chOff y="2250725" x="663325"/>
              <a:chExt cy="2791175" cx="3746049"/>
            </a:xfrm>
          </p:grpSpPr>
          <p:pic>
            <p:nvPicPr>
              <p:cNvPr id="95" name="Shape 95"/>
              <p:cNvPicPr preferRelativeResize="0"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y="2250725" x="663325"/>
                <a:ext cy="2791175" cx="3746049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96" name="Shape 96"/>
              <p:cNvSpPr/>
              <p:nvPr/>
            </p:nvSpPr>
            <p:spPr>
              <a:xfrm>
                <a:off y="2434175" x="2568375"/>
                <a:ext cy="790199" cx="1709400"/>
              </a:xfrm>
              <a:prstGeom prst="rect">
                <a:avLst/>
              </a:prstGeom>
              <a:solidFill>
                <a:srgbClr val="9FC5E8"/>
              </a:solidFill>
              <a:ln w="19050" cap="flat">
                <a:solidFill>
                  <a:srgbClr val="9FC5E8"/>
                </a:solidFill>
                <a:prstDash val="solid"/>
                <a:round/>
                <a:headEnd w="med" len="med" type="none"/>
                <a:tailEnd w="med" len="med" type="none"/>
              </a:ln>
            </p:spPr>
            <p:txBody>
              <a:bodyPr bIns="91425" rIns="91425" lIns="91425" tIns="91425" anchor="ctr" anchorCtr="0">
                <a:noAutofit/>
              </a:bodyPr>
              <a:lstStyle/>
              <a:p/>
            </p:txBody>
          </p:sp>
        </p:grpSp>
        <p:sp>
          <p:nvSpPr>
            <p:cNvPr id="97" name="Shape 97"/>
            <p:cNvSpPr/>
            <p:nvPr/>
          </p:nvSpPr>
          <p:spPr>
            <a:xfrm>
              <a:off y="3258512" x="6892750"/>
              <a:ext cy="704399" cx="1637399"/>
            </a:xfrm>
            <a:prstGeom prst="rect">
              <a:avLst/>
            </a:prstGeom>
            <a:solidFill>
              <a:srgbClr val="9FC5E8"/>
            </a:solidFill>
            <a:ln w="19050" cap="flat">
              <a:solidFill>
                <a:srgbClr val="9FC5E8"/>
              </a:solidFill>
              <a:prstDash val="solid"/>
              <a:round/>
              <a:headEnd w="med" len="med" type="none"/>
              <a:tailEnd w="med" len="med" type="none"/>
            </a:ln>
          </p:spPr>
          <p:txBody>
            <a:bodyPr bIns="91425" rIns="91425" lIns="91425" tIns="91425" anchor="ctr" anchorCtr="0">
              <a:noAutofit/>
            </a:bodyPr>
            <a:lstStyle/>
            <a:p/>
          </p:txBody>
        </p:sp>
      </p:grpSp>
      <p:sp>
        <p:nvSpPr>
          <p:cNvPr id="98" name="Shape 98"/>
          <p:cNvSpPr txBox="1"/>
          <p:nvPr/>
        </p:nvSpPr>
        <p:spPr>
          <a:xfrm>
            <a:off y="4812775" x="4824525"/>
            <a:ext cy="146700" cx="4070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u="sng" sz="600" lang="en">
                <a:solidFill>
                  <a:schemeClr val="hlink"/>
                </a:solidFill>
                <a:hlinkClick r:id="rId5"/>
              </a:rPr>
              <a:t>http://4.bp.blogspot.com/_7MhVC-7dPGE/TN9780mstiI/AAAAAAAAAHA/PdhK6vh_yfg/s1600/Plantae+anatomy.gif</a:t>
            </a:r>
          </a:p>
        </p:txBody>
      </p:sp>
      <p:sp>
        <p:nvSpPr>
          <p:cNvPr id="99" name="Shape 99"/>
          <p:cNvSpPr/>
          <p:nvPr/>
        </p:nvSpPr>
        <p:spPr>
          <a:xfrm>
            <a:off y="2838250" x="2491825"/>
            <a:ext cy="406499" cx="479699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0" name="Shape 100"/>
          <p:cNvSpPr/>
          <p:nvPr/>
        </p:nvSpPr>
        <p:spPr>
          <a:xfrm>
            <a:off y="3600100" x="1806025"/>
            <a:ext cy="406499" cx="552600"/>
          </a:xfrm>
          <a:prstGeom prst="ellipse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1" name="Shape 101"/>
          <p:cNvSpPr/>
          <p:nvPr/>
        </p:nvSpPr>
        <p:spPr>
          <a:xfrm>
            <a:off y="3297800" x="1894250"/>
            <a:ext cy="102899" cx="10061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2" name="Shape 102"/>
          <p:cNvSpPr/>
          <p:nvPr/>
        </p:nvSpPr>
        <p:spPr>
          <a:xfrm>
            <a:off y="3297800" x="1437050"/>
            <a:ext cy="213299" cx="21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103" name="Shape 103"/>
          <p:cNvCxnSpPr/>
          <p:nvPr/>
        </p:nvCxnSpPr>
        <p:spPr>
          <a:xfrm flipH="1">
            <a:off y="3408050" x="1739624"/>
            <a:ext cy="7200" cx="2118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04" name="Shape 104"/>
          <p:cNvSpPr/>
          <p:nvPr/>
        </p:nvSpPr>
        <p:spPr>
          <a:xfrm>
            <a:off y="3344600" x="3265850"/>
            <a:ext cy="134100" cx="21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5" name="Shape 105"/>
          <p:cNvSpPr/>
          <p:nvPr/>
        </p:nvSpPr>
        <p:spPr>
          <a:xfrm>
            <a:off y="3018150" x="2485125"/>
            <a:ext cy="213200" cx="119950"/>
          </a:xfrm>
          <a:custGeom>
            <a:pathLst>
              <a:path w="4798" extrusionOk="0" h="8528">
                <a:moveTo>
                  <a:pt y="0" x="0"/>
                </a:moveTo>
                <a:cubicBezTo>
                  <a:pt y="133" x="666"/>
                  <a:pt y="-622" x="3198"/>
                  <a:pt y="799" x="3998"/>
                </a:cubicBezTo>
                <a:cubicBezTo>
                  <a:pt y="2220" x="4797"/>
                  <a:pt y="7239" x="4664"/>
                  <a:pt y="8528" x="4798"/>
                </a:cubicBezTo>
              </a:path>
            </a:pathLst>
          </a:custGeom>
          <a:noFill/>
          <a:ln w="9525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sp>
      <p:sp>
        <p:nvSpPr>
          <p:cNvPr id="106" name="Shape 106"/>
          <p:cNvSpPr/>
          <p:nvPr/>
        </p:nvSpPr>
        <p:spPr>
          <a:xfrm>
            <a:off y="3018150" x="2705000"/>
            <a:ext cy="233175" cx="266500"/>
          </a:xfrm>
          <a:custGeom>
            <a:pathLst>
              <a:path w="10660" extrusionOk="0" h="9327">
                <a:moveTo>
                  <a:pt y="9327" x="0"/>
                </a:moveTo>
                <a:cubicBezTo>
                  <a:pt y="7905" x="222"/>
                  <a:pt y="2353" x="-443"/>
                  <a:pt y="799" x="1333"/>
                </a:cubicBezTo>
                <a:cubicBezTo>
                  <a:pt y="-755" x="3109"/>
                  <a:pt y="133" x="9105"/>
                  <a:pt y="0" x="10660"/>
                </a:cubicBezTo>
              </a:path>
            </a:pathLst>
          </a:custGeom>
          <a:noFill/>
          <a:ln w="9525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sp>
      <p:sp>
        <p:nvSpPr>
          <p:cNvPr id="107" name="Shape 107"/>
          <p:cNvSpPr/>
          <p:nvPr/>
        </p:nvSpPr>
        <p:spPr>
          <a:xfrm>
            <a:off y="3617775" x="1965450"/>
            <a:ext cy="213200" cx="413075"/>
          </a:xfrm>
          <a:custGeom>
            <a:pathLst>
              <a:path w="16523" extrusionOk="0" h="8528">
                <a:moveTo>
                  <a:pt y="0" x="0"/>
                </a:moveTo>
                <a:cubicBezTo>
                  <a:pt y="1288" x="311"/>
                  <a:pt y="6306" x="-887"/>
                  <a:pt y="7728" x="1866"/>
                </a:cubicBezTo>
                <a:cubicBezTo>
                  <a:pt y="9149" x="4619"/>
                  <a:pt y="8394" x="14080"/>
                  <a:pt y="8528" x="16523"/>
                </a:cubicBezTo>
              </a:path>
            </a:pathLst>
          </a:custGeom>
          <a:noFill/>
          <a:ln w="9525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sp>
      <p:sp>
        <p:nvSpPr>
          <p:cNvPr id="108" name="Shape 108"/>
          <p:cNvSpPr/>
          <p:nvPr/>
        </p:nvSpPr>
        <p:spPr>
          <a:xfrm>
            <a:off y="3511100" x="2166725"/>
            <a:ext cy="213299" cx="21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9" name="Shape 109"/>
          <p:cNvSpPr/>
          <p:nvPr/>
        </p:nvSpPr>
        <p:spPr>
          <a:xfrm>
            <a:off y="3131300" x="2760450"/>
            <a:ext cy="213299" cx="21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0" name="Shape 110"/>
          <p:cNvSpPr/>
          <p:nvPr/>
        </p:nvSpPr>
        <p:spPr>
          <a:xfrm>
            <a:off y="3664400" x="1805550"/>
            <a:ext cy="153250" cx="79950"/>
          </a:xfrm>
          <a:custGeom>
            <a:pathLst>
              <a:path w="3198" extrusionOk="0" h="6130">
                <a:moveTo>
                  <a:pt y="6130" x="0"/>
                </a:moveTo>
                <a:cubicBezTo>
                  <a:pt y="6041" x="488"/>
                  <a:pt y="6618" x="2399"/>
                  <a:pt y="5597" x="2932"/>
                </a:cubicBezTo>
                <a:cubicBezTo>
                  <a:pt y="4575" x="3465"/>
                  <a:pt y="932" x="3153"/>
                  <a:pt y="0" x="3198"/>
                </a:cubicBezTo>
              </a:path>
            </a:pathLst>
          </a:custGeom>
          <a:noFill/>
          <a:ln w="9525" cap="flat">
            <a:solidFill>
              <a:schemeClr val="dk2"/>
            </a:solidFill>
            <a:prstDash val="solid"/>
            <a:round/>
            <a:headEnd w="lg" len="lg" type="none"/>
            <a:tailEnd w="lg" len="lg" type="none"/>
          </a:ln>
        </p:spPr>
      </p:sp>
      <p:sp>
        <p:nvSpPr>
          <p:cNvPr id="111" name="Shape 111"/>
          <p:cNvSpPr/>
          <p:nvPr/>
        </p:nvSpPr>
        <p:spPr>
          <a:xfrm>
            <a:off y="2738400" x="2485125"/>
            <a:ext cy="213299" cx="21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2" name="Shape 112"/>
          <p:cNvSpPr/>
          <p:nvPr/>
        </p:nvSpPr>
        <p:spPr>
          <a:xfrm>
            <a:off y="2585150" x="4360250"/>
            <a:ext cy="153300" cx="21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cxnSp>
        <p:nvCxnSpPr>
          <p:cNvPr id="113" name="Shape 113"/>
          <p:cNvCxnSpPr/>
          <p:nvPr/>
        </p:nvCxnSpPr>
        <p:spPr>
          <a:xfrm>
            <a:off y="3131300" x="4420200"/>
            <a:ext cy="175800" cx="1199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sp>
        <p:nvSpPr>
          <p:cNvPr id="114" name="Shape 114"/>
          <p:cNvSpPr/>
          <p:nvPr/>
        </p:nvSpPr>
        <p:spPr>
          <a:xfrm>
            <a:off y="3889925" x="1806025"/>
            <a:ext cy="213299" cx="21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5" name="Shape 115"/>
          <p:cNvSpPr/>
          <p:nvPr/>
        </p:nvSpPr>
        <p:spPr>
          <a:xfrm>
            <a:off y="2585150" x="3712250"/>
            <a:ext cy="314999" cx="435900"/>
          </a:xfrm>
          <a:prstGeom prst="ellipse">
            <a:avLst/>
          </a:prstGeom>
          <a:solidFill>
            <a:srgbClr val="000000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16" name="Shape 116"/>
          <p:cNvSpPr/>
          <p:nvPr/>
        </p:nvSpPr>
        <p:spPr>
          <a:xfrm>
            <a:off y="2675600" x="3723650"/>
            <a:ext cy="134100" cx="413100"/>
          </a:xfrm>
          <a:prstGeom prst="rect">
            <a:avLst/>
          </a:prstGeom>
          <a:solidFill>
            <a:srgbClr val="000000"/>
          </a:solidFill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b="1" sz="600" lang="en">
                <a:solidFill>
                  <a:schemeClr val="lt1"/>
                </a:solidFill>
              </a:rPr>
              <a:t>BOR1</a:t>
            </a:r>
          </a:p>
        </p:txBody>
      </p:sp>
      <p:cxnSp>
        <p:nvCxnSpPr>
          <p:cNvPr id="117" name="Shape 117"/>
          <p:cNvCxnSpPr/>
          <p:nvPr/>
        </p:nvCxnSpPr>
        <p:spPr>
          <a:xfrm rot="10800000" flipH="1">
            <a:off y="2904049" x="3795500"/>
            <a:ext cy="223500" cx="741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w="lg" len="lg" type="none"/>
            <a:tailEnd w="lg" len="lg" type="triangle"/>
          </a:ln>
        </p:spPr>
      </p:cxnSp>
      <p:cxnSp>
        <p:nvCxnSpPr>
          <p:cNvPr id="118" name="Shape 118"/>
          <p:cNvCxnSpPr/>
          <p:nvPr/>
        </p:nvCxnSpPr>
        <p:spPr>
          <a:xfrm flipH="1">
            <a:off y="3112200" x="4149150"/>
            <a:ext cy="117600" cx="44999"/>
          </a:xfrm>
          <a:prstGeom prst="straightConnector1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w="lg" len="lg" type="none"/>
            <a:tailEnd w="lg" len="lg" type="none"/>
          </a:ln>
        </p:spPr>
      </p:cxnSp>
      <p:sp>
        <p:nvSpPr>
          <p:cNvPr id="119" name="Shape 119"/>
          <p:cNvSpPr/>
          <p:nvPr/>
        </p:nvSpPr>
        <p:spPr>
          <a:xfrm>
            <a:off y="4501700" x="598850"/>
            <a:ext cy="406499" cx="407069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0" name="Shape 120"/>
          <p:cNvSpPr txBox="1"/>
          <p:nvPr/>
        </p:nvSpPr>
        <p:spPr>
          <a:xfrm>
            <a:off y="4502200" x="561000"/>
            <a:ext cy="384599" cx="40706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800" lang="en">
                <a:solidFill>
                  <a:srgbClr val="434343"/>
                </a:solidFill>
              </a:rPr>
              <a:t>Figure 3. Suspected role of BOR4 and BOR1 in boron (B) efflux .  BOR4 is a paralog to BOR1 essential for (B) efflux, and BOR1 is endocytosed into the cell during efflux.</a:t>
            </a:r>
          </a:p>
        </p:txBody>
      </p:sp>
      <p:sp>
        <p:nvSpPr>
          <p:cNvPr id="121" name="Shape 121"/>
          <p:cNvSpPr/>
          <p:nvPr/>
        </p:nvSpPr>
        <p:spPr>
          <a:xfrm>
            <a:off y="2764400" x="1252250"/>
            <a:ext cy="213299" cx="1106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22" name="Shape 122"/>
          <p:cNvSpPr/>
          <p:nvPr/>
        </p:nvSpPr>
        <p:spPr>
          <a:xfrm>
            <a:off y="2840600" x="979850"/>
            <a:ext cy="213299" cx="211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Other Potential Genes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Uptake genes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NIP2;1- boron transporter found in rice.</a:t>
            </a:r>
            <a:r>
              <a:rPr baseline="30000" sz="1800" lang="en"/>
              <a:t>2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NIP3;1- ortholog to AtNIP5;1 found in rice.</a:t>
            </a:r>
            <a:r>
              <a:rPr baseline="30000" sz="1800" lang="en"/>
              <a:t>2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PIP2;3 and PIP2;7- found in rice, also thought to be expressed in </a:t>
            </a:r>
            <a:r>
              <a:rPr sz="1800" lang="en" i="1"/>
              <a:t>Arabidopsis thaliana</a:t>
            </a:r>
            <a:r>
              <a:rPr sz="1800" lang="en"/>
              <a:t>.</a:t>
            </a:r>
            <a:r>
              <a:rPr baseline="30000" sz="1800" lang="en"/>
              <a:t>2</a:t>
            </a:r>
          </a:p>
          <a:p>
            <a:r>
              <a:t/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Efflux genes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BOR2- ortholog to BOR4 found in barley and wheat.</a:t>
            </a:r>
            <a:r>
              <a:rPr baseline="30000" sz="1800" lang="en"/>
              <a:t>2</a:t>
            </a:r>
          </a:p>
          <a:p>
            <a:pPr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BOT1- homolog of BOR4 found barley.</a:t>
            </a:r>
            <a:r>
              <a:rPr baseline="30000" sz="1800" lang="en"/>
              <a:t>3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>
              <a:buNone/>
            </a:pPr>
            <a:r>
              <a:rPr lang="en"/>
              <a:t>Sources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buNone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Works Cited</a:t>
            </a:r>
          </a:p>
          <a:p>
            <a:pPr rtl="0" lvl="0" indent="0" marL="0">
              <a:buNone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[1] Johanson, U. Et al (2001).  The Complete Set of Genes Encoding Major Intrinsic Proteins in </a:t>
            </a:r>
          </a:p>
          <a:p>
            <a:pPr rtl="0" lvl="0" indent="457200" marL="0">
              <a:buNone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Arabidopsis Provides a Framework for a New Nomenclature For Major Intrinsic Proteins in </a:t>
            </a:r>
          </a:p>
          <a:p>
            <a:pPr rtl="0" lvl="0" indent="0" marL="457200">
              <a:buNone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Plants. </a:t>
            </a:r>
            <a:r>
              <a:rPr sz="1400" lang="en" i="1">
                <a:latin typeface="Arial"/>
                <a:ea typeface="Arial"/>
                <a:cs typeface="Arial"/>
                <a:sym typeface="Arial"/>
              </a:rPr>
              <a:t>Plant Physiology</a:t>
            </a:r>
            <a:r>
              <a:rPr sz="1400" lang="en">
                <a:latin typeface="Arial"/>
                <a:ea typeface="Arial"/>
                <a:cs typeface="Arial"/>
                <a:sym typeface="Arial"/>
              </a:rPr>
              <a:t>. (Vol.  126, pp. 1358-1369).</a:t>
            </a:r>
          </a:p>
          <a:p>
            <a:pPr rtl="0" lvl="0">
              <a:buNone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[2] Kumar, K. Et al (2013: May 28). Two rice plasma membrane intrinsic proteins, OsPIP2;4 and </a:t>
            </a:r>
          </a:p>
          <a:p>
            <a:pPr rtl="0" lvl="0" indent="457200">
              <a:buNone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OsPIP2;7, are involved in transport and providing tolerance to boron toxicity. </a:t>
            </a:r>
            <a:r>
              <a:rPr sz="1400" lang="en" i="1">
                <a:latin typeface="Arial"/>
                <a:ea typeface="Arial"/>
                <a:cs typeface="Arial"/>
                <a:sym typeface="Arial"/>
              </a:rPr>
              <a:t>Planta</a:t>
            </a:r>
            <a:r>
              <a:rPr sz="1400" lang="en"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r>
              <a:t/>
            </a:r>
          </a:p>
          <a:p>
            <a:pPr rtl="0" lvl="0">
              <a:buNone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[3] Miwa, K. Et al (2010). Molecular Mechanisms of Boron Transport in Plants. Landes Bioscience.</a:t>
            </a:r>
          </a:p>
          <a:p>
            <a:r>
              <a:t/>
            </a:r>
          </a:p>
          <a:p>
            <a:pPr rtl="0" lvl="0">
              <a:buNone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[4] Tanaka, M., Fukiwara, Toru (2007: August 31). Physiological roles and transport mechanisms of </a:t>
            </a:r>
          </a:p>
          <a:p>
            <a:pPr rtl="0" lvl="0" indent="457200">
              <a:buNone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boron: perspectives from plants. </a:t>
            </a:r>
            <a:r>
              <a:rPr sz="1400" lang="en" i="1">
                <a:latin typeface="Arial"/>
                <a:ea typeface="Arial"/>
                <a:cs typeface="Arial"/>
                <a:sym typeface="Arial"/>
              </a:rPr>
              <a:t>Eur J Physiol.</a:t>
            </a:r>
          </a:p>
          <a:p>
            <a:pPr algn="ctr" rtl="0" lvl="0">
              <a:buNone/>
            </a:pPr>
            <a:r>
              <a:rPr sz="1400" lang="en">
                <a:latin typeface="Arial"/>
                <a:ea typeface="Arial"/>
                <a:cs typeface="Arial"/>
                <a:sym typeface="Arial"/>
              </a:rPr>
              <a:t>Image sources</a:t>
            </a:r>
          </a:p>
          <a:p>
            <a:pPr rtl="0" lvl="0">
              <a:buNone/>
            </a:pPr>
            <a:r>
              <a:rPr u="sng" sz="1100" lang="en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http://media-2.web.britannica.com/eb-media/74/53074-004-9F65D813.jpg</a:t>
            </a:r>
          </a:p>
          <a:p>
            <a:pPr lvl="0">
              <a:buNone/>
            </a:pPr>
            <a:r>
              <a:rPr u="sng" sz="1100" lang="en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http://4.bp.blogspot.com/_7MhVC-7dPGE/TN9780mstiI/AAAAAAAAAHA/PdhK6vh_yfg/s1600/Plantae+anatomy.gif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paper-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