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80053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4.bp.blogspot.com/_7MhVC-7dPGE/TN9780mstiI/AAAAAAAAAHA/PdhK6vh_yfg/s1600/Plantae+anatomy.gif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4.bp.blogspot.com/_7MhVC-7dPGE/TN9780mstiI/AAAAAAAAAHA/PdhK6vh_yfg/s1600/Plantae+anatomy.gif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-2.web.britannica.com/eb-media/74/53074-004-9F65D813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4.bp.blogspot.com/_7MhVC-7dPGE/TN9780mstiI/AAAAAAAAAHA/PdhK6vh_yfg/s1600/Plantae+anatomy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6000"/>
              <a:t>Boron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i="0"/>
              <a:t>By: Brittany Elek and Thomas Pederson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Essential nutrient for plants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Warington study</a:t>
            </a:r>
            <a:r>
              <a:rPr lang="en" baseline="30000"/>
              <a:t>4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Deficiency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High rainfall &amp; solubility of boric acid.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Inhibition of root elongation, leaf expansion, fruit sets.</a:t>
            </a:r>
            <a:r>
              <a:rPr lang="en" baseline="30000"/>
              <a:t>4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Decrease in crop yield and quality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Toxic at high levels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Necrotic leaves</a:t>
            </a:r>
            <a:r>
              <a:rPr lang="en" baseline="30000"/>
              <a:t>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Uptake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Taken up as boric acid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Passive uptake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 normal conditions, boron concentration gradient is higher outside the plasma membrane.</a:t>
            </a:r>
            <a:r>
              <a:rPr lang="en" baseline="30000"/>
              <a:t>3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Boric acid can be passively diffused through the plasma membrane because it is an uncharged molecule.</a:t>
            </a:r>
            <a:r>
              <a:rPr lang="en" baseline="30000"/>
              <a:t>3</a:t>
            </a:r>
          </a:p>
          <a:p>
            <a:endParaRPr lang="en" baseline="300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NIPs, PIPs, TIPs, and SIPs?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They’re MIPs (major intrinsic proteins)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Facilitate passive transport of polar (and nonpolar) molecules across membranes.</a:t>
            </a:r>
            <a:r>
              <a:rPr lang="en" sz="1800" baseline="30000"/>
              <a:t>1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35 MIPs in Arabidopsis thaliana.</a:t>
            </a:r>
            <a:r>
              <a:rPr lang="en" sz="1800" baseline="30000"/>
              <a:t>1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NIPs, PIPs, and boron.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7200" y="2936425"/>
            <a:ext cx="4462125" cy="2108400"/>
          </a:xfrm>
          <a:prstGeom prst="rect">
            <a:avLst/>
          </a:prstGeom>
        </p:spPr>
      </p:pic>
      <p:pic>
        <p:nvPicPr>
          <p:cNvPr id="60" name="Shape 6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224646" y="2192974"/>
            <a:ext cx="3462150" cy="295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2247275" y="3280775"/>
            <a:ext cx="1658399" cy="1814700"/>
          </a:xfrm>
          <a:prstGeom prst="ellips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Genes of Interest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Uptake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BOR1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NIP5;1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NIP6;1</a:t>
            </a:r>
          </a:p>
          <a:p>
            <a:endParaRPr lang="en" sz="1800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Efflux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BOR4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BOR1</a:t>
            </a:r>
            <a:endParaRPr lang="en" sz="1800" dirty="0"/>
          </a:p>
          <a:p>
            <a:pPr marL="571500" lvl="1" indent="0">
              <a:buClr>
                <a:schemeClr val="dk1"/>
              </a:buClr>
              <a:buSzPct val="100000"/>
            </a:pPr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Boron Uptake Pathways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Channel mediated uptake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BOR1</a:t>
            </a:r>
          </a:p>
          <a:p>
            <a:pPr marL="1371600" lvl="2" indent="-3175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/>
              <a:t>Transports boron against the concentration gradient, borate exporter.</a:t>
            </a:r>
            <a:r>
              <a:rPr lang="en" sz="1400" baseline="30000"/>
              <a:t>[3]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NIP5;1 vs. NIP6;1</a:t>
            </a:r>
          </a:p>
          <a:p>
            <a:pPr marL="1371600" lvl="2" indent="-3175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/>
              <a:t>Boric acid channels.</a:t>
            </a:r>
            <a:r>
              <a:rPr lang="en" sz="1400" baseline="30000"/>
              <a:t>3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2150" y="2504725"/>
            <a:ext cx="4138699" cy="2384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Shape 75"/>
          <p:cNvGrpSpPr/>
          <p:nvPr/>
        </p:nvGrpSpPr>
        <p:grpSpPr>
          <a:xfrm>
            <a:off x="5163470" y="2504707"/>
            <a:ext cx="3303404" cy="2364380"/>
            <a:chOff x="5163348" y="2381354"/>
            <a:chExt cx="3400663" cy="2487774"/>
          </a:xfrm>
        </p:grpSpPr>
        <p:grpSp>
          <p:nvGrpSpPr>
            <p:cNvPr id="76" name="Shape 76"/>
            <p:cNvGrpSpPr/>
            <p:nvPr/>
          </p:nvGrpSpPr>
          <p:grpSpPr>
            <a:xfrm>
              <a:off x="5163348" y="2381354"/>
              <a:ext cx="3400663" cy="2487774"/>
              <a:chOff x="663325" y="2250725"/>
              <a:chExt cx="3746049" cy="2791175"/>
            </a:xfrm>
          </p:grpSpPr>
          <p:pic>
            <p:nvPicPr>
              <p:cNvPr id="77" name="Shape 77"/>
              <p:cNvPicPr preferRelativeResize="0"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325" y="2250725"/>
                <a:ext cx="3746049" cy="2791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" name="Shape 78"/>
              <p:cNvSpPr/>
              <p:nvPr/>
            </p:nvSpPr>
            <p:spPr>
              <a:xfrm>
                <a:off x="2568375" y="2434175"/>
                <a:ext cx="1709400" cy="790199"/>
              </a:xfrm>
              <a:prstGeom prst="rect">
                <a:avLst/>
              </a:prstGeom>
              <a:solidFill>
                <a:srgbClr val="9FC5E8"/>
              </a:solidFill>
              <a:ln w="19050" cap="flat">
                <a:solidFill>
                  <a:srgbClr val="9FC5E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9" name="Shape 79"/>
            <p:cNvSpPr/>
            <p:nvPr/>
          </p:nvSpPr>
          <p:spPr>
            <a:xfrm>
              <a:off x="6892750" y="3258512"/>
              <a:ext cx="1637399" cy="704399"/>
            </a:xfrm>
            <a:prstGeom prst="rect">
              <a:avLst/>
            </a:prstGeom>
            <a:solidFill>
              <a:srgbClr val="9FC5E8"/>
            </a:solidFill>
            <a:ln w="19050" cap="flat">
              <a:solidFill>
                <a:srgbClr val="9FC5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0" name="Shape 80"/>
          <p:cNvSpPr txBox="1"/>
          <p:nvPr/>
        </p:nvSpPr>
        <p:spPr>
          <a:xfrm>
            <a:off x="4824525" y="4812775"/>
            <a:ext cx="4070699" cy="1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600" u="sng">
                <a:solidFill>
                  <a:schemeClr val="hlink"/>
                </a:solidFill>
                <a:hlinkClick r:id="rId5"/>
              </a:rPr>
              <a:t>http://4.bp.blogspot.com/_7MhVC-7dPGE/TN9780mstiI/AAAAAAAAAHA/PdhK6vh_yfg/s1600/Plantae+anatomy.gif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Boron Efflux Pathway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087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Endocytosis mediated efflux of BOR1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Occurs in toxic levels of boron.</a:t>
            </a:r>
            <a:r>
              <a:rPr lang="en" sz="1400" baseline="30000"/>
              <a:t>3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Expression of BOR4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Exports B from xylem into soil under toxic conditions.</a:t>
            </a:r>
            <a:r>
              <a:rPr lang="en" sz="1400" baseline="30000"/>
              <a:t>3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2150" y="2504725"/>
            <a:ext cx="4138699" cy="2384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 flipH="1">
            <a:off x="3647599" y="3400775"/>
            <a:ext cx="211800" cy="7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9" name="Shape 89"/>
          <p:cNvSpPr/>
          <p:nvPr/>
        </p:nvSpPr>
        <p:spPr>
          <a:xfrm>
            <a:off x="3831175" y="3344325"/>
            <a:ext cx="435900" cy="1341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700">
                <a:solidFill>
                  <a:schemeClr val="lt1"/>
                </a:solidFill>
              </a:rPr>
              <a:t>BOR4</a:t>
            </a:r>
          </a:p>
        </p:txBody>
      </p:sp>
      <p:sp>
        <p:nvSpPr>
          <p:cNvPr id="90" name="Shape 90"/>
          <p:cNvSpPr/>
          <p:nvPr/>
        </p:nvSpPr>
        <p:spPr>
          <a:xfrm>
            <a:off x="4266950" y="3337275"/>
            <a:ext cx="93299" cy="134100"/>
          </a:xfrm>
          <a:prstGeom prst="rect">
            <a:avLst/>
          </a:prstGeom>
          <a:solidFill>
            <a:srgbClr val="999999"/>
          </a:solidFill>
          <a:ln w="19050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91" name="Shape 91"/>
          <p:cNvCxnSpPr/>
          <p:nvPr/>
        </p:nvCxnSpPr>
        <p:spPr>
          <a:xfrm flipH="1">
            <a:off x="828199" y="3400775"/>
            <a:ext cx="211800" cy="7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2" name="Shape 92"/>
          <p:cNvSpPr/>
          <p:nvPr/>
        </p:nvSpPr>
        <p:spPr>
          <a:xfrm>
            <a:off x="986050" y="3344325"/>
            <a:ext cx="479699" cy="13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600" b="1"/>
              <a:t>BOR4</a:t>
            </a:r>
          </a:p>
        </p:txBody>
      </p:sp>
      <p:grpSp>
        <p:nvGrpSpPr>
          <p:cNvPr id="93" name="Shape 93"/>
          <p:cNvGrpSpPr/>
          <p:nvPr/>
        </p:nvGrpSpPr>
        <p:grpSpPr>
          <a:xfrm>
            <a:off x="5163470" y="2504707"/>
            <a:ext cx="3303404" cy="2364380"/>
            <a:chOff x="5163348" y="2381354"/>
            <a:chExt cx="3400663" cy="2487774"/>
          </a:xfrm>
        </p:grpSpPr>
        <p:grpSp>
          <p:nvGrpSpPr>
            <p:cNvPr id="94" name="Shape 94"/>
            <p:cNvGrpSpPr/>
            <p:nvPr/>
          </p:nvGrpSpPr>
          <p:grpSpPr>
            <a:xfrm>
              <a:off x="5163348" y="2381354"/>
              <a:ext cx="3400663" cy="2487774"/>
              <a:chOff x="663325" y="2250725"/>
              <a:chExt cx="3746049" cy="2791175"/>
            </a:xfrm>
          </p:grpSpPr>
          <p:pic>
            <p:nvPicPr>
              <p:cNvPr id="95" name="Shape 95"/>
              <p:cNvPicPr preferRelativeResize="0"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325" y="2250725"/>
                <a:ext cx="3746049" cy="2791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Shape 96"/>
              <p:cNvSpPr/>
              <p:nvPr/>
            </p:nvSpPr>
            <p:spPr>
              <a:xfrm>
                <a:off x="2568375" y="2434175"/>
                <a:ext cx="1709400" cy="790199"/>
              </a:xfrm>
              <a:prstGeom prst="rect">
                <a:avLst/>
              </a:prstGeom>
              <a:solidFill>
                <a:srgbClr val="9FC5E8"/>
              </a:solidFill>
              <a:ln w="19050" cap="flat">
                <a:solidFill>
                  <a:srgbClr val="9FC5E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97" name="Shape 97"/>
            <p:cNvSpPr/>
            <p:nvPr/>
          </p:nvSpPr>
          <p:spPr>
            <a:xfrm>
              <a:off x="6892750" y="3258512"/>
              <a:ext cx="1637399" cy="704399"/>
            </a:xfrm>
            <a:prstGeom prst="rect">
              <a:avLst/>
            </a:prstGeom>
            <a:solidFill>
              <a:srgbClr val="9FC5E8"/>
            </a:solidFill>
            <a:ln w="19050" cap="flat">
              <a:solidFill>
                <a:srgbClr val="9FC5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98" name="Shape 98"/>
          <p:cNvSpPr txBox="1"/>
          <p:nvPr/>
        </p:nvSpPr>
        <p:spPr>
          <a:xfrm>
            <a:off x="4824525" y="4812775"/>
            <a:ext cx="4070699" cy="1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600" u="sng">
                <a:solidFill>
                  <a:schemeClr val="hlink"/>
                </a:solidFill>
                <a:hlinkClick r:id="rId5"/>
              </a:rPr>
              <a:t>http://4.bp.blogspot.com/_7MhVC-7dPGE/TN9780mstiI/AAAAAAAAAHA/PdhK6vh_yfg/s1600/Plantae+anatomy.gif</a:t>
            </a:r>
          </a:p>
        </p:txBody>
      </p:sp>
      <p:sp>
        <p:nvSpPr>
          <p:cNvPr id="99" name="Shape 99"/>
          <p:cNvSpPr/>
          <p:nvPr/>
        </p:nvSpPr>
        <p:spPr>
          <a:xfrm>
            <a:off x="2491825" y="2838250"/>
            <a:ext cx="479699" cy="4064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806025" y="3600100"/>
            <a:ext cx="552600" cy="4064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894250" y="3297800"/>
            <a:ext cx="1006199" cy="102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1437050" y="32978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03" name="Shape 103"/>
          <p:cNvCxnSpPr/>
          <p:nvPr/>
        </p:nvCxnSpPr>
        <p:spPr>
          <a:xfrm flipH="1">
            <a:off x="1739624" y="3408050"/>
            <a:ext cx="211800" cy="7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4" name="Shape 104"/>
          <p:cNvSpPr/>
          <p:nvPr/>
        </p:nvSpPr>
        <p:spPr>
          <a:xfrm>
            <a:off x="3265850" y="3344600"/>
            <a:ext cx="211800" cy="13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2485125" y="3018150"/>
            <a:ext cx="119950" cy="213200"/>
          </a:xfrm>
          <a:custGeom>
            <a:avLst/>
            <a:gdLst/>
            <a:ahLst/>
            <a:cxnLst/>
            <a:rect l="0" t="0" r="0" b="0"/>
            <a:pathLst>
              <a:path w="4798" h="8528" extrusionOk="0">
                <a:moveTo>
                  <a:pt x="0" y="0"/>
                </a:moveTo>
                <a:cubicBezTo>
                  <a:pt x="666" y="133"/>
                  <a:pt x="3198" y="-622"/>
                  <a:pt x="3998" y="799"/>
                </a:cubicBezTo>
                <a:cubicBezTo>
                  <a:pt x="4797" y="2220"/>
                  <a:pt x="4664" y="7239"/>
                  <a:pt x="4798" y="8528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6" name="Shape 106"/>
          <p:cNvSpPr/>
          <p:nvPr/>
        </p:nvSpPr>
        <p:spPr>
          <a:xfrm>
            <a:off x="2705000" y="3018150"/>
            <a:ext cx="266500" cy="233175"/>
          </a:xfrm>
          <a:custGeom>
            <a:avLst/>
            <a:gdLst/>
            <a:ahLst/>
            <a:cxnLst/>
            <a:rect l="0" t="0" r="0" b="0"/>
            <a:pathLst>
              <a:path w="10660" h="9327" extrusionOk="0">
                <a:moveTo>
                  <a:pt x="0" y="9327"/>
                </a:moveTo>
                <a:cubicBezTo>
                  <a:pt x="222" y="7905"/>
                  <a:pt x="-443" y="2353"/>
                  <a:pt x="1333" y="799"/>
                </a:cubicBezTo>
                <a:cubicBezTo>
                  <a:pt x="3109" y="-755"/>
                  <a:pt x="9105" y="133"/>
                  <a:pt x="10660" y="0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7" name="Shape 107"/>
          <p:cNvSpPr/>
          <p:nvPr/>
        </p:nvSpPr>
        <p:spPr>
          <a:xfrm>
            <a:off x="1965450" y="3617775"/>
            <a:ext cx="413075" cy="213200"/>
          </a:xfrm>
          <a:custGeom>
            <a:avLst/>
            <a:gdLst/>
            <a:ahLst/>
            <a:cxnLst/>
            <a:rect l="0" t="0" r="0" b="0"/>
            <a:pathLst>
              <a:path w="16523" h="8528" extrusionOk="0">
                <a:moveTo>
                  <a:pt x="0" y="0"/>
                </a:moveTo>
                <a:cubicBezTo>
                  <a:pt x="311" y="1288"/>
                  <a:pt x="-887" y="6306"/>
                  <a:pt x="1866" y="7728"/>
                </a:cubicBezTo>
                <a:cubicBezTo>
                  <a:pt x="4619" y="9149"/>
                  <a:pt x="14080" y="8394"/>
                  <a:pt x="16523" y="8528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/>
          <p:nvPr/>
        </p:nvSpPr>
        <p:spPr>
          <a:xfrm>
            <a:off x="2166725" y="35111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2760450" y="31313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1805550" y="3664400"/>
            <a:ext cx="79950" cy="153250"/>
          </a:xfrm>
          <a:custGeom>
            <a:avLst/>
            <a:gdLst/>
            <a:ahLst/>
            <a:cxnLst/>
            <a:rect l="0" t="0" r="0" b="0"/>
            <a:pathLst>
              <a:path w="3198" h="6130" extrusionOk="0">
                <a:moveTo>
                  <a:pt x="0" y="6130"/>
                </a:moveTo>
                <a:cubicBezTo>
                  <a:pt x="488" y="6041"/>
                  <a:pt x="2399" y="6618"/>
                  <a:pt x="2932" y="5597"/>
                </a:cubicBezTo>
                <a:cubicBezTo>
                  <a:pt x="3465" y="4575"/>
                  <a:pt x="3153" y="932"/>
                  <a:pt x="3198" y="0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11" name="Shape 111"/>
          <p:cNvSpPr/>
          <p:nvPr/>
        </p:nvSpPr>
        <p:spPr>
          <a:xfrm>
            <a:off x="2485125" y="27384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4360250" y="2585150"/>
            <a:ext cx="211800" cy="15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13" name="Shape 113"/>
          <p:cNvCxnSpPr/>
          <p:nvPr/>
        </p:nvCxnSpPr>
        <p:spPr>
          <a:xfrm>
            <a:off x="4420200" y="3131300"/>
            <a:ext cx="1199" cy="17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4" name="Shape 114"/>
          <p:cNvSpPr/>
          <p:nvPr/>
        </p:nvSpPr>
        <p:spPr>
          <a:xfrm>
            <a:off x="1806025" y="3889925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3712250" y="2585150"/>
            <a:ext cx="435900" cy="314999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3723650" y="2675600"/>
            <a:ext cx="413100" cy="1341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600" b="1">
                <a:solidFill>
                  <a:schemeClr val="lt1"/>
                </a:solidFill>
              </a:rPr>
              <a:t>BOR1</a:t>
            </a:r>
          </a:p>
        </p:txBody>
      </p:sp>
      <p:cxnSp>
        <p:nvCxnSpPr>
          <p:cNvPr id="117" name="Shape 117"/>
          <p:cNvCxnSpPr/>
          <p:nvPr/>
        </p:nvCxnSpPr>
        <p:spPr>
          <a:xfrm rot="10800000" flipH="1">
            <a:off x="3795500" y="2904049"/>
            <a:ext cx="74100" cy="223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8" name="Shape 118"/>
          <p:cNvCxnSpPr/>
          <p:nvPr/>
        </p:nvCxnSpPr>
        <p:spPr>
          <a:xfrm flipH="1">
            <a:off x="4149150" y="3112200"/>
            <a:ext cx="44999" cy="11760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9" name="Shape 119"/>
          <p:cNvSpPr/>
          <p:nvPr/>
        </p:nvSpPr>
        <p:spPr>
          <a:xfrm>
            <a:off x="598850" y="4501700"/>
            <a:ext cx="4070699" cy="406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561000" y="4502200"/>
            <a:ext cx="4070699" cy="38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800">
                <a:solidFill>
                  <a:srgbClr val="434343"/>
                </a:solidFill>
              </a:rPr>
              <a:t>Figure 3. Suspected role of BOR4 and BOR1 in boron (B) efflux .  BOR4 is a paralog to BOR1 essential for (B) efflux, and BOR1 is endocytosed into the cell during efflux.</a:t>
            </a:r>
          </a:p>
        </p:txBody>
      </p:sp>
      <p:sp>
        <p:nvSpPr>
          <p:cNvPr id="121" name="Shape 121"/>
          <p:cNvSpPr/>
          <p:nvPr/>
        </p:nvSpPr>
        <p:spPr>
          <a:xfrm>
            <a:off x="1252250" y="2764400"/>
            <a:ext cx="11064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979850" y="28406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Other Potential Genes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Uptake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NIP2;1- boron transporter found in rice.</a:t>
            </a:r>
            <a:r>
              <a:rPr lang="en" sz="1800" baseline="30000"/>
              <a:t>2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NIP3;1- ortholog to AtNIP5;1 found in rice.</a:t>
            </a:r>
            <a:r>
              <a:rPr lang="en" sz="1800" baseline="30000"/>
              <a:t>2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PIP2;3 and PIP2;7- found in rice, also thought to be expressed in </a:t>
            </a:r>
            <a:r>
              <a:rPr lang="en" sz="1800" i="1"/>
              <a:t>Arabidopsis thaliana</a:t>
            </a:r>
            <a:r>
              <a:rPr lang="en" sz="1800"/>
              <a:t>.</a:t>
            </a:r>
            <a:r>
              <a:rPr lang="en" sz="1800" baseline="30000"/>
              <a:t>2</a:t>
            </a:r>
          </a:p>
          <a:p>
            <a:endParaRPr lang="en" sz="1800" baseline="3000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Efflux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BOR2- ortholog to BOR4 found in barley and wheat.</a:t>
            </a:r>
            <a:r>
              <a:rPr lang="en" sz="1800" baseline="30000"/>
              <a:t>2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BOT1- homolog of BOR4 found barley.</a:t>
            </a:r>
            <a:r>
              <a:rPr lang="en" sz="1800" baseline="30000"/>
              <a:t>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Sources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Works Cited</a:t>
            </a:r>
          </a:p>
          <a:p>
            <a:pPr marL="0" lvl="0" indent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[1] Johanson, U. Et al (2001).  The Complete Set of Genes Encoding Major Intrinsic Proteins in </a:t>
            </a:r>
          </a:p>
          <a:p>
            <a:pPr marL="0" lvl="0" indent="45720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Arabidopsis Provides a Framework for a New Nomenclature For Major Intrinsic Proteins in </a:t>
            </a:r>
          </a:p>
          <a:p>
            <a:pPr marL="457200" lvl="0" indent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Plants.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Plant Physiology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 (Vol.  126, pp. 1358-1369).</a:t>
            </a:r>
          </a:p>
          <a:p>
            <a:pPr lvl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[2] Kumar, K. Et al (2013: May 28). Two rice plasma membrane intrinsic proteins, OsPIP2;4 and </a:t>
            </a:r>
          </a:p>
          <a:p>
            <a:pPr lvl="0" indent="45720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OsPIP2;7, are involved in transport and providing tolerance to boron toxicity.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Planta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en"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[3] Miwa, K. Et al (2010). Molecular Mechanisms of Boron Transport in Plants. Landes Bioscience.</a:t>
            </a:r>
          </a:p>
          <a:p>
            <a:endParaRPr lang="en"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[4] Tanaka, M., Fukiwara, Toru (2007: August 31). Physiological roles and transport mechanisms of </a:t>
            </a:r>
          </a:p>
          <a:p>
            <a:pPr lvl="0" indent="45720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boron: perspectives from plants.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Eur J Physiol.</a:t>
            </a:r>
          </a:p>
          <a:p>
            <a:pPr lvl="0" algn="ctr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Image sources</a:t>
            </a:r>
          </a:p>
          <a:p>
            <a:pPr lvl="0" rtl="0"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http://media-2.web.britannica.com/eb-media/74/53074-004-9F65D813.jpg</a:t>
            </a:r>
          </a:p>
          <a:p>
            <a:pPr lvl="0"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http://4.bp.blogspot.com/_7MhVC-7dPGE/TN9780mstiI/AAAAAAAAAHA/PdhK6vh_yfg/s1600/Plantae+anatomy.gif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On-screen Show (16:9)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paper-plane</vt:lpstr>
      <vt:lpstr>Boron</vt:lpstr>
      <vt:lpstr>Overview</vt:lpstr>
      <vt:lpstr>Uptake</vt:lpstr>
      <vt:lpstr>NIPs, PIPs, TIPs, and SIPs?</vt:lpstr>
      <vt:lpstr>Genes of Interest</vt:lpstr>
      <vt:lpstr>Boron Uptake Pathways</vt:lpstr>
      <vt:lpstr>Boron Efflux Pathway</vt:lpstr>
      <vt:lpstr>Other Potential Genes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Boron</dc:title>
  <dc:creator>Pederson, Thomas</dc:creator>
  <cp:lastModifiedBy>Lab User</cp:lastModifiedBy>
  <cp:revision>1</cp:revision>
  <dcterms:modified xsi:type="dcterms:W3CDTF">2014-02-27T17:02:17Z</dcterms:modified>
</cp:coreProperties>
</file>