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2888" y="-12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D6A71F-2F0A-7342-ABBB-61AF01F068CA}" type="datetimeFigureOut">
              <a:rPr lang="en-US" smtClean="0"/>
              <a:t>7/7/15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4236880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D6A71F-2F0A-7342-ABBB-61AF01F068CA}" type="datetimeFigureOut">
              <a:rPr lang="en-US" smtClean="0"/>
              <a:t>7/7/15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2730751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D6A71F-2F0A-7342-ABBB-61AF01F068CA}" type="datetimeFigureOut">
              <a:rPr lang="en-US" smtClean="0"/>
              <a:t>7/7/15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7823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D6A71F-2F0A-7342-ABBB-61AF01F068CA}" type="datetimeFigureOut">
              <a:rPr lang="en-US" smtClean="0"/>
              <a:t>7/7/15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2098078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6A71F-2F0A-7342-ABBB-61AF01F068CA}" type="datetimeFigureOut">
              <a:rPr lang="en-US" smtClean="0"/>
              <a:t>7/7/15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2963469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D6A71F-2F0A-7342-ABBB-61AF01F068CA}" type="datetimeFigureOut">
              <a:rPr lang="en-US" smtClean="0"/>
              <a:t>7/7/15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178762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D6A71F-2F0A-7342-ABBB-61AF01F068CA}" type="datetimeFigureOut">
              <a:rPr lang="en-US" smtClean="0"/>
              <a:t>7/7/15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3261206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D6A71F-2F0A-7342-ABBB-61AF01F068CA}" type="datetimeFigureOut">
              <a:rPr lang="en-US" smtClean="0"/>
              <a:t>7/7/15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1786035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6A71F-2F0A-7342-ABBB-61AF01F068CA}" type="datetimeFigureOut">
              <a:rPr lang="en-US" smtClean="0"/>
              <a:t>7/7/15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811627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6A71F-2F0A-7342-ABBB-61AF01F068CA}" type="datetimeFigureOut">
              <a:rPr lang="en-US" smtClean="0"/>
              <a:t>7/7/15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3088549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6A71F-2F0A-7342-ABBB-61AF01F068CA}" type="datetimeFigureOut">
              <a:rPr lang="en-US" smtClean="0"/>
              <a:t>7/7/15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B72F0-8584-BC44-B6B5-F83D5635AF92}" type="slidenum">
              <a:rPr lang="en-US" smtClean="0"/>
              <a:t>‹#›</a:t>
            </a:fld>
            <a:endParaRPr lang="en-US"/>
          </a:p>
        </p:txBody>
      </p:sp>
    </p:spTree>
    <p:extLst>
      <p:ext uri="{BB962C8B-B14F-4D97-AF65-F5344CB8AC3E}">
        <p14:creationId xmlns:p14="http://schemas.microsoft.com/office/powerpoint/2010/main" val="26493729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FD6A71F-2F0A-7342-ABBB-61AF01F068CA}" type="datetimeFigureOut">
              <a:rPr lang="en-US" smtClean="0"/>
              <a:t>7/7/15</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77B72F0-8584-BC44-B6B5-F83D5635AF92}" type="slidenum">
              <a:rPr lang="en-US" smtClean="0"/>
              <a:t>‹#›</a:t>
            </a:fld>
            <a:endParaRPr lang="en-US"/>
          </a:p>
        </p:txBody>
      </p:sp>
    </p:spTree>
    <p:extLst>
      <p:ext uri="{BB962C8B-B14F-4D97-AF65-F5344CB8AC3E}">
        <p14:creationId xmlns:p14="http://schemas.microsoft.com/office/powerpoint/2010/main" val="2912597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tiff"/><Relationship Id="rId5" Type="http://schemas.openxmlformats.org/officeDocument/2006/relationships/image" Target="../media/image4.tiff"/><Relationship Id="rId6" Type="http://schemas.openxmlformats.org/officeDocument/2006/relationships/image" Target="../media/image5.tiff"/><Relationship Id="rId1" Type="http://schemas.openxmlformats.org/officeDocument/2006/relationships/slideLayout" Target="../slideLayouts/slideLayout7.xml"/><Relationship Id="rId2" Type="http://schemas.openxmlformats.org/officeDocument/2006/relationships/image" Target="../media/image1.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5592" y="273479"/>
            <a:ext cx="2959147" cy="369332"/>
          </a:xfrm>
          <a:prstGeom prst="rect">
            <a:avLst/>
          </a:prstGeom>
          <a:noFill/>
          <a:ln>
            <a:solidFill>
              <a:srgbClr val="000000"/>
            </a:solidFill>
          </a:ln>
        </p:spPr>
        <p:txBody>
          <a:bodyPr wrap="square" rtlCol="0">
            <a:spAutoFit/>
          </a:bodyPr>
          <a:lstStyle/>
          <a:p>
            <a:pPr algn="ctr"/>
            <a:r>
              <a:rPr lang="en-US" b="1" dirty="0" smtClean="0"/>
              <a:t>Davidson</a:t>
            </a:r>
            <a:endParaRPr lang="en-US" b="1" dirty="0"/>
          </a:p>
        </p:txBody>
      </p:sp>
      <p:cxnSp>
        <p:nvCxnSpPr>
          <p:cNvPr id="3" name="Straight Arrow Connector 2"/>
          <p:cNvCxnSpPr/>
          <p:nvPr/>
        </p:nvCxnSpPr>
        <p:spPr>
          <a:xfrm flipH="1" flipV="1">
            <a:off x="5947752" y="7154428"/>
            <a:ext cx="717348" cy="1"/>
          </a:xfrm>
          <a:prstGeom prst="straightConnector1">
            <a:avLst/>
          </a:prstGeom>
          <a:ln w="5715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01710" y="1326323"/>
            <a:ext cx="1148591" cy="369332"/>
          </a:xfrm>
          <a:prstGeom prst="rect">
            <a:avLst/>
          </a:prstGeom>
          <a:noFill/>
        </p:spPr>
        <p:txBody>
          <a:bodyPr wrap="square" rtlCol="0">
            <a:spAutoFit/>
          </a:bodyPr>
          <a:lstStyle/>
          <a:p>
            <a:r>
              <a:rPr lang="en-US" dirty="0" smtClean="0"/>
              <a:t>12 cycles</a:t>
            </a:r>
            <a:endParaRPr lang="en-US" dirty="0"/>
          </a:p>
        </p:txBody>
      </p:sp>
      <p:pic>
        <p:nvPicPr>
          <p:cNvPr id="5" name="Picture 4" descr="gcat14.tif"/>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30676" y="1254035"/>
            <a:ext cx="1671802" cy="1913206"/>
          </a:xfrm>
          <a:prstGeom prst="rect">
            <a:avLst/>
          </a:prstGeom>
        </p:spPr>
      </p:pic>
      <p:pic>
        <p:nvPicPr>
          <p:cNvPr id="6" name="Picture 5" descr="gcat15.tif"/>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134627" y="1237957"/>
            <a:ext cx="1800402" cy="2266908"/>
          </a:xfrm>
          <a:prstGeom prst="rect">
            <a:avLst/>
          </a:prstGeom>
        </p:spPr>
      </p:pic>
      <p:pic>
        <p:nvPicPr>
          <p:cNvPr id="7" name="Picture 6" descr="gcat14a.tif"/>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10800000">
            <a:off x="1430672" y="3794255"/>
            <a:ext cx="1736103" cy="1832821"/>
          </a:xfrm>
          <a:prstGeom prst="rect">
            <a:avLst/>
          </a:prstGeom>
        </p:spPr>
      </p:pic>
      <p:pic>
        <p:nvPicPr>
          <p:cNvPr id="8" name="Picture 7" descr="gcat15a.tif"/>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rot="10800000">
            <a:off x="3198927" y="3778179"/>
            <a:ext cx="1752176" cy="1897130"/>
          </a:xfrm>
          <a:prstGeom prst="rect">
            <a:avLst/>
          </a:prstGeom>
        </p:spPr>
      </p:pic>
      <p:pic>
        <p:nvPicPr>
          <p:cNvPr id="9" name="Picture 8" descr="gcat16.tif"/>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2105826" y="6221937"/>
            <a:ext cx="3819462" cy="2286000"/>
          </a:xfrm>
          <a:prstGeom prst="rect">
            <a:avLst/>
          </a:prstGeom>
        </p:spPr>
      </p:pic>
      <p:sp>
        <p:nvSpPr>
          <p:cNvPr id="10" name="TextBox 9"/>
          <p:cNvSpPr txBox="1"/>
          <p:nvPr/>
        </p:nvSpPr>
        <p:spPr>
          <a:xfrm>
            <a:off x="129060" y="6880717"/>
            <a:ext cx="1944616" cy="369332"/>
          </a:xfrm>
          <a:prstGeom prst="rect">
            <a:avLst/>
          </a:prstGeom>
          <a:noFill/>
        </p:spPr>
        <p:txBody>
          <a:bodyPr wrap="square" rtlCol="0">
            <a:spAutoFit/>
          </a:bodyPr>
          <a:lstStyle/>
          <a:p>
            <a:r>
              <a:rPr lang="en-US" dirty="0" err="1" smtClean="0"/>
              <a:t>reamplifications</a:t>
            </a:r>
            <a:endParaRPr lang="en-US" dirty="0"/>
          </a:p>
        </p:txBody>
      </p:sp>
      <p:sp>
        <p:nvSpPr>
          <p:cNvPr id="11" name="TextBox 10"/>
          <p:cNvSpPr txBox="1"/>
          <p:nvPr/>
        </p:nvSpPr>
        <p:spPr>
          <a:xfrm>
            <a:off x="2098398" y="779020"/>
            <a:ext cx="385340" cy="369332"/>
          </a:xfrm>
          <a:prstGeom prst="rect">
            <a:avLst/>
          </a:prstGeom>
          <a:noFill/>
        </p:spPr>
        <p:txBody>
          <a:bodyPr wrap="square" rtlCol="0">
            <a:spAutoFit/>
          </a:bodyPr>
          <a:lstStyle/>
          <a:p>
            <a:r>
              <a:rPr lang="en-US" dirty="0" err="1" smtClean="0"/>
              <a:t>i</a:t>
            </a:r>
            <a:endParaRPr lang="en-US" dirty="0"/>
          </a:p>
        </p:txBody>
      </p:sp>
      <p:sp>
        <p:nvSpPr>
          <p:cNvPr id="12" name="TextBox 11"/>
          <p:cNvSpPr txBox="1"/>
          <p:nvPr/>
        </p:nvSpPr>
        <p:spPr>
          <a:xfrm>
            <a:off x="3729699" y="770646"/>
            <a:ext cx="385340" cy="369332"/>
          </a:xfrm>
          <a:prstGeom prst="rect">
            <a:avLst/>
          </a:prstGeom>
          <a:noFill/>
        </p:spPr>
        <p:txBody>
          <a:bodyPr wrap="square" rtlCol="0">
            <a:spAutoFit/>
          </a:bodyPr>
          <a:lstStyle/>
          <a:p>
            <a:r>
              <a:rPr lang="en-US" dirty="0" smtClean="0"/>
              <a:t>L</a:t>
            </a:r>
            <a:endParaRPr lang="en-US" dirty="0"/>
          </a:p>
        </p:txBody>
      </p:sp>
    </p:spTree>
    <p:extLst>
      <p:ext uri="{BB962C8B-B14F-4D97-AF65-F5344CB8AC3E}">
        <p14:creationId xmlns:p14="http://schemas.microsoft.com/office/powerpoint/2010/main" val="403193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0850" y="691327"/>
            <a:ext cx="5417278" cy="5632312"/>
          </a:xfrm>
          <a:prstGeom prst="rect">
            <a:avLst/>
          </a:prstGeom>
          <a:noFill/>
        </p:spPr>
        <p:txBody>
          <a:bodyPr wrap="square" rtlCol="0">
            <a:spAutoFit/>
          </a:bodyPr>
          <a:lstStyle/>
          <a:p>
            <a:pPr algn="ctr"/>
            <a:r>
              <a:rPr lang="en-US" dirty="0" smtClean="0"/>
              <a:t>Legend</a:t>
            </a:r>
          </a:p>
          <a:p>
            <a:endParaRPr lang="en-US" dirty="0"/>
          </a:p>
          <a:p>
            <a:r>
              <a:rPr lang="en-US" dirty="0" smtClean="0"/>
              <a:t>Group institution names are at the top.  The first </a:t>
            </a:r>
            <a:r>
              <a:rPr lang="en-US" dirty="0" smtClean="0"/>
              <a:t>set of </a:t>
            </a:r>
            <a:r>
              <a:rPr lang="en-US" dirty="0" smtClean="0"/>
              <a:t>gels shows the original amplifications of the cDNAs, with the cycle numbers shown.  The second set of gels shows the excised gel.  The third set of gels shows the results of </a:t>
            </a:r>
            <a:r>
              <a:rPr lang="en-US" dirty="0" err="1" smtClean="0"/>
              <a:t>reamplification</a:t>
            </a:r>
            <a:r>
              <a:rPr lang="en-US" dirty="0" smtClean="0"/>
              <a:t> of gel-purified PCR products.  The arrows designate the expected positions of the bands.  </a:t>
            </a:r>
          </a:p>
          <a:p>
            <a:endParaRPr lang="en-US" dirty="0"/>
          </a:p>
          <a:p>
            <a:r>
              <a:rPr lang="en-US" dirty="0" smtClean="0"/>
              <a:t>Library quality is deemed excellent if the primary </a:t>
            </a:r>
            <a:r>
              <a:rPr lang="en-US" dirty="0" err="1" smtClean="0"/>
              <a:t>reamplification</a:t>
            </a:r>
            <a:r>
              <a:rPr lang="en-US" dirty="0" smtClean="0"/>
              <a:t> product is the same as the gel slice.  Acceptable quality is reflected in </a:t>
            </a:r>
            <a:r>
              <a:rPr lang="en-US" dirty="0" err="1" smtClean="0"/>
              <a:t>reamplification</a:t>
            </a:r>
            <a:r>
              <a:rPr lang="en-US" dirty="0" smtClean="0"/>
              <a:t> results in which products are largely of the same size as the excised gel, but also of smaller size.  Unacce</a:t>
            </a:r>
            <a:r>
              <a:rPr lang="en-US" dirty="0"/>
              <a:t>p</a:t>
            </a:r>
            <a:r>
              <a:rPr lang="en-US" dirty="0" smtClean="0"/>
              <a:t>table quality (library failure) is reflected in </a:t>
            </a:r>
            <a:r>
              <a:rPr lang="en-US" dirty="0" err="1" smtClean="0"/>
              <a:t>reamplification</a:t>
            </a:r>
            <a:r>
              <a:rPr lang="en-US" dirty="0" smtClean="0"/>
              <a:t> products with little or no DNA of the expected size</a:t>
            </a:r>
            <a:r>
              <a:rPr lang="en-US" dirty="0" smtClean="0"/>
              <a:t>.  </a:t>
            </a:r>
          </a:p>
          <a:p>
            <a:endParaRPr lang="en-US" dirty="0"/>
          </a:p>
          <a:p>
            <a:r>
              <a:rPr lang="en-US" dirty="0" smtClean="0"/>
              <a:t>For these libraries, quality is excellent.</a:t>
            </a:r>
            <a:endParaRPr lang="en-US" dirty="0" smtClean="0"/>
          </a:p>
          <a:p>
            <a:endParaRPr lang="en-US" dirty="0"/>
          </a:p>
        </p:txBody>
      </p:sp>
    </p:spTree>
    <p:extLst>
      <p:ext uri="{BB962C8B-B14F-4D97-AF65-F5344CB8AC3E}">
        <p14:creationId xmlns:p14="http://schemas.microsoft.com/office/powerpoint/2010/main" val="1568683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145</Words>
  <Application>Microsoft Macintosh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University of Kentucky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Arthur Hunt</dc:creator>
  <cp:lastModifiedBy>Arthur Hunt</cp:lastModifiedBy>
  <cp:revision>2</cp:revision>
  <dcterms:created xsi:type="dcterms:W3CDTF">2015-07-07T14:55:14Z</dcterms:created>
  <dcterms:modified xsi:type="dcterms:W3CDTF">2015-07-07T15:00:50Z</dcterms:modified>
</cp:coreProperties>
</file>