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60" r:id="rId3"/>
    <p:sldId id="256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44FF-B3D2-5B4F-94A8-3343E153F2D3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B848-6A62-2141-A3CD-84D9C93162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11-node HPP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Properties of a “good” directed graph</a:t>
            </a:r>
          </a:p>
          <a:p>
            <a:pPr marL="514350" indent="-514350">
              <a:buAutoNum type="arabicPeriod"/>
            </a:pPr>
            <a:r>
              <a:rPr lang="en-US" dirty="0" smtClean="0"/>
              <a:t>Unique Hamiltonian path</a:t>
            </a:r>
          </a:p>
          <a:p>
            <a:pPr marL="514350" indent="-514350">
              <a:buAutoNum type="arabicPeriod"/>
            </a:pPr>
            <a:r>
              <a:rPr lang="en-US" dirty="0" smtClean="0"/>
              <a:t>No circuits (Circuits force size selection to screen out false positives)</a:t>
            </a:r>
          </a:p>
          <a:p>
            <a:pPr marL="514350" indent="-514350">
              <a:buAutoNum type="arabicPeriod"/>
            </a:pPr>
            <a:r>
              <a:rPr lang="en-US" dirty="0" smtClean="0"/>
              <a:t>Non-trivial, more difficult than </a:t>
            </a:r>
            <a:r>
              <a:rPr lang="en-US" dirty="0" err="1" smtClean="0"/>
              <a:t>Adleman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Relatively few arcs</a:t>
            </a:r>
          </a:p>
          <a:p>
            <a:pPr marL="514350" indent="-514350">
              <a:buAutoNum type="arabicPeriod"/>
            </a:pPr>
            <a:r>
              <a:rPr lang="en-US" dirty="0" smtClean="0"/>
              <a:t>Nice </a:t>
            </a:r>
            <a:r>
              <a:rPr lang="en-US" dirty="0" err="1" smtClean="0"/>
              <a:t>subgraphs</a:t>
            </a:r>
            <a:r>
              <a:rPr lang="en-US" dirty="0" smtClean="0"/>
              <a:t> (stage-ability)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following graph satisfies the above conditions.  Find the unique HP beginning in the upper left corner at Start (S) and ending in the lower right corner at Finish (F).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6691" y="770744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67792" y="1150689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67420" y="770744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14410" y="2746457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89432" y="1340661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5708" y="2225388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25709" y="3978984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80283" y="5268686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79911" y="5268686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95678" y="4168957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033146" y="5458658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00966" y="770501"/>
            <a:ext cx="95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87421" y="5453223"/>
            <a:ext cx="81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22067" y="1128977"/>
            <a:ext cx="1573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21695" y="759888"/>
            <a:ext cx="824982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32852" y="1340661"/>
            <a:ext cx="819939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79540" y="2724745"/>
            <a:ext cx="813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60808" y="4168957"/>
            <a:ext cx="1297559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45041" y="5257830"/>
            <a:ext cx="716002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56268" y="5257830"/>
            <a:ext cx="412491" cy="369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01693" y="3957272"/>
            <a:ext cx="412492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90839" y="2214532"/>
            <a:ext cx="412490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>
            <a:off x="1346023" y="455934"/>
            <a:ext cx="3777548" cy="423366"/>
          </a:xfrm>
          <a:custGeom>
            <a:avLst/>
            <a:gdLst>
              <a:gd name="connsiteX0" fmla="*/ 0 w 3777548"/>
              <a:gd name="connsiteY0" fmla="*/ 423366 h 423366"/>
              <a:gd name="connsiteX1" fmla="*/ 2105874 w 3777548"/>
              <a:gd name="connsiteY1" fmla="*/ 10855 h 423366"/>
              <a:gd name="connsiteX2" fmla="*/ 3777548 w 3777548"/>
              <a:gd name="connsiteY2" fmla="*/ 358233 h 423366"/>
              <a:gd name="connsiteX3" fmla="*/ 3777548 w 3777548"/>
              <a:gd name="connsiteY3" fmla="*/ 358233 h 42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7548" h="423366">
                <a:moveTo>
                  <a:pt x="0" y="423366"/>
                </a:moveTo>
                <a:cubicBezTo>
                  <a:pt x="738141" y="222538"/>
                  <a:pt x="1476283" y="21710"/>
                  <a:pt x="2105874" y="10855"/>
                </a:cubicBezTo>
                <a:cubicBezTo>
                  <a:pt x="2735465" y="0"/>
                  <a:pt x="3777548" y="358233"/>
                  <a:pt x="3777548" y="358233"/>
                </a:cubicBezTo>
                <a:lnTo>
                  <a:pt x="3777548" y="35823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744983" y="1411223"/>
            <a:ext cx="3614723" cy="1400367"/>
          </a:xfrm>
          <a:custGeom>
            <a:avLst/>
            <a:gdLst>
              <a:gd name="connsiteX0" fmla="*/ 0 w 3614723"/>
              <a:gd name="connsiteY0" fmla="*/ 0 h 1400367"/>
              <a:gd name="connsiteX1" fmla="*/ 1877919 w 3614723"/>
              <a:gd name="connsiteY1" fmla="*/ 618767 h 1400367"/>
              <a:gd name="connsiteX2" fmla="*/ 3614723 w 3614723"/>
              <a:gd name="connsiteY2" fmla="*/ 1400367 h 1400367"/>
              <a:gd name="connsiteX3" fmla="*/ 3614723 w 3614723"/>
              <a:gd name="connsiteY3" fmla="*/ 1400367 h 1400367"/>
              <a:gd name="connsiteX4" fmla="*/ 3614723 w 3614723"/>
              <a:gd name="connsiteY4" fmla="*/ 1400367 h 140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4723" h="1400367">
                <a:moveTo>
                  <a:pt x="0" y="0"/>
                </a:moveTo>
                <a:cubicBezTo>
                  <a:pt x="637732" y="192686"/>
                  <a:pt x="1275465" y="385373"/>
                  <a:pt x="1877919" y="618767"/>
                </a:cubicBezTo>
                <a:cubicBezTo>
                  <a:pt x="2480373" y="852161"/>
                  <a:pt x="3614723" y="1400367"/>
                  <a:pt x="3614723" y="1400367"/>
                </a:cubicBezTo>
                <a:lnTo>
                  <a:pt x="3614723" y="1400367"/>
                </a:lnTo>
                <a:lnTo>
                  <a:pt x="3614723" y="140036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583495" y="1617478"/>
            <a:ext cx="814127" cy="2279668"/>
          </a:xfrm>
          <a:custGeom>
            <a:avLst/>
            <a:gdLst>
              <a:gd name="connsiteX0" fmla="*/ 0 w 814127"/>
              <a:gd name="connsiteY0" fmla="*/ 2279668 h 2279668"/>
              <a:gd name="connsiteX1" fmla="*/ 814127 w 814127"/>
              <a:gd name="connsiteY1" fmla="*/ 0 h 2279668"/>
              <a:gd name="connsiteX2" fmla="*/ 814127 w 814127"/>
              <a:gd name="connsiteY2" fmla="*/ 0 h 227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4127" h="2279668">
                <a:moveTo>
                  <a:pt x="0" y="2279668"/>
                </a:moveTo>
                <a:lnTo>
                  <a:pt x="814127" y="0"/>
                </a:lnTo>
                <a:lnTo>
                  <a:pt x="81412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994648" y="1237534"/>
            <a:ext cx="1259183" cy="3940568"/>
          </a:xfrm>
          <a:custGeom>
            <a:avLst/>
            <a:gdLst>
              <a:gd name="connsiteX0" fmla="*/ 1259183 w 1259183"/>
              <a:gd name="connsiteY0" fmla="*/ 0 h 3940568"/>
              <a:gd name="connsiteX1" fmla="*/ 0 w 1259183"/>
              <a:gd name="connsiteY1" fmla="*/ 3940568 h 3940568"/>
              <a:gd name="connsiteX2" fmla="*/ 0 w 1259183"/>
              <a:gd name="connsiteY2" fmla="*/ 3940568 h 394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9183" h="3940568">
                <a:moveTo>
                  <a:pt x="1259183" y="0"/>
                </a:moveTo>
                <a:lnTo>
                  <a:pt x="0" y="3940568"/>
                </a:lnTo>
                <a:lnTo>
                  <a:pt x="0" y="394056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47288" y="1563201"/>
            <a:ext cx="4331154" cy="3918857"/>
          </a:xfrm>
          <a:custGeom>
            <a:avLst/>
            <a:gdLst>
              <a:gd name="connsiteX0" fmla="*/ 0 w 4331154"/>
              <a:gd name="connsiteY0" fmla="*/ 0 h 3918857"/>
              <a:gd name="connsiteX1" fmla="*/ 2735466 w 4331154"/>
              <a:gd name="connsiteY1" fmla="*/ 2865867 h 3918857"/>
              <a:gd name="connsiteX2" fmla="*/ 4331154 w 4331154"/>
              <a:gd name="connsiteY2" fmla="*/ 3918857 h 391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1154" h="3918857">
                <a:moveTo>
                  <a:pt x="0" y="0"/>
                </a:moveTo>
                <a:cubicBezTo>
                  <a:pt x="1006803" y="1106362"/>
                  <a:pt x="2013607" y="2212724"/>
                  <a:pt x="2735466" y="2865867"/>
                </a:cubicBezTo>
                <a:cubicBezTo>
                  <a:pt x="3457325" y="3519010"/>
                  <a:pt x="4331154" y="3918857"/>
                  <a:pt x="4331154" y="391885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082518" y="1834589"/>
            <a:ext cx="397022" cy="770744"/>
          </a:xfrm>
          <a:custGeom>
            <a:avLst/>
            <a:gdLst>
              <a:gd name="connsiteX0" fmla="*/ 0 w 238810"/>
              <a:gd name="connsiteY0" fmla="*/ 0 h 510212"/>
              <a:gd name="connsiteX1" fmla="*/ 238810 w 238810"/>
              <a:gd name="connsiteY1" fmla="*/ 510212 h 51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810" h="510212">
                <a:moveTo>
                  <a:pt x="0" y="0"/>
                </a:moveTo>
                <a:lnTo>
                  <a:pt x="238810" y="51021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991973" y="1791167"/>
            <a:ext cx="911822" cy="3473780"/>
          </a:xfrm>
          <a:custGeom>
            <a:avLst/>
            <a:gdLst>
              <a:gd name="connsiteX0" fmla="*/ 911822 w 911822"/>
              <a:gd name="connsiteY0" fmla="*/ 0 h 3473780"/>
              <a:gd name="connsiteX1" fmla="*/ 629591 w 911822"/>
              <a:gd name="connsiteY1" fmla="*/ 2138546 h 3473780"/>
              <a:gd name="connsiteX2" fmla="*/ 0 w 911822"/>
              <a:gd name="connsiteY2" fmla="*/ 3473780 h 347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22" h="3473780">
                <a:moveTo>
                  <a:pt x="911822" y="0"/>
                </a:moveTo>
                <a:cubicBezTo>
                  <a:pt x="846691" y="779791"/>
                  <a:pt x="781561" y="1559583"/>
                  <a:pt x="629591" y="2138546"/>
                </a:cubicBezTo>
                <a:cubicBezTo>
                  <a:pt x="477621" y="2717509"/>
                  <a:pt x="0" y="3473780"/>
                  <a:pt x="0" y="347378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114054" y="1736890"/>
            <a:ext cx="2670335" cy="3506345"/>
          </a:xfrm>
          <a:custGeom>
            <a:avLst/>
            <a:gdLst>
              <a:gd name="connsiteX0" fmla="*/ 2670335 w 2670335"/>
              <a:gd name="connsiteY0" fmla="*/ 0 h 3506345"/>
              <a:gd name="connsiteX1" fmla="*/ 0 w 2670335"/>
              <a:gd name="connsiteY1" fmla="*/ 3506345 h 3506345"/>
              <a:gd name="connsiteX2" fmla="*/ 0 w 2670335"/>
              <a:gd name="connsiteY2" fmla="*/ 3506345 h 350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0335" h="3506345">
                <a:moveTo>
                  <a:pt x="2670335" y="0"/>
                </a:moveTo>
                <a:lnTo>
                  <a:pt x="0" y="3506345"/>
                </a:lnTo>
                <a:lnTo>
                  <a:pt x="0" y="3506345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48626" y="1563201"/>
            <a:ext cx="4027213" cy="640478"/>
          </a:xfrm>
          <a:custGeom>
            <a:avLst/>
            <a:gdLst>
              <a:gd name="connsiteX0" fmla="*/ 4027213 w 4027213"/>
              <a:gd name="connsiteY0" fmla="*/ 0 h 640478"/>
              <a:gd name="connsiteX1" fmla="*/ 976952 w 4027213"/>
              <a:gd name="connsiteY1" fmla="*/ 336522 h 640478"/>
              <a:gd name="connsiteX2" fmla="*/ 0 w 4027213"/>
              <a:gd name="connsiteY2" fmla="*/ 640478 h 640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7213" h="640478">
                <a:moveTo>
                  <a:pt x="4027213" y="0"/>
                </a:moveTo>
                <a:cubicBezTo>
                  <a:pt x="2837683" y="114888"/>
                  <a:pt x="1648154" y="229776"/>
                  <a:pt x="976952" y="336522"/>
                </a:cubicBezTo>
                <a:cubicBezTo>
                  <a:pt x="305750" y="443268"/>
                  <a:pt x="0" y="640478"/>
                  <a:pt x="0" y="64047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272865" y="3213246"/>
            <a:ext cx="249666" cy="868445"/>
          </a:xfrm>
          <a:custGeom>
            <a:avLst/>
            <a:gdLst>
              <a:gd name="connsiteX0" fmla="*/ 249666 w 249666"/>
              <a:gd name="connsiteY0" fmla="*/ 0 h 868445"/>
              <a:gd name="connsiteX1" fmla="*/ 0 w 249666"/>
              <a:gd name="connsiteY1" fmla="*/ 868445 h 868445"/>
              <a:gd name="connsiteX2" fmla="*/ 0 w 249666"/>
              <a:gd name="connsiteY2" fmla="*/ 868445 h 86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666" h="868445">
                <a:moveTo>
                  <a:pt x="249666" y="0"/>
                </a:moveTo>
                <a:lnTo>
                  <a:pt x="0" y="868445"/>
                </a:lnTo>
                <a:lnTo>
                  <a:pt x="0" y="868445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702901" y="2963568"/>
            <a:ext cx="4624240" cy="1042134"/>
          </a:xfrm>
          <a:custGeom>
            <a:avLst/>
            <a:gdLst>
              <a:gd name="connsiteX0" fmla="*/ 4624240 w 4624240"/>
              <a:gd name="connsiteY0" fmla="*/ 0 h 1042134"/>
              <a:gd name="connsiteX1" fmla="*/ 1356878 w 4624240"/>
              <a:gd name="connsiteY1" fmla="*/ 206256 h 1042134"/>
              <a:gd name="connsiteX2" fmla="*/ 0 w 4624240"/>
              <a:gd name="connsiteY2" fmla="*/ 1042134 h 104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24240" h="1042134">
                <a:moveTo>
                  <a:pt x="4624240" y="0"/>
                </a:moveTo>
                <a:cubicBezTo>
                  <a:pt x="3375912" y="16283"/>
                  <a:pt x="2127585" y="32567"/>
                  <a:pt x="1356878" y="206256"/>
                </a:cubicBezTo>
                <a:cubicBezTo>
                  <a:pt x="586171" y="379945"/>
                  <a:pt x="0" y="1042134"/>
                  <a:pt x="0" y="104213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746321" y="4211957"/>
            <a:ext cx="4103199" cy="130267"/>
          </a:xfrm>
          <a:custGeom>
            <a:avLst/>
            <a:gdLst>
              <a:gd name="connsiteX0" fmla="*/ 4103199 w 4103199"/>
              <a:gd name="connsiteY0" fmla="*/ 130267 h 130267"/>
              <a:gd name="connsiteX1" fmla="*/ 0 w 4103199"/>
              <a:gd name="connsiteY1" fmla="*/ 0 h 130267"/>
              <a:gd name="connsiteX2" fmla="*/ 0 w 4103199"/>
              <a:gd name="connsiteY2" fmla="*/ 0 h 13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3199" h="130267">
                <a:moveTo>
                  <a:pt x="4103199" y="13026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233459" y="4526769"/>
            <a:ext cx="2724611" cy="857589"/>
          </a:xfrm>
          <a:custGeom>
            <a:avLst/>
            <a:gdLst>
              <a:gd name="connsiteX0" fmla="*/ 2724611 w 2724611"/>
              <a:gd name="connsiteY0" fmla="*/ 0 h 857589"/>
              <a:gd name="connsiteX1" fmla="*/ 0 w 2724611"/>
              <a:gd name="connsiteY1" fmla="*/ 857589 h 857589"/>
              <a:gd name="connsiteX2" fmla="*/ 0 w 2724611"/>
              <a:gd name="connsiteY2" fmla="*/ 857589 h 85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4611" h="857589">
                <a:moveTo>
                  <a:pt x="2724611" y="0"/>
                </a:moveTo>
                <a:lnTo>
                  <a:pt x="0" y="857589"/>
                </a:lnTo>
                <a:lnTo>
                  <a:pt x="0" y="85758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4939751" y="694471"/>
            <a:ext cx="206245" cy="15197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Isosceles Triangle 57"/>
          <p:cNvSpPr/>
          <p:nvPr/>
        </p:nvSpPr>
        <p:spPr>
          <a:xfrm>
            <a:off x="7864893" y="5838603"/>
            <a:ext cx="206245" cy="151977"/>
          </a:xfrm>
          <a:prstGeom prst="triangle">
            <a:avLst/>
          </a:prstGeom>
          <a:scene3d>
            <a:camera prst="orthographicFront">
              <a:rot lat="0" lon="0" rev="378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2138010" y="3789439"/>
            <a:ext cx="206245" cy="151977"/>
          </a:xfrm>
          <a:prstGeom prst="triangle">
            <a:avLst/>
          </a:prstGeom>
          <a:scene3d>
            <a:camera prst="orthographicFront">
              <a:rot lat="0" lon="0" rev="492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/>
          <p:cNvSpPr/>
          <p:nvPr/>
        </p:nvSpPr>
        <p:spPr>
          <a:xfrm>
            <a:off x="7815760" y="5340651"/>
            <a:ext cx="206245" cy="15197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2638199" y="2073411"/>
            <a:ext cx="206245" cy="15197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>
            <a:off x="5303250" y="1215538"/>
            <a:ext cx="206245" cy="151977"/>
          </a:xfrm>
          <a:prstGeom prst="triangle">
            <a:avLst/>
          </a:prstGeom>
          <a:scene3d>
            <a:camera prst="orthographicFront">
              <a:rot lat="0" lon="0" rev="162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7170360" y="2670468"/>
            <a:ext cx="206245" cy="15197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>
            <a:off x="7142320" y="2887579"/>
            <a:ext cx="206245" cy="151977"/>
          </a:xfrm>
          <a:prstGeom prst="triangle">
            <a:avLst/>
          </a:prstGeom>
          <a:scene3d>
            <a:camera prst="perspective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>
            <a:off x="6698121" y="4250088"/>
            <a:ext cx="206245" cy="151977"/>
          </a:xfrm>
          <a:prstGeom prst="triangle">
            <a:avLst/>
          </a:prstGeom>
          <a:scene3d>
            <a:camera prst="perspective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>
          <a:xfrm>
            <a:off x="7179641" y="3934992"/>
            <a:ext cx="206245" cy="151977"/>
          </a:xfrm>
          <a:prstGeom prst="triangle">
            <a:avLst/>
          </a:prstGeom>
          <a:scene3d>
            <a:camera prst="perspectiveFront">
              <a:rot lat="0" lon="0" rev="228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>
            <a:off x="6984537" y="1790029"/>
            <a:ext cx="206245" cy="151977"/>
          </a:xfrm>
          <a:prstGeom prst="triangle">
            <a:avLst/>
          </a:prstGeom>
          <a:scene3d>
            <a:camera prst="perspective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/>
          <p:cNvSpPr/>
          <p:nvPr/>
        </p:nvSpPr>
        <p:spPr>
          <a:xfrm>
            <a:off x="5947838" y="5090404"/>
            <a:ext cx="206245" cy="151977"/>
          </a:xfrm>
          <a:prstGeom prst="triangle">
            <a:avLst/>
          </a:prstGeom>
          <a:scene3d>
            <a:camera prst="perspective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/>
          <p:cNvSpPr/>
          <p:nvPr/>
        </p:nvSpPr>
        <p:spPr>
          <a:xfrm>
            <a:off x="2572497" y="2615620"/>
            <a:ext cx="206245" cy="151977"/>
          </a:xfrm>
          <a:prstGeom prst="triangle">
            <a:avLst/>
          </a:prstGeom>
          <a:scene3d>
            <a:camera prst="perspectiveFront">
              <a:rot lat="0" lon="0" rev="276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/>
          <p:cNvSpPr/>
          <p:nvPr/>
        </p:nvSpPr>
        <p:spPr>
          <a:xfrm>
            <a:off x="3886529" y="5036696"/>
            <a:ext cx="206245" cy="151977"/>
          </a:xfrm>
          <a:prstGeom prst="triangle">
            <a:avLst/>
          </a:prstGeom>
          <a:scene3d>
            <a:camera prst="perspective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/>
          <p:cNvSpPr/>
          <p:nvPr/>
        </p:nvSpPr>
        <p:spPr>
          <a:xfrm>
            <a:off x="5328958" y="5474654"/>
            <a:ext cx="206245" cy="151977"/>
          </a:xfrm>
          <a:prstGeom prst="triangle">
            <a:avLst/>
          </a:prstGeom>
          <a:scene3d>
            <a:camera prst="perspective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>
            <a:off x="8206397" y="5210101"/>
            <a:ext cx="206245" cy="151977"/>
          </a:xfrm>
          <a:prstGeom prst="triangle">
            <a:avLst/>
          </a:prstGeom>
          <a:scene3d>
            <a:camera prst="perspectiveFront">
              <a:rot lat="0" lon="0" rev="288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>
            <a:off x="5492642" y="5746566"/>
            <a:ext cx="206245" cy="151977"/>
          </a:xfrm>
          <a:prstGeom prst="triangle">
            <a:avLst/>
          </a:prstGeom>
          <a:scene3d>
            <a:camera prst="perspectiveFront">
              <a:rot lat="0" lon="0" rev="462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/>
          <p:cNvSpPr/>
          <p:nvPr/>
        </p:nvSpPr>
        <p:spPr>
          <a:xfrm>
            <a:off x="6609852" y="1736320"/>
            <a:ext cx="206245" cy="151977"/>
          </a:xfrm>
          <a:prstGeom prst="triangle">
            <a:avLst/>
          </a:prstGeom>
          <a:scene3d>
            <a:camera prst="perspectiveFront" fov="4500000">
              <a:rot lat="0" lon="0" rev="4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>
            <a:off x="4167757" y="5312110"/>
            <a:ext cx="206245" cy="151977"/>
          </a:xfrm>
          <a:prstGeom prst="triangle">
            <a:avLst/>
          </a:prstGeom>
          <a:scene3d>
            <a:camera prst="perspectiveFront" fov="4500000">
              <a:rot lat="0" lon="0" rev="666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>
            <a:off x="3290074" y="1595198"/>
            <a:ext cx="206245" cy="151977"/>
          </a:xfrm>
          <a:prstGeom prst="triangle">
            <a:avLst/>
          </a:prstGeom>
          <a:scene3d>
            <a:camera prst="perspectiveFront" fov="4500000">
              <a:rot lat="0" lon="0" rev="2046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405801" y="1313523"/>
            <a:ext cx="1639109" cy="2811590"/>
          </a:xfrm>
          <a:custGeom>
            <a:avLst/>
            <a:gdLst>
              <a:gd name="connsiteX0" fmla="*/ 1639109 w 1639109"/>
              <a:gd name="connsiteY0" fmla="*/ 2811590 h 2811590"/>
              <a:gd name="connsiteX1" fmla="*/ 0 w 1639109"/>
              <a:gd name="connsiteY1" fmla="*/ 0 h 2811590"/>
              <a:gd name="connsiteX2" fmla="*/ 0 w 1639109"/>
              <a:gd name="connsiteY2" fmla="*/ 0 h 281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109" h="2811590">
                <a:moveTo>
                  <a:pt x="1639109" y="281159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179184" y="5547191"/>
            <a:ext cx="1313458" cy="10856"/>
          </a:xfrm>
          <a:custGeom>
            <a:avLst/>
            <a:gdLst>
              <a:gd name="connsiteX0" fmla="*/ 0 w 1313458"/>
              <a:gd name="connsiteY0" fmla="*/ 10856 h 10856"/>
              <a:gd name="connsiteX1" fmla="*/ 1313458 w 1313458"/>
              <a:gd name="connsiteY1" fmla="*/ 0 h 10856"/>
              <a:gd name="connsiteX2" fmla="*/ 1313458 w 1313458"/>
              <a:gd name="connsiteY2" fmla="*/ 0 h 1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3458" h="10856">
                <a:moveTo>
                  <a:pt x="0" y="10856"/>
                </a:moveTo>
                <a:lnTo>
                  <a:pt x="1313458" y="0"/>
                </a:lnTo>
                <a:lnTo>
                  <a:pt x="131345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004089" y="1259245"/>
            <a:ext cx="4673088" cy="4950135"/>
          </a:xfrm>
          <a:custGeom>
            <a:avLst/>
            <a:gdLst>
              <a:gd name="connsiteX0" fmla="*/ 16283 w 4673088"/>
              <a:gd name="connsiteY0" fmla="*/ 0 h 4950135"/>
              <a:gd name="connsiteX1" fmla="*/ 16283 w 4673088"/>
              <a:gd name="connsiteY1" fmla="*/ 1183256 h 4950135"/>
              <a:gd name="connsiteX2" fmla="*/ 113978 w 4673088"/>
              <a:gd name="connsiteY2" fmla="*/ 1964856 h 4950135"/>
              <a:gd name="connsiteX3" fmla="*/ 385354 w 4673088"/>
              <a:gd name="connsiteY3" fmla="*/ 2768168 h 4950135"/>
              <a:gd name="connsiteX4" fmla="*/ 700150 w 4673088"/>
              <a:gd name="connsiteY4" fmla="*/ 3256668 h 4950135"/>
              <a:gd name="connsiteX5" fmla="*/ 1145206 w 4673088"/>
              <a:gd name="connsiteY5" fmla="*/ 3756024 h 4950135"/>
              <a:gd name="connsiteX6" fmla="*/ 1872492 w 4673088"/>
              <a:gd name="connsiteY6" fmla="*/ 4363935 h 4950135"/>
              <a:gd name="connsiteX7" fmla="*/ 2621489 w 4673088"/>
              <a:gd name="connsiteY7" fmla="*/ 4809013 h 4950135"/>
              <a:gd name="connsiteX8" fmla="*/ 3511601 w 4673088"/>
              <a:gd name="connsiteY8" fmla="*/ 4939280 h 4950135"/>
              <a:gd name="connsiteX9" fmla="*/ 4238887 w 4673088"/>
              <a:gd name="connsiteY9" fmla="*/ 4874146 h 4950135"/>
              <a:gd name="connsiteX10" fmla="*/ 4673088 w 4673088"/>
              <a:gd name="connsiteY10" fmla="*/ 4494202 h 495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73088" h="4950135">
                <a:moveTo>
                  <a:pt x="16283" y="0"/>
                </a:moveTo>
                <a:cubicBezTo>
                  <a:pt x="8141" y="427890"/>
                  <a:pt x="0" y="855780"/>
                  <a:pt x="16283" y="1183256"/>
                </a:cubicBezTo>
                <a:cubicBezTo>
                  <a:pt x="32566" y="1510732"/>
                  <a:pt x="52466" y="1700704"/>
                  <a:pt x="113978" y="1964856"/>
                </a:cubicBezTo>
                <a:cubicBezTo>
                  <a:pt x="175490" y="2229008"/>
                  <a:pt x="287659" y="2552866"/>
                  <a:pt x="385354" y="2768168"/>
                </a:cubicBezTo>
                <a:cubicBezTo>
                  <a:pt x="483049" y="2983470"/>
                  <a:pt x="573508" y="3092025"/>
                  <a:pt x="700150" y="3256668"/>
                </a:cubicBezTo>
                <a:cubicBezTo>
                  <a:pt x="826792" y="3421311"/>
                  <a:pt x="949816" y="3571480"/>
                  <a:pt x="1145206" y="3756024"/>
                </a:cubicBezTo>
                <a:cubicBezTo>
                  <a:pt x="1340596" y="3940568"/>
                  <a:pt x="1626445" y="4188437"/>
                  <a:pt x="1872492" y="4363935"/>
                </a:cubicBezTo>
                <a:cubicBezTo>
                  <a:pt x="2118539" y="4539433"/>
                  <a:pt x="2348304" y="4713122"/>
                  <a:pt x="2621489" y="4809013"/>
                </a:cubicBezTo>
                <a:cubicBezTo>
                  <a:pt x="2894674" y="4904904"/>
                  <a:pt x="3242035" y="4928425"/>
                  <a:pt x="3511601" y="4939280"/>
                </a:cubicBezTo>
                <a:cubicBezTo>
                  <a:pt x="3781167" y="4950135"/>
                  <a:pt x="4045306" y="4948326"/>
                  <a:pt x="4238887" y="4874146"/>
                </a:cubicBezTo>
                <a:cubicBezTo>
                  <a:pt x="4432468" y="4799966"/>
                  <a:pt x="4673088" y="4494202"/>
                  <a:pt x="4673088" y="449420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194053" y="1183256"/>
            <a:ext cx="1107212" cy="2768168"/>
          </a:xfrm>
          <a:custGeom>
            <a:avLst/>
            <a:gdLst>
              <a:gd name="connsiteX0" fmla="*/ 0 w 1107212"/>
              <a:gd name="connsiteY0" fmla="*/ 0 h 2768168"/>
              <a:gd name="connsiteX1" fmla="*/ 1107212 w 1107212"/>
              <a:gd name="connsiteY1" fmla="*/ 2768168 h 2768168"/>
              <a:gd name="connsiteX2" fmla="*/ 1107212 w 1107212"/>
              <a:gd name="connsiteY2" fmla="*/ 2768168 h 276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7212" h="2768168">
                <a:moveTo>
                  <a:pt x="0" y="0"/>
                </a:moveTo>
                <a:lnTo>
                  <a:pt x="1107212" y="2768168"/>
                </a:lnTo>
                <a:lnTo>
                  <a:pt x="1107212" y="276816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666322" y="870254"/>
            <a:ext cx="2802405" cy="4481537"/>
          </a:xfrm>
          <a:custGeom>
            <a:avLst/>
            <a:gdLst>
              <a:gd name="connsiteX0" fmla="*/ 0 w 2802405"/>
              <a:gd name="connsiteY0" fmla="*/ 74180 h 4481537"/>
              <a:gd name="connsiteX1" fmla="*/ 1042082 w 2802405"/>
              <a:gd name="connsiteY1" fmla="*/ 30757 h 4481537"/>
              <a:gd name="connsiteX2" fmla="*/ 1845354 w 2802405"/>
              <a:gd name="connsiteY2" fmla="*/ 258724 h 4481537"/>
              <a:gd name="connsiteX3" fmla="*/ 2322975 w 2802405"/>
              <a:gd name="connsiteY3" fmla="*/ 638669 h 4481537"/>
              <a:gd name="connsiteX4" fmla="*/ 2572640 w 2802405"/>
              <a:gd name="connsiteY4" fmla="*/ 1105458 h 4481537"/>
              <a:gd name="connsiteX5" fmla="*/ 2692046 w 2802405"/>
              <a:gd name="connsiteY5" fmla="*/ 1800214 h 4481537"/>
              <a:gd name="connsiteX6" fmla="*/ 2789741 w 2802405"/>
              <a:gd name="connsiteY6" fmla="*/ 2668659 h 4481537"/>
              <a:gd name="connsiteX7" fmla="*/ 2768031 w 2802405"/>
              <a:gd name="connsiteY7" fmla="*/ 3743359 h 4481537"/>
              <a:gd name="connsiteX8" fmla="*/ 2681191 w 2802405"/>
              <a:gd name="connsiteY8" fmla="*/ 4307848 h 4481537"/>
              <a:gd name="connsiteX9" fmla="*/ 2626916 w 2802405"/>
              <a:gd name="connsiteY9" fmla="*/ 4481537 h 448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2405" h="4481537">
                <a:moveTo>
                  <a:pt x="0" y="74180"/>
                </a:moveTo>
                <a:cubicBezTo>
                  <a:pt x="367261" y="37090"/>
                  <a:pt x="734523" y="0"/>
                  <a:pt x="1042082" y="30757"/>
                </a:cubicBezTo>
                <a:cubicBezTo>
                  <a:pt x="1349641" y="61514"/>
                  <a:pt x="1631872" y="157405"/>
                  <a:pt x="1845354" y="258724"/>
                </a:cubicBezTo>
                <a:cubicBezTo>
                  <a:pt x="2058836" y="360043"/>
                  <a:pt x="2201761" y="497547"/>
                  <a:pt x="2322975" y="638669"/>
                </a:cubicBezTo>
                <a:cubicBezTo>
                  <a:pt x="2444189" y="779791"/>
                  <a:pt x="2511128" y="911867"/>
                  <a:pt x="2572640" y="1105458"/>
                </a:cubicBezTo>
                <a:cubicBezTo>
                  <a:pt x="2634152" y="1299049"/>
                  <a:pt x="2655863" y="1539681"/>
                  <a:pt x="2692046" y="1800214"/>
                </a:cubicBezTo>
                <a:cubicBezTo>
                  <a:pt x="2728230" y="2060748"/>
                  <a:pt x="2777077" y="2344802"/>
                  <a:pt x="2789741" y="2668659"/>
                </a:cubicBezTo>
                <a:cubicBezTo>
                  <a:pt x="2802405" y="2992516"/>
                  <a:pt x="2786123" y="3470161"/>
                  <a:pt x="2768031" y="3743359"/>
                </a:cubicBezTo>
                <a:cubicBezTo>
                  <a:pt x="2749939" y="4016557"/>
                  <a:pt x="2704710" y="4184818"/>
                  <a:pt x="2681191" y="4307848"/>
                </a:cubicBezTo>
                <a:cubicBezTo>
                  <a:pt x="2657672" y="4430878"/>
                  <a:pt x="2626916" y="4481537"/>
                  <a:pt x="2626916" y="448153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783842" y="2648757"/>
            <a:ext cx="6281440" cy="4011129"/>
          </a:xfrm>
          <a:custGeom>
            <a:avLst/>
            <a:gdLst>
              <a:gd name="connsiteX0" fmla="*/ 506568 w 6281440"/>
              <a:gd name="connsiteY0" fmla="*/ 0 h 4011129"/>
              <a:gd name="connsiteX1" fmla="*/ 126642 w 6281440"/>
              <a:gd name="connsiteY1" fmla="*/ 1020422 h 4011129"/>
              <a:gd name="connsiteX2" fmla="*/ 18092 w 6281440"/>
              <a:gd name="connsiteY2" fmla="*/ 1812878 h 4011129"/>
              <a:gd name="connsiteX3" fmla="*/ 39802 w 6281440"/>
              <a:gd name="connsiteY3" fmla="*/ 2399078 h 4011129"/>
              <a:gd name="connsiteX4" fmla="*/ 256902 w 6281440"/>
              <a:gd name="connsiteY4" fmla="*/ 2985279 h 4011129"/>
              <a:gd name="connsiteX5" fmla="*/ 615118 w 6281440"/>
              <a:gd name="connsiteY5" fmla="*/ 3397790 h 4011129"/>
              <a:gd name="connsiteX6" fmla="*/ 1212144 w 6281440"/>
              <a:gd name="connsiteY6" fmla="*/ 3680034 h 4011129"/>
              <a:gd name="connsiteX7" fmla="*/ 1982851 w 6281440"/>
              <a:gd name="connsiteY7" fmla="*/ 3832012 h 4011129"/>
              <a:gd name="connsiteX8" fmla="*/ 3155193 w 6281440"/>
              <a:gd name="connsiteY8" fmla="*/ 3940568 h 4011129"/>
              <a:gd name="connsiteX9" fmla="*/ 4989692 w 6281440"/>
              <a:gd name="connsiteY9" fmla="*/ 3886290 h 4011129"/>
              <a:gd name="connsiteX10" fmla="*/ 6281440 w 6281440"/>
              <a:gd name="connsiteY10" fmla="*/ 3191534 h 401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1440" h="4011129">
                <a:moveTo>
                  <a:pt x="506568" y="0"/>
                </a:moveTo>
                <a:cubicBezTo>
                  <a:pt x="357311" y="359138"/>
                  <a:pt x="208055" y="718276"/>
                  <a:pt x="126642" y="1020422"/>
                </a:cubicBezTo>
                <a:cubicBezTo>
                  <a:pt x="45229" y="1322568"/>
                  <a:pt x="32565" y="1583102"/>
                  <a:pt x="18092" y="1812878"/>
                </a:cubicBezTo>
                <a:cubicBezTo>
                  <a:pt x="3619" y="2042654"/>
                  <a:pt x="0" y="2203678"/>
                  <a:pt x="39802" y="2399078"/>
                </a:cubicBezTo>
                <a:cubicBezTo>
                  <a:pt x="79604" y="2594478"/>
                  <a:pt x="161016" y="2818827"/>
                  <a:pt x="256902" y="2985279"/>
                </a:cubicBezTo>
                <a:cubicBezTo>
                  <a:pt x="352788" y="3151731"/>
                  <a:pt x="455911" y="3281998"/>
                  <a:pt x="615118" y="3397790"/>
                </a:cubicBezTo>
                <a:cubicBezTo>
                  <a:pt x="774325" y="3513583"/>
                  <a:pt x="984189" y="3607664"/>
                  <a:pt x="1212144" y="3680034"/>
                </a:cubicBezTo>
                <a:cubicBezTo>
                  <a:pt x="1440099" y="3752404"/>
                  <a:pt x="1659010" y="3788590"/>
                  <a:pt x="1982851" y="3832012"/>
                </a:cubicBezTo>
                <a:cubicBezTo>
                  <a:pt x="2306692" y="3875434"/>
                  <a:pt x="2654053" y="3931522"/>
                  <a:pt x="3155193" y="3940568"/>
                </a:cubicBezTo>
                <a:cubicBezTo>
                  <a:pt x="3656333" y="3949614"/>
                  <a:pt x="4468651" y="4011129"/>
                  <a:pt x="4989692" y="3886290"/>
                </a:cubicBezTo>
                <a:cubicBezTo>
                  <a:pt x="5510733" y="3761451"/>
                  <a:pt x="6281440" y="3191534"/>
                  <a:pt x="6281440" y="319153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605206" y="2616190"/>
            <a:ext cx="2963421" cy="2648757"/>
          </a:xfrm>
          <a:custGeom>
            <a:avLst/>
            <a:gdLst>
              <a:gd name="connsiteX0" fmla="*/ 2963421 w 2963421"/>
              <a:gd name="connsiteY0" fmla="*/ 2648757 h 2648757"/>
              <a:gd name="connsiteX1" fmla="*/ 0 w 2963421"/>
              <a:gd name="connsiteY1" fmla="*/ 0 h 2648757"/>
              <a:gd name="connsiteX2" fmla="*/ 0 w 2963421"/>
              <a:gd name="connsiteY2" fmla="*/ 0 h 264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3421" h="2648757">
                <a:moveTo>
                  <a:pt x="2963421" y="264875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The display of a directed graph has a large impact on the apparent ease or difficulty of the problem of determining a HP.</a:t>
            </a:r>
          </a:p>
          <a:p>
            <a:pPr>
              <a:buNone/>
            </a:pPr>
            <a:r>
              <a:rPr lang="en-US" dirty="0" smtClean="0"/>
              <a:t>The following graph contains exactly the same arcs as the first one but the HP is much easier to find this time.</a:t>
            </a:r>
          </a:p>
          <a:p>
            <a:pPr>
              <a:buNone/>
            </a:pPr>
            <a:r>
              <a:rPr lang="en-US" dirty="0" smtClean="0"/>
              <a:t>Observe that the nine interior nodes can be visualized as three triangles and we move from one to the next as the solution progresses.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6691" y="770744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033146" y="5458658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00966" y="770501"/>
            <a:ext cx="95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87421" y="5453223"/>
            <a:ext cx="81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2311691" y="960716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>
            <a:off x="1905487" y="2008280"/>
            <a:ext cx="206245" cy="151977"/>
          </a:xfrm>
          <a:prstGeom prst="triangle">
            <a:avLst/>
          </a:prstGeom>
          <a:scene3d>
            <a:camera prst="orthographicFront">
              <a:rot lat="0" lon="0" rev="8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1585264" y="2193245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083257" y="2193245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659482" y="1367801"/>
            <a:ext cx="499331" cy="770744"/>
          </a:xfrm>
          <a:custGeom>
            <a:avLst/>
            <a:gdLst>
              <a:gd name="connsiteX0" fmla="*/ 0 w 499331"/>
              <a:gd name="connsiteY0" fmla="*/ 0 h 770744"/>
              <a:gd name="connsiteX1" fmla="*/ 499331 w 499331"/>
              <a:gd name="connsiteY1" fmla="*/ 770744 h 770744"/>
              <a:gd name="connsiteX2" fmla="*/ 499331 w 499331"/>
              <a:gd name="connsiteY2" fmla="*/ 770744 h 77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9331" h="770744">
                <a:moveTo>
                  <a:pt x="0" y="0"/>
                </a:moveTo>
                <a:lnTo>
                  <a:pt x="499331" y="770744"/>
                </a:lnTo>
                <a:lnTo>
                  <a:pt x="499331" y="77074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62455" y="2388223"/>
            <a:ext cx="933532" cy="0"/>
          </a:xfrm>
          <a:custGeom>
            <a:avLst/>
            <a:gdLst>
              <a:gd name="connsiteX0" fmla="*/ 0 w 933532"/>
              <a:gd name="connsiteY0" fmla="*/ 0 h 0"/>
              <a:gd name="connsiteX1" fmla="*/ 933532 w 933532"/>
              <a:gd name="connsiteY1" fmla="*/ 0 h 0"/>
              <a:gd name="connsiteX2" fmla="*/ 933532 w 933532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532">
                <a:moveTo>
                  <a:pt x="0" y="0"/>
                </a:moveTo>
                <a:lnTo>
                  <a:pt x="933532" y="0"/>
                </a:lnTo>
                <a:lnTo>
                  <a:pt x="933532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/>
          <p:cNvSpPr/>
          <p:nvPr/>
        </p:nvSpPr>
        <p:spPr>
          <a:xfrm>
            <a:off x="2995987" y="1986568"/>
            <a:ext cx="206245" cy="151977"/>
          </a:xfrm>
          <a:prstGeom prst="triangle">
            <a:avLst/>
          </a:prstGeom>
          <a:scene3d>
            <a:camera prst="orthographicFront">
              <a:rot lat="0" lon="0" rev="5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Isosceles Triangle 88"/>
          <p:cNvSpPr/>
          <p:nvPr/>
        </p:nvSpPr>
        <p:spPr>
          <a:xfrm>
            <a:off x="2811452" y="2290945"/>
            <a:ext cx="206245" cy="151977"/>
          </a:xfrm>
          <a:prstGeom prst="triangle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4396281" y="2567820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/>
          <p:cNvSpPr/>
          <p:nvPr/>
        </p:nvSpPr>
        <p:spPr>
          <a:xfrm>
            <a:off x="3968367" y="3626240"/>
            <a:ext cx="206245" cy="151977"/>
          </a:xfrm>
          <a:prstGeom prst="triangle">
            <a:avLst/>
          </a:prstGeom>
          <a:scene3d>
            <a:camera prst="orthographicFront">
              <a:rot lat="0" lon="0" rev="8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3669854" y="3800349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167847" y="3800349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049350" y="2996616"/>
            <a:ext cx="369071" cy="749033"/>
          </a:xfrm>
          <a:custGeom>
            <a:avLst/>
            <a:gdLst>
              <a:gd name="connsiteX0" fmla="*/ 369071 w 369071"/>
              <a:gd name="connsiteY0" fmla="*/ 0 h 749033"/>
              <a:gd name="connsiteX1" fmla="*/ 0 w 369071"/>
              <a:gd name="connsiteY1" fmla="*/ 749033 h 749033"/>
              <a:gd name="connsiteX2" fmla="*/ 0 w 369071"/>
              <a:gd name="connsiteY2" fmla="*/ 749033 h 74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071" h="749033">
                <a:moveTo>
                  <a:pt x="369071" y="0"/>
                </a:moveTo>
                <a:lnTo>
                  <a:pt x="0" y="749033"/>
                </a:lnTo>
                <a:lnTo>
                  <a:pt x="0" y="74903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744072" y="2974905"/>
            <a:ext cx="499331" cy="770744"/>
          </a:xfrm>
          <a:custGeom>
            <a:avLst/>
            <a:gdLst>
              <a:gd name="connsiteX0" fmla="*/ 0 w 499331"/>
              <a:gd name="connsiteY0" fmla="*/ 0 h 770744"/>
              <a:gd name="connsiteX1" fmla="*/ 499331 w 499331"/>
              <a:gd name="connsiteY1" fmla="*/ 770744 h 770744"/>
              <a:gd name="connsiteX2" fmla="*/ 499331 w 499331"/>
              <a:gd name="connsiteY2" fmla="*/ 770744 h 77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9331" h="770744">
                <a:moveTo>
                  <a:pt x="0" y="0"/>
                </a:moveTo>
                <a:lnTo>
                  <a:pt x="499331" y="770744"/>
                </a:lnTo>
                <a:lnTo>
                  <a:pt x="499331" y="77074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4147045" y="3995327"/>
            <a:ext cx="933532" cy="0"/>
          </a:xfrm>
          <a:custGeom>
            <a:avLst/>
            <a:gdLst>
              <a:gd name="connsiteX0" fmla="*/ 0 w 933532"/>
              <a:gd name="connsiteY0" fmla="*/ 0 h 0"/>
              <a:gd name="connsiteX1" fmla="*/ 933532 w 933532"/>
              <a:gd name="connsiteY1" fmla="*/ 0 h 0"/>
              <a:gd name="connsiteX2" fmla="*/ 933532 w 933532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532">
                <a:moveTo>
                  <a:pt x="0" y="0"/>
                </a:moveTo>
                <a:lnTo>
                  <a:pt x="933532" y="0"/>
                </a:lnTo>
                <a:lnTo>
                  <a:pt x="933532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/>
          <p:cNvSpPr/>
          <p:nvPr/>
        </p:nvSpPr>
        <p:spPr>
          <a:xfrm>
            <a:off x="5080577" y="3593672"/>
            <a:ext cx="206245" cy="151977"/>
          </a:xfrm>
          <a:prstGeom prst="triangle">
            <a:avLst/>
          </a:prstGeom>
          <a:scene3d>
            <a:camera prst="orthographicFront">
              <a:rot lat="0" lon="0" rev="5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Isosceles Triangle 97"/>
          <p:cNvSpPr/>
          <p:nvPr/>
        </p:nvSpPr>
        <p:spPr>
          <a:xfrm>
            <a:off x="4874332" y="3898049"/>
            <a:ext cx="206245" cy="151977"/>
          </a:xfrm>
          <a:prstGeom prst="triangle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6328471" y="4033380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/>
          <p:cNvSpPr/>
          <p:nvPr/>
        </p:nvSpPr>
        <p:spPr>
          <a:xfrm>
            <a:off x="5922267" y="5080944"/>
            <a:ext cx="206245" cy="151977"/>
          </a:xfrm>
          <a:prstGeom prst="triangle">
            <a:avLst/>
          </a:prstGeom>
          <a:scene3d>
            <a:camera prst="orthographicFront">
              <a:rot lat="0" lon="0" rev="8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5602044" y="5265909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7100037" y="5265909"/>
            <a:ext cx="412491" cy="3799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981540" y="4462176"/>
            <a:ext cx="369071" cy="749033"/>
          </a:xfrm>
          <a:custGeom>
            <a:avLst/>
            <a:gdLst>
              <a:gd name="connsiteX0" fmla="*/ 369071 w 369071"/>
              <a:gd name="connsiteY0" fmla="*/ 0 h 749033"/>
              <a:gd name="connsiteX1" fmla="*/ 0 w 369071"/>
              <a:gd name="connsiteY1" fmla="*/ 749033 h 749033"/>
              <a:gd name="connsiteX2" fmla="*/ 0 w 369071"/>
              <a:gd name="connsiteY2" fmla="*/ 749033 h 74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071" h="749033">
                <a:moveTo>
                  <a:pt x="369071" y="0"/>
                </a:moveTo>
                <a:lnTo>
                  <a:pt x="0" y="749033"/>
                </a:lnTo>
                <a:lnTo>
                  <a:pt x="0" y="74903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676262" y="4440465"/>
            <a:ext cx="499331" cy="770744"/>
          </a:xfrm>
          <a:custGeom>
            <a:avLst/>
            <a:gdLst>
              <a:gd name="connsiteX0" fmla="*/ 0 w 499331"/>
              <a:gd name="connsiteY0" fmla="*/ 0 h 770744"/>
              <a:gd name="connsiteX1" fmla="*/ 499331 w 499331"/>
              <a:gd name="connsiteY1" fmla="*/ 770744 h 770744"/>
              <a:gd name="connsiteX2" fmla="*/ 499331 w 499331"/>
              <a:gd name="connsiteY2" fmla="*/ 770744 h 77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9331" h="770744">
                <a:moveTo>
                  <a:pt x="0" y="0"/>
                </a:moveTo>
                <a:lnTo>
                  <a:pt x="499331" y="770744"/>
                </a:lnTo>
                <a:lnTo>
                  <a:pt x="499331" y="77074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079235" y="5460887"/>
            <a:ext cx="933532" cy="0"/>
          </a:xfrm>
          <a:custGeom>
            <a:avLst/>
            <a:gdLst>
              <a:gd name="connsiteX0" fmla="*/ 0 w 933532"/>
              <a:gd name="connsiteY0" fmla="*/ 0 h 0"/>
              <a:gd name="connsiteX1" fmla="*/ 933532 w 933532"/>
              <a:gd name="connsiteY1" fmla="*/ 0 h 0"/>
              <a:gd name="connsiteX2" fmla="*/ 933532 w 933532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532">
                <a:moveTo>
                  <a:pt x="0" y="0"/>
                </a:moveTo>
                <a:lnTo>
                  <a:pt x="933532" y="0"/>
                </a:lnTo>
                <a:lnTo>
                  <a:pt x="933532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/>
          <p:cNvSpPr/>
          <p:nvPr/>
        </p:nvSpPr>
        <p:spPr>
          <a:xfrm>
            <a:off x="7034477" y="5080944"/>
            <a:ext cx="206245" cy="151977"/>
          </a:xfrm>
          <a:prstGeom prst="triangle">
            <a:avLst/>
          </a:prstGeom>
          <a:scene3d>
            <a:camera prst="orthographicFront">
              <a:rot lat="0" lon="0" rev="5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Isosceles Triangle 106"/>
          <p:cNvSpPr/>
          <p:nvPr/>
        </p:nvSpPr>
        <p:spPr>
          <a:xfrm>
            <a:off x="6839087" y="5363609"/>
            <a:ext cx="206245" cy="151977"/>
          </a:xfrm>
          <a:prstGeom prst="triangle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2377251" y="960716"/>
            <a:ext cx="749426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1650394" y="2193245"/>
            <a:ext cx="477191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159242" y="2193245"/>
            <a:ext cx="369071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4472696" y="2573190"/>
            <a:ext cx="455911" cy="37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734984" y="3800349"/>
            <a:ext cx="379496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5232977" y="3800349"/>
            <a:ext cx="434197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6415741" y="4033380"/>
            <a:ext cx="455911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5656319" y="5265909"/>
            <a:ext cx="412491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176022" y="5255053"/>
            <a:ext cx="412491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17" name="Freeform 116"/>
          <p:cNvSpPr/>
          <p:nvPr/>
        </p:nvSpPr>
        <p:spPr>
          <a:xfrm>
            <a:off x="1324313" y="998712"/>
            <a:ext cx="890112" cy="86844"/>
          </a:xfrm>
          <a:custGeom>
            <a:avLst/>
            <a:gdLst>
              <a:gd name="connsiteX0" fmla="*/ 0 w 890112"/>
              <a:gd name="connsiteY0" fmla="*/ 0 h 86844"/>
              <a:gd name="connsiteX1" fmla="*/ 890112 w 890112"/>
              <a:gd name="connsiteY1" fmla="*/ 86844 h 86844"/>
              <a:gd name="connsiteX2" fmla="*/ 890112 w 890112"/>
              <a:gd name="connsiteY2" fmla="*/ 86844 h 8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112" h="86844">
                <a:moveTo>
                  <a:pt x="0" y="0"/>
                </a:moveTo>
                <a:lnTo>
                  <a:pt x="890112" y="86844"/>
                </a:lnTo>
                <a:lnTo>
                  <a:pt x="890112" y="8684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576806" y="5525480"/>
            <a:ext cx="379926" cy="65133"/>
          </a:xfrm>
          <a:custGeom>
            <a:avLst/>
            <a:gdLst>
              <a:gd name="connsiteX0" fmla="*/ 0 w 379926"/>
              <a:gd name="connsiteY0" fmla="*/ 0 h 65133"/>
              <a:gd name="connsiteX1" fmla="*/ 379926 w 379926"/>
              <a:gd name="connsiteY1" fmla="*/ 65133 h 65133"/>
              <a:gd name="connsiteX2" fmla="*/ 379926 w 379926"/>
              <a:gd name="connsiteY2" fmla="*/ 65133 h 6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926" h="65133">
                <a:moveTo>
                  <a:pt x="0" y="0"/>
                </a:moveTo>
                <a:lnTo>
                  <a:pt x="379926" y="65133"/>
                </a:lnTo>
                <a:lnTo>
                  <a:pt x="379926" y="6513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5438367" y="4277091"/>
            <a:ext cx="271375" cy="901011"/>
          </a:xfrm>
          <a:custGeom>
            <a:avLst/>
            <a:gdLst>
              <a:gd name="connsiteX0" fmla="*/ 0 w 271375"/>
              <a:gd name="connsiteY0" fmla="*/ 0 h 901011"/>
              <a:gd name="connsiteX1" fmla="*/ 271375 w 271375"/>
              <a:gd name="connsiteY1" fmla="*/ 901011 h 901011"/>
              <a:gd name="connsiteX2" fmla="*/ 271375 w 271375"/>
              <a:gd name="connsiteY2" fmla="*/ 901011 h 90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375" h="901011">
                <a:moveTo>
                  <a:pt x="0" y="0"/>
                </a:moveTo>
                <a:lnTo>
                  <a:pt x="271375" y="901011"/>
                </a:lnTo>
                <a:lnTo>
                  <a:pt x="271375" y="90101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593013" y="2475068"/>
            <a:ext cx="716431" cy="195400"/>
          </a:xfrm>
          <a:custGeom>
            <a:avLst/>
            <a:gdLst>
              <a:gd name="connsiteX0" fmla="*/ 0 w 716431"/>
              <a:gd name="connsiteY0" fmla="*/ 0 h 195400"/>
              <a:gd name="connsiteX1" fmla="*/ 716431 w 716431"/>
              <a:gd name="connsiteY1" fmla="*/ 195400 h 195400"/>
              <a:gd name="connsiteX2" fmla="*/ 716431 w 716431"/>
              <a:gd name="connsiteY2" fmla="*/ 195400 h 1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6431" h="195400">
                <a:moveTo>
                  <a:pt x="0" y="0"/>
                </a:moveTo>
                <a:lnTo>
                  <a:pt x="716431" y="195400"/>
                </a:lnTo>
                <a:lnTo>
                  <a:pt x="716431" y="19540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5633757" y="4027413"/>
            <a:ext cx="629591" cy="119411"/>
          </a:xfrm>
          <a:custGeom>
            <a:avLst/>
            <a:gdLst>
              <a:gd name="connsiteX0" fmla="*/ 0 w 629591"/>
              <a:gd name="connsiteY0" fmla="*/ 0 h 119411"/>
              <a:gd name="connsiteX1" fmla="*/ 629591 w 629591"/>
              <a:gd name="connsiteY1" fmla="*/ 119411 h 119411"/>
              <a:gd name="connsiteX2" fmla="*/ 629591 w 629591"/>
              <a:gd name="connsiteY2" fmla="*/ 119411 h 11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9591" h="119411">
                <a:moveTo>
                  <a:pt x="0" y="0"/>
                </a:moveTo>
                <a:lnTo>
                  <a:pt x="629591" y="119411"/>
                </a:lnTo>
                <a:lnTo>
                  <a:pt x="629591" y="11941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812789" y="2659612"/>
            <a:ext cx="6328478" cy="3837440"/>
          </a:xfrm>
          <a:custGeom>
            <a:avLst/>
            <a:gdLst>
              <a:gd name="connsiteX0" fmla="*/ 0 w 6328478"/>
              <a:gd name="connsiteY0" fmla="*/ 0 h 3837440"/>
              <a:gd name="connsiteX1" fmla="*/ 1682528 w 6328478"/>
              <a:gd name="connsiteY1" fmla="*/ 2247101 h 3837440"/>
              <a:gd name="connsiteX2" fmla="*/ 3028551 w 6328478"/>
              <a:gd name="connsiteY2" fmla="*/ 3343513 h 3837440"/>
              <a:gd name="connsiteX3" fmla="*/ 4450559 w 6328478"/>
              <a:gd name="connsiteY3" fmla="*/ 3777735 h 3837440"/>
              <a:gd name="connsiteX4" fmla="*/ 5764017 w 6328478"/>
              <a:gd name="connsiteY4" fmla="*/ 3701746 h 3837440"/>
              <a:gd name="connsiteX5" fmla="*/ 6328478 w 6328478"/>
              <a:gd name="connsiteY5" fmla="*/ 3289235 h 38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28478" h="3837440">
                <a:moveTo>
                  <a:pt x="0" y="0"/>
                </a:moveTo>
                <a:cubicBezTo>
                  <a:pt x="588885" y="844924"/>
                  <a:pt x="1177770" y="1689849"/>
                  <a:pt x="1682528" y="2247101"/>
                </a:cubicBezTo>
                <a:cubicBezTo>
                  <a:pt x="2187286" y="2804353"/>
                  <a:pt x="2567213" y="3088407"/>
                  <a:pt x="3028551" y="3343513"/>
                </a:cubicBezTo>
                <a:cubicBezTo>
                  <a:pt x="3489889" y="3598619"/>
                  <a:pt x="3994648" y="3718030"/>
                  <a:pt x="4450559" y="3777735"/>
                </a:cubicBezTo>
                <a:cubicBezTo>
                  <a:pt x="4906470" y="3837440"/>
                  <a:pt x="5451031" y="3783163"/>
                  <a:pt x="5764017" y="3701746"/>
                </a:cubicBezTo>
                <a:cubicBezTo>
                  <a:pt x="6077003" y="3620329"/>
                  <a:pt x="6328478" y="3289235"/>
                  <a:pt x="6328478" y="328923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3560448" y="2154829"/>
            <a:ext cx="2995986" cy="1796595"/>
          </a:xfrm>
          <a:custGeom>
            <a:avLst/>
            <a:gdLst>
              <a:gd name="connsiteX0" fmla="*/ 0 w 2995986"/>
              <a:gd name="connsiteY0" fmla="*/ 124839 h 1796595"/>
              <a:gd name="connsiteX1" fmla="*/ 824981 w 2995986"/>
              <a:gd name="connsiteY1" fmla="*/ 16283 h 1796595"/>
              <a:gd name="connsiteX2" fmla="*/ 1801933 w 2995986"/>
              <a:gd name="connsiteY2" fmla="*/ 222539 h 1796595"/>
              <a:gd name="connsiteX3" fmla="*/ 2670335 w 2995986"/>
              <a:gd name="connsiteY3" fmla="*/ 754461 h 1796595"/>
              <a:gd name="connsiteX4" fmla="*/ 2995986 w 2995986"/>
              <a:gd name="connsiteY4" fmla="*/ 1796595 h 179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986" h="1796595">
                <a:moveTo>
                  <a:pt x="0" y="124839"/>
                </a:moveTo>
                <a:cubicBezTo>
                  <a:pt x="262329" y="62419"/>
                  <a:pt x="524659" y="0"/>
                  <a:pt x="824981" y="16283"/>
                </a:cubicBezTo>
                <a:cubicBezTo>
                  <a:pt x="1125303" y="32566"/>
                  <a:pt x="1494374" y="99509"/>
                  <a:pt x="1801933" y="222539"/>
                </a:cubicBezTo>
                <a:cubicBezTo>
                  <a:pt x="2109492" y="345569"/>
                  <a:pt x="2471326" y="492118"/>
                  <a:pt x="2670335" y="754461"/>
                </a:cubicBezTo>
                <a:cubicBezTo>
                  <a:pt x="2869344" y="1016804"/>
                  <a:pt x="2995986" y="1796595"/>
                  <a:pt x="2995986" y="179659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/>
          <p:cNvSpPr/>
          <p:nvPr/>
        </p:nvSpPr>
        <p:spPr>
          <a:xfrm>
            <a:off x="2062455" y="987856"/>
            <a:ext cx="206245" cy="151977"/>
          </a:xfrm>
          <a:prstGeom prst="triangle">
            <a:avLst/>
          </a:prstGeom>
          <a:scene3d>
            <a:camera prst="orthographicFront">
              <a:rot lat="0" lon="0" rev="138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Isosceles Triangle 128"/>
          <p:cNvSpPr/>
          <p:nvPr/>
        </p:nvSpPr>
        <p:spPr>
          <a:xfrm>
            <a:off x="5335244" y="5384898"/>
            <a:ext cx="206245" cy="151977"/>
          </a:xfrm>
          <a:prstGeom prst="triangle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Isosceles Triangle 129"/>
          <p:cNvSpPr/>
          <p:nvPr/>
        </p:nvSpPr>
        <p:spPr>
          <a:xfrm>
            <a:off x="4147045" y="2567820"/>
            <a:ext cx="206245" cy="151977"/>
          </a:xfrm>
          <a:prstGeom prst="triangle">
            <a:avLst/>
          </a:prstGeom>
          <a:scene3d>
            <a:camera prst="orthographicFront">
              <a:rot lat="0" lon="0" rev="108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Isosceles Triangle 130"/>
          <p:cNvSpPr/>
          <p:nvPr/>
        </p:nvSpPr>
        <p:spPr>
          <a:xfrm>
            <a:off x="6079235" y="4050026"/>
            <a:ext cx="206245" cy="151977"/>
          </a:xfrm>
          <a:prstGeom prst="triangle">
            <a:avLst/>
          </a:prstGeom>
          <a:scene3d>
            <a:camera prst="orthographicFront">
              <a:rot lat="0" lon="0" rev="138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Isosceles Triangle 131"/>
          <p:cNvSpPr/>
          <p:nvPr/>
        </p:nvSpPr>
        <p:spPr>
          <a:xfrm>
            <a:off x="7772197" y="5474935"/>
            <a:ext cx="206245" cy="151977"/>
          </a:xfrm>
          <a:prstGeom prst="triangle">
            <a:avLst/>
          </a:prstGeom>
          <a:scene3d>
            <a:camera prst="orthographicFront">
              <a:rot lat="0" lon="0" rev="138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Isosceles Triangle 132"/>
          <p:cNvSpPr/>
          <p:nvPr/>
        </p:nvSpPr>
        <p:spPr>
          <a:xfrm>
            <a:off x="7794336" y="5735710"/>
            <a:ext cx="206245" cy="151977"/>
          </a:xfrm>
          <a:prstGeom prst="triangle">
            <a:avLst/>
          </a:prstGeom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Isosceles Triangle 133"/>
          <p:cNvSpPr/>
          <p:nvPr/>
        </p:nvSpPr>
        <p:spPr>
          <a:xfrm>
            <a:off x="8005579" y="5909399"/>
            <a:ext cx="206245" cy="151977"/>
          </a:xfrm>
          <a:prstGeom prst="triangle">
            <a:avLst/>
          </a:prstGeom>
          <a:scene3d>
            <a:camera prst="orthographicFront">
              <a:rot lat="0" lon="0" rev="51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Isosceles Triangle 134"/>
          <p:cNvSpPr/>
          <p:nvPr/>
        </p:nvSpPr>
        <p:spPr>
          <a:xfrm>
            <a:off x="3386768" y="3908003"/>
            <a:ext cx="206245" cy="151977"/>
          </a:xfrm>
          <a:prstGeom prst="triangle">
            <a:avLst/>
          </a:prstGeom>
          <a:scene3d>
            <a:camera prst="orthographicFront">
              <a:rot lat="0" lon="0" rev="198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Isosceles Triangle 135"/>
          <p:cNvSpPr/>
          <p:nvPr/>
        </p:nvSpPr>
        <p:spPr>
          <a:xfrm>
            <a:off x="6431601" y="3811204"/>
            <a:ext cx="206245" cy="151977"/>
          </a:xfrm>
          <a:prstGeom prst="triangle">
            <a:avLst/>
          </a:prstGeom>
          <a:scene3d>
            <a:camera prst="orthographicFront">
              <a:rot lat="0" lon="0" rev="426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Isosceles Triangle 136"/>
          <p:cNvSpPr/>
          <p:nvPr/>
        </p:nvSpPr>
        <p:spPr>
          <a:xfrm>
            <a:off x="5574054" y="5026667"/>
            <a:ext cx="206245" cy="151977"/>
          </a:xfrm>
          <a:prstGeom prst="triangle">
            <a:avLst/>
          </a:prstGeom>
          <a:scene3d>
            <a:camera prst="orthographicFront">
              <a:rot lat="0" lon="0" rev="462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Freeform 137"/>
          <p:cNvSpPr/>
          <p:nvPr/>
        </p:nvSpPr>
        <p:spPr>
          <a:xfrm>
            <a:off x="1965190" y="1389928"/>
            <a:ext cx="369071" cy="749033"/>
          </a:xfrm>
          <a:custGeom>
            <a:avLst/>
            <a:gdLst>
              <a:gd name="connsiteX0" fmla="*/ 369071 w 369071"/>
              <a:gd name="connsiteY0" fmla="*/ 0 h 749033"/>
              <a:gd name="connsiteX1" fmla="*/ 0 w 369071"/>
              <a:gd name="connsiteY1" fmla="*/ 749033 h 749033"/>
              <a:gd name="connsiteX2" fmla="*/ 0 w 369071"/>
              <a:gd name="connsiteY2" fmla="*/ 749033 h 74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071" h="749033">
                <a:moveTo>
                  <a:pt x="369071" y="0"/>
                </a:moveTo>
                <a:lnTo>
                  <a:pt x="0" y="749033"/>
                </a:lnTo>
                <a:lnTo>
                  <a:pt x="0" y="74903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3951228" y="4255380"/>
            <a:ext cx="3994649" cy="1872583"/>
          </a:xfrm>
          <a:custGeom>
            <a:avLst/>
            <a:gdLst>
              <a:gd name="connsiteX0" fmla="*/ 0 w 3994649"/>
              <a:gd name="connsiteY0" fmla="*/ 0 h 1872583"/>
              <a:gd name="connsiteX1" fmla="*/ 575317 w 3994649"/>
              <a:gd name="connsiteY1" fmla="*/ 955289 h 1872583"/>
              <a:gd name="connsiteX2" fmla="*/ 1237473 w 3994649"/>
              <a:gd name="connsiteY2" fmla="*/ 1552345 h 1872583"/>
              <a:gd name="connsiteX3" fmla="*/ 2257845 w 3994649"/>
              <a:gd name="connsiteY3" fmla="*/ 1834589 h 1872583"/>
              <a:gd name="connsiteX4" fmla="*/ 3365058 w 3994649"/>
              <a:gd name="connsiteY4" fmla="*/ 1780311 h 1872583"/>
              <a:gd name="connsiteX5" fmla="*/ 3994649 w 3994649"/>
              <a:gd name="connsiteY5" fmla="*/ 1552345 h 187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4649" h="1872583">
                <a:moveTo>
                  <a:pt x="0" y="0"/>
                </a:moveTo>
                <a:cubicBezTo>
                  <a:pt x="184536" y="348282"/>
                  <a:pt x="369072" y="696565"/>
                  <a:pt x="575317" y="955289"/>
                </a:cubicBezTo>
                <a:cubicBezTo>
                  <a:pt x="781563" y="1214013"/>
                  <a:pt x="957052" y="1405795"/>
                  <a:pt x="1237473" y="1552345"/>
                </a:cubicBezTo>
                <a:cubicBezTo>
                  <a:pt x="1517894" y="1698895"/>
                  <a:pt x="1903248" y="1796595"/>
                  <a:pt x="2257845" y="1834589"/>
                </a:cubicBezTo>
                <a:cubicBezTo>
                  <a:pt x="2612442" y="1872583"/>
                  <a:pt x="3075591" y="1827352"/>
                  <a:pt x="3365058" y="1780311"/>
                </a:cubicBezTo>
                <a:cubicBezTo>
                  <a:pt x="3654525" y="1733270"/>
                  <a:pt x="3994649" y="1552345"/>
                  <a:pt x="3994649" y="155234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009517" y="1237534"/>
            <a:ext cx="2485801" cy="2764549"/>
          </a:xfrm>
          <a:custGeom>
            <a:avLst/>
            <a:gdLst>
              <a:gd name="connsiteX0" fmla="*/ 0 w 2485801"/>
              <a:gd name="connsiteY0" fmla="*/ 0 h 2764549"/>
              <a:gd name="connsiteX1" fmla="*/ 86840 w 2485801"/>
              <a:gd name="connsiteY1" fmla="*/ 1020422 h 2764549"/>
              <a:gd name="connsiteX2" fmla="*/ 271376 w 2485801"/>
              <a:gd name="connsiteY2" fmla="*/ 1519778 h 2764549"/>
              <a:gd name="connsiteX3" fmla="*/ 759852 w 2485801"/>
              <a:gd name="connsiteY3" fmla="*/ 2127690 h 2764549"/>
              <a:gd name="connsiteX4" fmla="*/ 1725949 w 2485801"/>
              <a:gd name="connsiteY4" fmla="*/ 2659612 h 2764549"/>
              <a:gd name="connsiteX5" fmla="*/ 2485801 w 2485801"/>
              <a:gd name="connsiteY5" fmla="*/ 2757312 h 276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5801" h="2764549">
                <a:moveTo>
                  <a:pt x="0" y="0"/>
                </a:moveTo>
                <a:cubicBezTo>
                  <a:pt x="20805" y="383563"/>
                  <a:pt x="41611" y="767126"/>
                  <a:pt x="86840" y="1020422"/>
                </a:cubicBezTo>
                <a:cubicBezTo>
                  <a:pt x="132069" y="1273718"/>
                  <a:pt x="159207" y="1335233"/>
                  <a:pt x="271376" y="1519778"/>
                </a:cubicBezTo>
                <a:cubicBezTo>
                  <a:pt x="383545" y="1704323"/>
                  <a:pt x="517423" y="1937718"/>
                  <a:pt x="759852" y="2127690"/>
                </a:cubicBezTo>
                <a:cubicBezTo>
                  <a:pt x="1002281" y="2317662"/>
                  <a:pt x="1438291" y="2554675"/>
                  <a:pt x="1725949" y="2659612"/>
                </a:cubicBezTo>
                <a:cubicBezTo>
                  <a:pt x="2013607" y="2764549"/>
                  <a:pt x="2485801" y="2757312"/>
                  <a:pt x="2485801" y="275731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638637" y="1215823"/>
            <a:ext cx="4886570" cy="4268044"/>
          </a:xfrm>
          <a:custGeom>
            <a:avLst/>
            <a:gdLst>
              <a:gd name="connsiteX0" fmla="*/ 240620 w 4886570"/>
              <a:gd name="connsiteY0" fmla="*/ 0 h 4268044"/>
              <a:gd name="connsiteX1" fmla="*/ 34374 w 4886570"/>
              <a:gd name="connsiteY1" fmla="*/ 890156 h 4268044"/>
              <a:gd name="connsiteX2" fmla="*/ 56084 w 4886570"/>
              <a:gd name="connsiteY2" fmla="*/ 1845445 h 4268044"/>
              <a:gd name="connsiteX3" fmla="*/ 370880 w 4886570"/>
              <a:gd name="connsiteY3" fmla="*/ 2572767 h 4268044"/>
              <a:gd name="connsiteX4" fmla="*/ 1011326 w 4886570"/>
              <a:gd name="connsiteY4" fmla="*/ 3202390 h 4268044"/>
              <a:gd name="connsiteX5" fmla="*/ 1814598 w 4886570"/>
              <a:gd name="connsiteY5" fmla="*/ 3625757 h 4268044"/>
              <a:gd name="connsiteX6" fmla="*/ 3073781 w 4886570"/>
              <a:gd name="connsiteY6" fmla="*/ 4049124 h 4268044"/>
              <a:gd name="connsiteX7" fmla="*/ 4246123 w 4886570"/>
              <a:gd name="connsiteY7" fmla="*/ 4233668 h 4268044"/>
              <a:gd name="connsiteX8" fmla="*/ 4886570 w 4886570"/>
              <a:gd name="connsiteY8" fmla="*/ 4255379 h 426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6570" h="4268044">
                <a:moveTo>
                  <a:pt x="240620" y="0"/>
                </a:moveTo>
                <a:cubicBezTo>
                  <a:pt x="152875" y="291291"/>
                  <a:pt x="65130" y="582582"/>
                  <a:pt x="34374" y="890156"/>
                </a:cubicBezTo>
                <a:cubicBezTo>
                  <a:pt x="3618" y="1197730"/>
                  <a:pt x="0" y="1565010"/>
                  <a:pt x="56084" y="1845445"/>
                </a:cubicBezTo>
                <a:cubicBezTo>
                  <a:pt x="112168" y="2125880"/>
                  <a:pt x="211673" y="2346610"/>
                  <a:pt x="370880" y="2572767"/>
                </a:cubicBezTo>
                <a:cubicBezTo>
                  <a:pt x="530087" y="2798925"/>
                  <a:pt x="770706" y="3026892"/>
                  <a:pt x="1011326" y="3202390"/>
                </a:cubicBezTo>
                <a:cubicBezTo>
                  <a:pt x="1251946" y="3377888"/>
                  <a:pt x="1470856" y="3484635"/>
                  <a:pt x="1814598" y="3625757"/>
                </a:cubicBezTo>
                <a:cubicBezTo>
                  <a:pt x="2158340" y="3766879"/>
                  <a:pt x="2668527" y="3947806"/>
                  <a:pt x="3073781" y="4049124"/>
                </a:cubicBezTo>
                <a:cubicBezTo>
                  <a:pt x="3479035" y="4150442"/>
                  <a:pt x="3943992" y="4199292"/>
                  <a:pt x="4246123" y="4233668"/>
                </a:cubicBezTo>
                <a:cubicBezTo>
                  <a:pt x="4548254" y="4268044"/>
                  <a:pt x="4886570" y="4255379"/>
                  <a:pt x="4886570" y="425537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2811451" y="1150689"/>
            <a:ext cx="1829072" cy="1335234"/>
          </a:xfrm>
          <a:custGeom>
            <a:avLst/>
            <a:gdLst>
              <a:gd name="connsiteX0" fmla="*/ 0 w 1829072"/>
              <a:gd name="connsiteY0" fmla="*/ 0 h 1335234"/>
              <a:gd name="connsiteX1" fmla="*/ 629591 w 1829072"/>
              <a:gd name="connsiteY1" fmla="*/ 108556 h 1335234"/>
              <a:gd name="connsiteX2" fmla="*/ 1335168 w 1829072"/>
              <a:gd name="connsiteY2" fmla="*/ 455934 h 1335234"/>
              <a:gd name="connsiteX3" fmla="*/ 1747659 w 1829072"/>
              <a:gd name="connsiteY3" fmla="*/ 911867 h 1335234"/>
              <a:gd name="connsiteX4" fmla="*/ 1823644 w 1829072"/>
              <a:gd name="connsiteY4" fmla="*/ 1335234 h 133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9072" h="1335234">
                <a:moveTo>
                  <a:pt x="0" y="0"/>
                </a:moveTo>
                <a:cubicBezTo>
                  <a:pt x="203531" y="16283"/>
                  <a:pt x="407063" y="32567"/>
                  <a:pt x="629591" y="108556"/>
                </a:cubicBezTo>
                <a:cubicBezTo>
                  <a:pt x="852119" y="184545"/>
                  <a:pt x="1148823" y="322049"/>
                  <a:pt x="1335168" y="455934"/>
                </a:cubicBezTo>
                <a:cubicBezTo>
                  <a:pt x="1521513" y="589819"/>
                  <a:pt x="1666246" y="765317"/>
                  <a:pt x="1747659" y="911867"/>
                </a:cubicBezTo>
                <a:cubicBezTo>
                  <a:pt x="1829072" y="1058417"/>
                  <a:pt x="1823644" y="1335234"/>
                  <a:pt x="1823644" y="133523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/>
          <p:cNvSpPr/>
          <p:nvPr/>
        </p:nvSpPr>
        <p:spPr>
          <a:xfrm>
            <a:off x="4515690" y="2334365"/>
            <a:ext cx="206245" cy="151977"/>
          </a:xfrm>
          <a:prstGeom prst="triangle">
            <a:avLst/>
          </a:prstGeom>
          <a:scene3d>
            <a:camera prst="orthographicFront">
              <a:rot lat="0" lon="0" rev="372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181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Proposed 11-node HPP</vt:lpstr>
      <vt:lpstr>Find the path</vt:lpstr>
      <vt:lpstr>Slide 3</vt:lpstr>
      <vt:lpstr>Observations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mwsu mwsu</dc:creator>
  <cp:lastModifiedBy>mwsu mwsu</cp:lastModifiedBy>
  <cp:revision>10</cp:revision>
  <dcterms:created xsi:type="dcterms:W3CDTF">2011-07-02T02:38:58Z</dcterms:created>
  <dcterms:modified xsi:type="dcterms:W3CDTF">2011-07-02T14:08:30Z</dcterms:modified>
</cp:coreProperties>
</file>