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64" r:id="rId4"/>
    <p:sldId id="259" r:id="rId5"/>
    <p:sldId id="260" r:id="rId6"/>
    <p:sldId id="267" r:id="rId7"/>
    <p:sldId id="265" r:id="rId8"/>
    <p:sldId id="266" r:id="rId9"/>
    <p:sldId id="270" r:id="rId10"/>
    <p:sldId id="271" r:id="rId11"/>
    <p:sldId id="269" r:id="rId12"/>
    <p:sldId id="272" r:id="rId13"/>
    <p:sldId id="268" r:id="rId14"/>
    <p:sldId id="256" r:id="rId15"/>
    <p:sldId id="257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3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7" autoAdjust="0"/>
  </p:normalViewPr>
  <p:slideViewPr>
    <p:cSldViewPr snapToGrid="0" snapToObjects="1">
      <p:cViewPr varScale="1">
        <p:scale>
          <a:sx n="71" d="100"/>
          <a:sy n="71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A8717-CCA4-264C-A0DD-FF25210C3174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43D33-AB8A-3047-AD31-7D09F593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43D33-AB8A-3047-AD31-7D09F593E3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43D33-AB8A-3047-AD31-7D09F593E3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43D33-AB8A-3047-AD31-7D09F593E3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0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5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2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7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1067-FE64-9B44-9CDC-A09B37567170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DD23-28B1-424A-B6C7-81ED9941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11-15-13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5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34"/>
            <a:ext cx="8229600" cy="1143000"/>
          </a:xfrm>
        </p:spPr>
        <p:txBody>
          <a:bodyPr/>
          <a:lstStyle/>
          <a:p>
            <a:r>
              <a:rPr lang="en-US" dirty="0" err="1" smtClean="0"/>
              <a:t>Riboswitch</a:t>
            </a:r>
            <a:r>
              <a:rPr lang="en-US" dirty="0" smtClean="0"/>
              <a:t> E</a:t>
            </a:r>
            <a:endParaRPr lang="en-US" dirty="0"/>
          </a:p>
        </p:txBody>
      </p:sp>
      <p:pic>
        <p:nvPicPr>
          <p:cNvPr id="4" name="Picture 3" descr="Snapshot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 r="10698"/>
          <a:stretch/>
        </p:blipFill>
        <p:spPr>
          <a:xfrm rot="16200000">
            <a:off x="1966119" y="-810952"/>
            <a:ext cx="5135563" cy="891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0689" y="5982354"/>
            <a:ext cx="215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G=--23.10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47343" y="5982354"/>
            <a:ext cx="20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DG=-13.70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67926" y="6412441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Difference is 9.4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50167"/>
            <a:ext cx="102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31651" y="3094567"/>
            <a:ext cx="5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100" y="5147734"/>
            <a:ext cx="64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61144" y="1374463"/>
            <a:ext cx="157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40145" y="2255585"/>
            <a:ext cx="141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03112" y="4164819"/>
            <a:ext cx="179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8bp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2071" y="3104847"/>
            <a:ext cx="102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58456" y="5332400"/>
            <a:ext cx="5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52071" y="3793068"/>
            <a:ext cx="64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53623" y="1836128"/>
            <a:ext cx="157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81263" y="3593317"/>
            <a:ext cx="141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8614" y="5187898"/>
            <a:ext cx="179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8bp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00375" y="788956"/>
            <a:ext cx="4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95664" y="771111"/>
            <a:ext cx="5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</a:t>
            </a:r>
            <a:endParaRPr lang="en-US" b="1" dirty="0"/>
          </a:p>
        </p:txBody>
      </p:sp>
      <p:sp>
        <p:nvSpPr>
          <p:cNvPr id="22" name="Hexagon 21"/>
          <p:cNvSpPr/>
          <p:nvPr/>
        </p:nvSpPr>
        <p:spPr>
          <a:xfrm>
            <a:off x="6768231" y="1796140"/>
            <a:ext cx="273982" cy="3810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 rot="1269299">
            <a:off x="6997753" y="1879787"/>
            <a:ext cx="194074" cy="247393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99715" y="1460502"/>
            <a:ext cx="515176" cy="426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81095" y="1048011"/>
            <a:ext cx="14303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Theophylline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1861144" y="2297793"/>
            <a:ext cx="1132144" cy="149527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urved Connector 4"/>
          <p:cNvCxnSpPr/>
          <p:nvPr/>
        </p:nvCxnSpPr>
        <p:spPr>
          <a:xfrm flipV="1">
            <a:off x="1223435" y="3837772"/>
            <a:ext cx="6688666" cy="338667"/>
          </a:xfrm>
          <a:prstGeom prst="curvedConnector3">
            <a:avLst>
              <a:gd name="adj1" fmla="val 6455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flipV="1">
            <a:off x="1270001" y="2309420"/>
            <a:ext cx="6688666" cy="338667"/>
          </a:xfrm>
          <a:prstGeom prst="curvedConnector3">
            <a:avLst>
              <a:gd name="adj1" fmla="val 6455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1935" y="3837772"/>
            <a:ext cx="4298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5’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49814" y="2070893"/>
            <a:ext cx="4298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5’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788" y="2409560"/>
            <a:ext cx="429813" cy="4770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</a:rPr>
              <a:t>3’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9814" y="3599245"/>
            <a:ext cx="4298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3’</a:t>
            </a:r>
            <a:endParaRPr lang="en-US" sz="2500" b="1" dirty="0"/>
          </a:p>
        </p:txBody>
      </p:sp>
      <p:sp>
        <p:nvSpPr>
          <p:cNvPr id="13" name="Rectangle 12"/>
          <p:cNvSpPr/>
          <p:nvPr/>
        </p:nvSpPr>
        <p:spPr>
          <a:xfrm>
            <a:off x="1832185" y="3434742"/>
            <a:ext cx="2857500" cy="677333"/>
          </a:xfrm>
          <a:prstGeom prst="rect">
            <a:avLst/>
          </a:prstGeom>
          <a:solidFill>
            <a:srgbClr val="CD3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000000"/>
                </a:solidFill>
              </a:rPr>
              <a:t>RBS</a:t>
            </a:r>
            <a:endParaRPr lang="en-US" sz="35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32185" y="2380972"/>
            <a:ext cx="0" cy="9789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63995" y="2397138"/>
            <a:ext cx="0" cy="9789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78490" y="1755422"/>
            <a:ext cx="1502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D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26113" y="1758614"/>
            <a:ext cx="1502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E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09569" y="597593"/>
            <a:ext cx="285451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/>
              <a:t>5/5 bind to 16s RNA</a:t>
            </a:r>
          </a:p>
          <a:p>
            <a:pPr algn="ctr"/>
            <a:r>
              <a:rPr lang="en-US" sz="2500" b="1" dirty="0" smtClean="0"/>
              <a:t>1 free base in</a:t>
            </a:r>
          </a:p>
          <a:p>
            <a:pPr algn="ctr"/>
            <a:r>
              <a:rPr lang="en-US" sz="2500" b="1" dirty="0" smtClean="0"/>
              <a:t> OFF folding</a:t>
            </a:r>
            <a:endParaRPr lang="en-US" sz="25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1543" y="512119"/>
            <a:ext cx="278203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/>
              <a:t>8</a:t>
            </a:r>
            <a:r>
              <a:rPr lang="en-US" sz="2500" b="1" dirty="0" smtClean="0"/>
              <a:t>/8 bind to 16sRNA</a:t>
            </a:r>
          </a:p>
          <a:p>
            <a:pPr algn="ctr"/>
            <a:r>
              <a:rPr lang="en-US" sz="2500" b="1" dirty="0"/>
              <a:t>2</a:t>
            </a:r>
            <a:r>
              <a:rPr lang="en-US" sz="2500" b="1" dirty="0" smtClean="0"/>
              <a:t> free bases in </a:t>
            </a:r>
          </a:p>
          <a:p>
            <a:pPr algn="ctr"/>
            <a:r>
              <a:rPr lang="en-US" sz="2500" b="1" dirty="0" smtClean="0"/>
              <a:t>OFF folding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5632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8887"/>
            <a:ext cx="8229600" cy="1143000"/>
          </a:xfrm>
        </p:spPr>
        <p:txBody>
          <a:bodyPr/>
          <a:lstStyle/>
          <a:p>
            <a:r>
              <a:rPr lang="en-US" dirty="0" err="1" smtClean="0"/>
              <a:t>Riboswitch</a:t>
            </a:r>
            <a:r>
              <a:rPr lang="en-US" dirty="0" smtClean="0"/>
              <a:t> D </a:t>
            </a:r>
            <a:endParaRPr lang="en-US" dirty="0"/>
          </a:p>
        </p:txBody>
      </p:sp>
      <p:pic>
        <p:nvPicPr>
          <p:cNvPr id="4" name="Picture 3" descr="Snapshot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r="11474"/>
          <a:stretch/>
        </p:blipFill>
        <p:spPr>
          <a:xfrm rot="16200000">
            <a:off x="1929812" y="-674872"/>
            <a:ext cx="5332630" cy="8610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0689" y="5982354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G=--22.10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47343" y="5982354"/>
            <a:ext cx="20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</a:t>
            </a:r>
            <a:r>
              <a:rPr lang="en-US" b="1" dirty="0" smtClean="0"/>
              <a:t>=-13.70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21401" y="6412441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Difference is 8.4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09872" y="767789"/>
            <a:ext cx="4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05161" y="749944"/>
            <a:ext cx="5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</a:t>
            </a:r>
            <a:endParaRPr lang="en-US" b="1" dirty="0"/>
          </a:p>
        </p:txBody>
      </p:sp>
      <p:sp>
        <p:nvSpPr>
          <p:cNvPr id="10" name="Hexagon 9"/>
          <p:cNvSpPr/>
          <p:nvPr/>
        </p:nvSpPr>
        <p:spPr>
          <a:xfrm>
            <a:off x="6831732" y="1669138"/>
            <a:ext cx="273982" cy="3810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 rot="1269299">
            <a:off x="7061254" y="1752785"/>
            <a:ext cx="194074" cy="247393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88901" y="3463899"/>
            <a:ext cx="102842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93180" y="2070919"/>
            <a:ext cx="56636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83690" y="4349485"/>
            <a:ext cx="64982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0826" y="1836128"/>
            <a:ext cx="149807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08178" y="1541435"/>
            <a:ext cx="141828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94135" y="3463899"/>
            <a:ext cx="179361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8bp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14556" y="2574792"/>
            <a:ext cx="1028422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02101" y="4874544"/>
            <a:ext cx="553119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78942" y="3785440"/>
            <a:ext cx="649825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49767" y="2151603"/>
            <a:ext cx="1579001" cy="9233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79400" y="3317958"/>
            <a:ext cx="1418289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48241" y="4909065"/>
            <a:ext cx="1376699" cy="646331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</a:t>
            </a:r>
          </a:p>
          <a:p>
            <a:r>
              <a:rPr lang="en-US" b="1" dirty="0" smtClean="0"/>
              <a:t>8bp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042049" y="1333500"/>
            <a:ext cx="515176" cy="426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23429" y="921009"/>
            <a:ext cx="14303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Theophylline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146274" y="2649111"/>
            <a:ext cx="398080" cy="45720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how to narrow down 1,554 candidates</a:t>
            </a:r>
          </a:p>
          <a:p>
            <a:r>
              <a:rPr lang="en-US" dirty="0" smtClean="0"/>
              <a:t>Run 3-methylxanthine and caffeine through the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2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1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13" y="178884"/>
            <a:ext cx="4661647" cy="6526715"/>
          </a:xfrm>
          <a:prstGeom prst="rect">
            <a:avLst/>
          </a:prstGeom>
        </p:spPr>
      </p:pic>
      <p:pic>
        <p:nvPicPr>
          <p:cNvPr id="5" name="Picture 4" descr="8.1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127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2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29" y="0"/>
            <a:ext cx="4929229" cy="6858000"/>
          </a:xfrm>
          <a:prstGeom prst="rect">
            <a:avLst/>
          </a:prstGeom>
        </p:spPr>
      </p:pic>
      <p:pic>
        <p:nvPicPr>
          <p:cNvPr id="5" name="Picture 4" descr="8.2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7" y="0"/>
            <a:ext cx="5244353" cy="6858000"/>
          </a:xfrm>
          <a:prstGeom prst="rect">
            <a:avLst/>
          </a:prstGeom>
        </p:spPr>
      </p:pic>
      <p:pic>
        <p:nvPicPr>
          <p:cNvPr id="5" name="Picture 4" descr="D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11-14 at 8.0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39" y="1066800"/>
            <a:ext cx="7078110" cy="4970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790" y="1395303"/>
            <a:ext cx="25956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What we need to know: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 How do they know where </a:t>
            </a:r>
            <a:r>
              <a:rPr lang="en-US" sz="2500" dirty="0" smtClean="0">
                <a:latin typeface="Symbol" charset="2"/>
                <a:cs typeface="Symbol" charset="2"/>
              </a:rPr>
              <a:t>D</a:t>
            </a:r>
            <a:r>
              <a:rPr lang="en-US" sz="2500" dirty="0" smtClean="0"/>
              <a:t>G</a:t>
            </a:r>
            <a:r>
              <a:rPr lang="en-US" sz="2500" dirty="0"/>
              <a:t> </a:t>
            </a:r>
            <a:r>
              <a:rPr lang="en-US" sz="2500" dirty="0" smtClean="0"/>
              <a:t>binds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How to constrain folding using </a:t>
            </a:r>
            <a:r>
              <a:rPr lang="en-US" sz="2500" dirty="0" err="1" smtClean="0"/>
              <a:t>Una</a:t>
            </a:r>
            <a:r>
              <a:rPr lang="en-US" sz="2500" dirty="0" smtClean="0"/>
              <a:t>-fold</a:t>
            </a:r>
            <a:endParaRPr lang="en-US" sz="2500" dirty="0"/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What does difference mean? </a:t>
            </a:r>
          </a:p>
        </p:txBody>
      </p:sp>
    </p:spTree>
    <p:extLst>
      <p:ext uri="{BB962C8B-B14F-4D97-AF65-F5344CB8AC3E}">
        <p14:creationId xmlns:p14="http://schemas.microsoft.com/office/powerpoint/2010/main" val="396378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970"/>
            <a:ext cx="8229600" cy="1143000"/>
          </a:xfrm>
        </p:spPr>
        <p:txBody>
          <a:bodyPr/>
          <a:lstStyle/>
          <a:p>
            <a:r>
              <a:rPr lang="en-US" dirty="0" smtClean="0"/>
              <a:t>Theophylline Binding Sequence </a:t>
            </a:r>
            <a:endParaRPr lang="en-US" dirty="0"/>
          </a:p>
        </p:txBody>
      </p:sp>
      <p:pic>
        <p:nvPicPr>
          <p:cNvPr id="6" name="Picture 5" descr="binding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72" y="1057665"/>
            <a:ext cx="5611586" cy="55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7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-221991"/>
            <a:ext cx="8229600" cy="1143000"/>
          </a:xfrm>
        </p:spPr>
        <p:txBody>
          <a:bodyPr/>
          <a:lstStyle/>
          <a:p>
            <a:r>
              <a:rPr lang="en-US" dirty="0" smtClean="0"/>
              <a:t>Lynch et al 8.1 Clone</a:t>
            </a:r>
            <a:endParaRPr lang="en-US" dirty="0"/>
          </a:p>
        </p:txBody>
      </p:sp>
      <p:pic>
        <p:nvPicPr>
          <p:cNvPr id="4" name="Picture 3" descr="Snapsho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798" y="737680"/>
            <a:ext cx="8381999" cy="5541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2258" y="5891639"/>
            <a:ext cx="20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</a:t>
            </a:r>
            <a:r>
              <a:rPr lang="en-US" b="1" dirty="0" smtClean="0"/>
              <a:t>=-19.20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38912" y="5891639"/>
            <a:ext cx="20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</a:t>
            </a:r>
            <a:r>
              <a:rPr lang="en-US" b="1" dirty="0" smtClean="0"/>
              <a:t>=-13.70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2970" y="6321726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Difference is 5.5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92156" y="767789"/>
            <a:ext cx="4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7445" y="749944"/>
            <a:ext cx="5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</a:t>
            </a:r>
            <a:endParaRPr lang="en-US" dirty="0"/>
          </a:p>
        </p:txBody>
      </p:sp>
      <p:sp>
        <p:nvSpPr>
          <p:cNvPr id="10" name="Hexagon 9"/>
          <p:cNvSpPr/>
          <p:nvPr/>
        </p:nvSpPr>
        <p:spPr>
          <a:xfrm>
            <a:off x="6414443" y="1614709"/>
            <a:ext cx="273982" cy="3810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 rot="1269299">
            <a:off x="6643965" y="1698356"/>
            <a:ext cx="194074" cy="247393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9870" y="4154772"/>
            <a:ext cx="102842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82271" y="2574792"/>
            <a:ext cx="56636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88008" y="4386256"/>
            <a:ext cx="64982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0826" y="1836128"/>
            <a:ext cx="149807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88224" y="1610773"/>
            <a:ext cx="141828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97326" y="3587292"/>
            <a:ext cx="179361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8bp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86021" y="1980105"/>
            <a:ext cx="1028422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42423" y="5370730"/>
            <a:ext cx="553119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19807" y="3564583"/>
            <a:ext cx="649825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76219" y="2151603"/>
            <a:ext cx="1579001" cy="9233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22544" y="4127049"/>
            <a:ext cx="1418289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90944" y="4865130"/>
            <a:ext cx="1376699" cy="646331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</a:t>
            </a:r>
          </a:p>
          <a:p>
            <a:r>
              <a:rPr lang="en-US" b="1" dirty="0" smtClean="0"/>
              <a:t>8bp</a:t>
            </a:r>
            <a:endParaRPr lang="en-US" b="1" dirty="0"/>
          </a:p>
        </p:txBody>
      </p:sp>
      <p:cxnSp>
        <p:nvCxnSpPr>
          <p:cNvPr id="27" name="Straight Connector 26"/>
          <p:cNvCxnSpPr>
            <a:stCxn id="11" idx="1"/>
          </p:cNvCxnSpPr>
          <p:nvPr/>
        </p:nvCxnSpPr>
        <p:spPr>
          <a:xfrm flipV="1">
            <a:off x="6661043" y="1333500"/>
            <a:ext cx="515176" cy="426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42423" y="921009"/>
            <a:ext cx="14303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Theophylline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397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8887"/>
            <a:ext cx="8229600" cy="1143000"/>
          </a:xfrm>
        </p:spPr>
        <p:txBody>
          <a:bodyPr/>
          <a:lstStyle/>
          <a:p>
            <a:r>
              <a:rPr lang="en-US" dirty="0" err="1" smtClean="0"/>
              <a:t>Riboswitch</a:t>
            </a:r>
            <a:r>
              <a:rPr lang="en-US" dirty="0" smtClean="0"/>
              <a:t> D </a:t>
            </a:r>
            <a:endParaRPr lang="en-US" dirty="0"/>
          </a:p>
        </p:txBody>
      </p:sp>
      <p:pic>
        <p:nvPicPr>
          <p:cNvPr id="4" name="Picture 3" descr="Snapshot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r="11474"/>
          <a:stretch/>
        </p:blipFill>
        <p:spPr>
          <a:xfrm rot="16200000">
            <a:off x="1929812" y="-674872"/>
            <a:ext cx="5332630" cy="8610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0689" y="5982354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G=--22.10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47343" y="5982354"/>
            <a:ext cx="20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</a:t>
            </a:r>
            <a:r>
              <a:rPr lang="en-US" b="1" dirty="0" smtClean="0"/>
              <a:t>=-13.70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21401" y="6412441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Difference is 8.4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09872" y="767789"/>
            <a:ext cx="4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05161" y="749944"/>
            <a:ext cx="5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</a:t>
            </a:r>
            <a:endParaRPr lang="en-US" b="1" dirty="0"/>
          </a:p>
        </p:txBody>
      </p:sp>
      <p:sp>
        <p:nvSpPr>
          <p:cNvPr id="10" name="Hexagon 9"/>
          <p:cNvSpPr/>
          <p:nvPr/>
        </p:nvSpPr>
        <p:spPr>
          <a:xfrm>
            <a:off x="6831732" y="1669138"/>
            <a:ext cx="273982" cy="3810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 rot="1269299">
            <a:off x="7061254" y="1752785"/>
            <a:ext cx="194074" cy="247393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88901" y="3463899"/>
            <a:ext cx="102842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93180" y="2070919"/>
            <a:ext cx="56636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83690" y="4349485"/>
            <a:ext cx="64982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0826" y="1836128"/>
            <a:ext cx="149807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08178" y="1541435"/>
            <a:ext cx="141828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94135" y="3463899"/>
            <a:ext cx="179361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8bp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14556" y="2574792"/>
            <a:ext cx="1028422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02101" y="4874544"/>
            <a:ext cx="553119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78942" y="3785440"/>
            <a:ext cx="649825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49767" y="2151603"/>
            <a:ext cx="1579001" cy="9233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79400" y="3317958"/>
            <a:ext cx="1418289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48241" y="4909065"/>
            <a:ext cx="1376699" cy="646331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</a:t>
            </a:r>
          </a:p>
          <a:p>
            <a:r>
              <a:rPr lang="en-US" b="1" dirty="0" smtClean="0"/>
              <a:t>8bp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042049" y="1333500"/>
            <a:ext cx="515176" cy="426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23429" y="921009"/>
            <a:ext cx="14303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Theophylline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293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34"/>
            <a:ext cx="8229600" cy="1143000"/>
          </a:xfrm>
        </p:spPr>
        <p:txBody>
          <a:bodyPr/>
          <a:lstStyle/>
          <a:p>
            <a:r>
              <a:rPr lang="en-US" dirty="0" err="1" smtClean="0"/>
              <a:t>Riboswitch</a:t>
            </a:r>
            <a:r>
              <a:rPr lang="en-US" dirty="0" smtClean="0"/>
              <a:t> E</a:t>
            </a:r>
            <a:endParaRPr lang="en-US" dirty="0"/>
          </a:p>
        </p:txBody>
      </p:sp>
      <p:pic>
        <p:nvPicPr>
          <p:cNvPr id="4" name="Picture 3" descr="Snapshot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 r="10698"/>
          <a:stretch/>
        </p:blipFill>
        <p:spPr>
          <a:xfrm rot="16200000">
            <a:off x="1966119" y="-810952"/>
            <a:ext cx="5135563" cy="891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0689" y="5982354"/>
            <a:ext cx="215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G=--23.10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47343" y="5982354"/>
            <a:ext cx="20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</a:t>
            </a:r>
            <a:r>
              <a:rPr lang="en-US" b="1" dirty="0" smtClean="0"/>
              <a:t>=-13.70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67926" y="6412441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Difference is 9.4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50167"/>
            <a:ext cx="102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2979" y="3094567"/>
            <a:ext cx="5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100" y="5147734"/>
            <a:ext cx="64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61144" y="1374463"/>
            <a:ext cx="157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40145" y="2255585"/>
            <a:ext cx="141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03112" y="4164819"/>
            <a:ext cx="179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8bp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2071" y="3104847"/>
            <a:ext cx="102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58456" y="5332400"/>
            <a:ext cx="5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52071" y="3793068"/>
            <a:ext cx="64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53623" y="1836128"/>
            <a:ext cx="157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81263" y="3593317"/>
            <a:ext cx="141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8614" y="5187898"/>
            <a:ext cx="179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8bp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00375" y="788956"/>
            <a:ext cx="4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95664" y="771111"/>
            <a:ext cx="5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</a:t>
            </a:r>
            <a:endParaRPr lang="en-US" b="1" dirty="0"/>
          </a:p>
        </p:txBody>
      </p:sp>
      <p:sp>
        <p:nvSpPr>
          <p:cNvPr id="22" name="Hexagon 21"/>
          <p:cNvSpPr/>
          <p:nvPr/>
        </p:nvSpPr>
        <p:spPr>
          <a:xfrm>
            <a:off x="6768231" y="1796140"/>
            <a:ext cx="273982" cy="3810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 rot="1269299">
            <a:off x="6997753" y="1879787"/>
            <a:ext cx="194074" cy="247393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99715" y="1460502"/>
            <a:ext cx="515176" cy="426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81095" y="1048011"/>
            <a:ext cx="14303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Theophylline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652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36305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6995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Riboswitch</a:t>
                      </a:r>
                      <a:r>
                        <a:rPr lang="en-US" sz="3000" dirty="0" smtClean="0"/>
                        <a:t> D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Riboswitch</a:t>
                      </a:r>
                      <a:r>
                        <a:rPr lang="en-US" sz="3000" dirty="0" smtClean="0"/>
                        <a:t> E</a:t>
                      </a:r>
                      <a:endParaRPr lang="en-US" sz="3000" dirty="0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Off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-22.10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 -23.10</a:t>
                      </a:r>
                      <a:endParaRPr lang="en-US" sz="3000" dirty="0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-13.7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-13.7</a:t>
                      </a:r>
                      <a:endParaRPr lang="en-US" sz="3000" dirty="0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Difference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8.4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 9.4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72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Results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623659"/>
              </p:ext>
            </p:extLst>
          </p:nvPr>
        </p:nvGraphicFramePr>
        <p:xfrm>
          <a:off x="2027137" y="1935382"/>
          <a:ext cx="5486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86995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Number of Sequences</a:t>
                      </a:r>
                      <a:endParaRPr lang="en-US" sz="3000" dirty="0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Difference less than 9.2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13,551</a:t>
                      </a:r>
                      <a:endParaRPr lang="en-US" sz="3000" dirty="0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Difference between</a:t>
                      </a:r>
                      <a:r>
                        <a:rPr lang="en-US" sz="3000" baseline="0" dirty="0" smtClean="0"/>
                        <a:t> 9.1 and 8.4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1,554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4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8887"/>
            <a:ext cx="8229600" cy="1143000"/>
          </a:xfrm>
        </p:spPr>
        <p:txBody>
          <a:bodyPr/>
          <a:lstStyle/>
          <a:p>
            <a:r>
              <a:rPr lang="en-US" dirty="0" err="1" smtClean="0"/>
              <a:t>Riboswitch</a:t>
            </a:r>
            <a:r>
              <a:rPr lang="en-US" dirty="0" smtClean="0"/>
              <a:t> D </a:t>
            </a:r>
            <a:endParaRPr lang="en-US" dirty="0"/>
          </a:p>
        </p:txBody>
      </p:sp>
      <p:pic>
        <p:nvPicPr>
          <p:cNvPr id="4" name="Picture 3" descr="Snapshot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r="11474"/>
          <a:stretch/>
        </p:blipFill>
        <p:spPr>
          <a:xfrm rot="16200000">
            <a:off x="1929812" y="-674872"/>
            <a:ext cx="5332630" cy="8610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0689" y="5982354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/>
              <a:t>G=--22.10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47343" y="5982354"/>
            <a:ext cx="20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DG=-13.70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21401" y="6412441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Difference is 8.4 kcal/</a:t>
            </a:r>
            <a:r>
              <a:rPr lang="en-US" b="1" dirty="0" err="1" smtClean="0"/>
              <a:t>mol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09872" y="767789"/>
            <a:ext cx="4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05161" y="749944"/>
            <a:ext cx="5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</a:t>
            </a:r>
            <a:endParaRPr lang="en-US" b="1" dirty="0"/>
          </a:p>
        </p:txBody>
      </p:sp>
      <p:sp>
        <p:nvSpPr>
          <p:cNvPr id="10" name="Hexagon 9"/>
          <p:cNvSpPr/>
          <p:nvPr/>
        </p:nvSpPr>
        <p:spPr>
          <a:xfrm>
            <a:off x="6831732" y="1669138"/>
            <a:ext cx="273982" cy="3810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 rot="1269299">
            <a:off x="7061254" y="1752785"/>
            <a:ext cx="194074" cy="247393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88901" y="3463899"/>
            <a:ext cx="102842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58854" y="2070919"/>
            <a:ext cx="56636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83690" y="4349485"/>
            <a:ext cx="64982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0826" y="1836128"/>
            <a:ext cx="149807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08178" y="1541435"/>
            <a:ext cx="141828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94135" y="3463899"/>
            <a:ext cx="179361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8bp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14556" y="2574792"/>
            <a:ext cx="1028422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Aptamer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02101" y="4874544"/>
            <a:ext cx="553119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RBS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78942" y="3785440"/>
            <a:ext cx="649825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49767" y="2151603"/>
            <a:ext cx="1579001" cy="9233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Theophylline binding</a:t>
            </a:r>
          </a:p>
          <a:p>
            <a:r>
              <a:rPr lang="en-US" b="1" dirty="0" smtClean="0"/>
              <a:t>Sequence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79400" y="3317958"/>
            <a:ext cx="1418289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 fixed bases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48241" y="4909065"/>
            <a:ext cx="1376699" cy="646331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</a:t>
            </a:r>
          </a:p>
          <a:p>
            <a:r>
              <a:rPr lang="en-US" b="1" dirty="0" smtClean="0"/>
              <a:t>8bp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042049" y="1333500"/>
            <a:ext cx="515176" cy="426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23429" y="921009"/>
            <a:ext cx="14303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Theophylline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1937070" y="2151603"/>
            <a:ext cx="1322599" cy="79252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423</Words>
  <Application>Microsoft Macintosh PowerPoint</Application>
  <PresentationFormat>On-screen Show (4:3)</PresentationFormat>
  <Paragraphs>174</Paragraphs>
  <Slides>16</Slides>
  <Notes>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Lab Meeting </vt:lpstr>
      <vt:lpstr>PowerPoint Presentation</vt:lpstr>
      <vt:lpstr>Theophylline Binding Sequence </vt:lpstr>
      <vt:lpstr>Lynch et al 8.1 Clone</vt:lpstr>
      <vt:lpstr>Riboswitch D </vt:lpstr>
      <vt:lpstr>Riboswitch E</vt:lpstr>
      <vt:lpstr>Known Differences</vt:lpstr>
      <vt:lpstr>Program Results</vt:lpstr>
      <vt:lpstr>Riboswitch D </vt:lpstr>
      <vt:lpstr>Riboswitch E</vt:lpstr>
      <vt:lpstr>PowerPoint Presentation</vt:lpstr>
      <vt:lpstr>Riboswitch D </vt:lpstr>
      <vt:lpstr>What’s Next?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Doyle</dc:creator>
  <cp:lastModifiedBy>Catherine Doyle</cp:lastModifiedBy>
  <cp:revision>12</cp:revision>
  <cp:lastPrinted>2013-11-15T00:07:47Z</cp:lastPrinted>
  <dcterms:created xsi:type="dcterms:W3CDTF">2013-11-15T00:02:19Z</dcterms:created>
  <dcterms:modified xsi:type="dcterms:W3CDTF">2013-11-15T19:50:05Z</dcterms:modified>
</cp:coreProperties>
</file>