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9" r:id="rId4"/>
    <p:sldId id="264" r:id="rId5"/>
    <p:sldId id="270" r:id="rId6"/>
    <p:sldId id="259" r:id="rId7"/>
    <p:sldId id="271" r:id="rId8"/>
    <p:sldId id="260" r:id="rId9"/>
    <p:sldId id="272" r:id="rId10"/>
    <p:sldId id="257" r:id="rId11"/>
    <p:sldId id="273" r:id="rId12"/>
    <p:sldId id="261" r:id="rId13"/>
    <p:sldId id="262" r:id="rId14"/>
    <p:sldId id="274" r:id="rId15"/>
    <p:sldId id="268" r:id="rId16"/>
    <p:sldId id="275" r:id="rId17"/>
    <p:sldId id="263" r:id="rId18"/>
    <p:sldId id="276" r:id="rId19"/>
    <p:sldId id="265" r:id="rId20"/>
    <p:sldId id="266" r:id="rId21"/>
    <p:sldId id="277" r:id="rId22"/>
    <p:sldId id="26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0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DABB-A843-3C45-A263-1B733E20B1D6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4801-25F1-EB49-A25F-5C32C0905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5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DABB-A843-3C45-A263-1B733E20B1D6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4801-25F1-EB49-A25F-5C32C0905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2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DABB-A843-3C45-A263-1B733E20B1D6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4801-25F1-EB49-A25F-5C32C0905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8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DABB-A843-3C45-A263-1B733E20B1D6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4801-25F1-EB49-A25F-5C32C0905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0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DABB-A843-3C45-A263-1B733E20B1D6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4801-25F1-EB49-A25F-5C32C0905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2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DABB-A843-3C45-A263-1B733E20B1D6}" type="datetimeFigureOut">
              <a:rPr lang="en-US" smtClean="0"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4801-25F1-EB49-A25F-5C32C0905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9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DABB-A843-3C45-A263-1B733E20B1D6}" type="datetimeFigureOut">
              <a:rPr lang="en-US" smtClean="0"/>
              <a:t>4/17/12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4801-25F1-EB49-A25F-5C32C0905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3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DABB-A843-3C45-A263-1B733E20B1D6}" type="datetimeFigureOut">
              <a:rPr lang="en-US" smtClean="0"/>
              <a:t>4/17/12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4801-25F1-EB49-A25F-5C32C0905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9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DABB-A843-3C45-A263-1B733E20B1D6}" type="datetimeFigureOut">
              <a:rPr lang="en-US" smtClean="0"/>
              <a:t>4/17/12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4801-25F1-EB49-A25F-5C32C0905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DABB-A843-3C45-A263-1B733E20B1D6}" type="datetimeFigureOut">
              <a:rPr lang="en-US" smtClean="0"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4801-25F1-EB49-A25F-5C32C0905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DABB-A843-3C45-A263-1B733E20B1D6}" type="datetimeFigureOut">
              <a:rPr lang="en-US" smtClean="0"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4801-25F1-EB49-A25F-5C32C0905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8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6DABB-A843-3C45-A263-1B733E20B1D6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E4801-25F1-EB49-A25F-5C32C0905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"/>
                <a:cs typeface="Times"/>
              </a:rPr>
              <a:t>ANPER - anthocyanin </a:t>
            </a:r>
            <a:r>
              <a:rPr lang="en-US" sz="2800" dirty="0" err="1">
                <a:latin typeface="Times"/>
                <a:cs typeface="Times"/>
              </a:rPr>
              <a:t>permease</a:t>
            </a:r>
            <a:endParaRPr lang="en-US" sz="2800" dirty="0">
              <a:latin typeface="Times"/>
              <a:cs typeface="Times"/>
            </a:endParaRPr>
          </a:p>
          <a:p>
            <a:r>
              <a:rPr lang="en-US" sz="2800" dirty="0">
                <a:latin typeface="Times"/>
                <a:cs typeface="Times"/>
              </a:rPr>
              <a:t>AOMT - anthocyanin O-</a:t>
            </a:r>
            <a:r>
              <a:rPr lang="en-US" sz="2800" dirty="0" err="1">
                <a:latin typeface="Times"/>
                <a:cs typeface="Times"/>
              </a:rPr>
              <a:t>methyltransferase</a:t>
            </a:r>
            <a:endParaRPr lang="en-US" sz="2800" dirty="0">
              <a:latin typeface="Times"/>
              <a:cs typeface="Times"/>
            </a:endParaRPr>
          </a:p>
          <a:p>
            <a:r>
              <a:rPr lang="en-US" sz="2800" dirty="0">
                <a:latin typeface="Times"/>
                <a:cs typeface="Times"/>
              </a:rPr>
              <a:t>CHI - </a:t>
            </a:r>
            <a:r>
              <a:rPr lang="en-US" sz="2800" dirty="0" err="1" smtClean="0">
                <a:latin typeface="Times"/>
                <a:cs typeface="Times"/>
              </a:rPr>
              <a:t>chalcone</a:t>
            </a:r>
            <a:r>
              <a:rPr lang="en-US" sz="2800" dirty="0" smtClean="0">
                <a:latin typeface="Times"/>
                <a:cs typeface="Times"/>
              </a:rPr>
              <a:t> </a:t>
            </a:r>
            <a:r>
              <a:rPr lang="en-US" sz="2800" dirty="0" err="1">
                <a:latin typeface="Times"/>
                <a:cs typeface="Times"/>
              </a:rPr>
              <a:t>isomerase</a:t>
            </a:r>
            <a:endParaRPr lang="en-US" sz="2800" dirty="0">
              <a:latin typeface="Times"/>
              <a:cs typeface="Times"/>
            </a:endParaRPr>
          </a:p>
          <a:p>
            <a:r>
              <a:rPr lang="en-US" sz="2800" dirty="0">
                <a:latin typeface="Times"/>
                <a:cs typeface="Times"/>
              </a:rPr>
              <a:t>DFR - </a:t>
            </a:r>
            <a:r>
              <a:rPr lang="en-US" sz="2800" dirty="0" err="1">
                <a:latin typeface="Times"/>
                <a:cs typeface="Times"/>
              </a:rPr>
              <a:t>dihydroflavonol</a:t>
            </a:r>
            <a:r>
              <a:rPr lang="en-US" sz="2800" dirty="0">
                <a:latin typeface="Times"/>
                <a:cs typeface="Times"/>
              </a:rPr>
              <a:t> 4-reductase</a:t>
            </a:r>
          </a:p>
          <a:p>
            <a:r>
              <a:rPr lang="en-US" sz="2800" dirty="0">
                <a:latin typeface="Times"/>
                <a:cs typeface="Times"/>
              </a:rPr>
              <a:t>F3’H </a:t>
            </a:r>
            <a:r>
              <a:rPr lang="en-US" sz="2800" dirty="0" smtClean="0">
                <a:latin typeface="Times"/>
                <a:cs typeface="Times"/>
              </a:rPr>
              <a:t>- flavonoid </a:t>
            </a:r>
            <a:r>
              <a:rPr lang="en-US" sz="2800" dirty="0">
                <a:latin typeface="Times"/>
                <a:cs typeface="Times"/>
              </a:rPr>
              <a:t>3' hydroxylase</a:t>
            </a:r>
          </a:p>
          <a:p>
            <a:r>
              <a:rPr lang="en-US" sz="2800" dirty="0">
                <a:latin typeface="Times"/>
                <a:cs typeface="Times"/>
              </a:rPr>
              <a:t>LDOX - </a:t>
            </a:r>
            <a:r>
              <a:rPr lang="en-US" sz="2800" dirty="0" err="1">
                <a:latin typeface="Times"/>
                <a:cs typeface="Times"/>
              </a:rPr>
              <a:t>leucoanthocyanidin</a:t>
            </a:r>
            <a:r>
              <a:rPr lang="en-US" sz="2800" dirty="0">
                <a:latin typeface="Times"/>
                <a:cs typeface="Times"/>
              </a:rPr>
              <a:t> </a:t>
            </a:r>
            <a:r>
              <a:rPr lang="en-US" sz="2800" dirty="0" err="1" smtClean="0">
                <a:latin typeface="Times"/>
                <a:cs typeface="Times"/>
              </a:rPr>
              <a:t>dioxygenase</a:t>
            </a:r>
            <a:endParaRPr lang="en-US" sz="2800" dirty="0" smtClean="0">
              <a:latin typeface="Times"/>
              <a:cs typeface="Times"/>
            </a:endParaRPr>
          </a:p>
          <a:p>
            <a:r>
              <a:rPr lang="en-US" sz="2800" dirty="0" smtClean="0">
                <a:latin typeface="Times"/>
                <a:cs typeface="Times"/>
              </a:rPr>
              <a:t>FLS- </a:t>
            </a:r>
            <a:r>
              <a:rPr lang="en-US" sz="2800" dirty="0" err="1" smtClean="0">
                <a:latin typeface="Times"/>
                <a:cs typeface="Times"/>
              </a:rPr>
              <a:t>flavonol</a:t>
            </a:r>
            <a:r>
              <a:rPr lang="en-US" sz="2800" dirty="0" smtClean="0">
                <a:latin typeface="Times"/>
                <a:cs typeface="Times"/>
              </a:rPr>
              <a:t> synthase</a:t>
            </a:r>
            <a:endParaRPr lang="en-US" sz="2800" dirty="0">
              <a:latin typeface="Times"/>
              <a:cs typeface="Times"/>
            </a:endParaRPr>
          </a:p>
          <a:p>
            <a:r>
              <a:rPr lang="en-US" sz="2800" dirty="0">
                <a:latin typeface="Times"/>
                <a:cs typeface="Times"/>
              </a:rPr>
              <a:t>Myba1 - </a:t>
            </a:r>
            <a:r>
              <a:rPr lang="en-US" sz="2800" dirty="0" err="1">
                <a:latin typeface="Times"/>
                <a:cs typeface="Times"/>
              </a:rPr>
              <a:t>myb</a:t>
            </a:r>
            <a:r>
              <a:rPr lang="en-US" sz="2800" dirty="0">
                <a:latin typeface="Times"/>
                <a:cs typeface="Times"/>
              </a:rPr>
              <a:t>-related transcription factor</a:t>
            </a:r>
          </a:p>
          <a:p>
            <a:r>
              <a:rPr lang="en-US" sz="2800" dirty="0">
                <a:latin typeface="Times"/>
                <a:cs typeface="Times"/>
              </a:rPr>
              <a:t>MycA1 - </a:t>
            </a:r>
            <a:r>
              <a:rPr lang="en-US" sz="2800" dirty="0" err="1">
                <a:latin typeface="Times"/>
                <a:cs typeface="Times"/>
              </a:rPr>
              <a:t>myc</a:t>
            </a:r>
            <a:r>
              <a:rPr lang="en-US" sz="2800" dirty="0">
                <a:latin typeface="Times"/>
                <a:cs typeface="Times"/>
              </a:rPr>
              <a:t> anthocyanin regulatory protein</a:t>
            </a:r>
          </a:p>
          <a:p>
            <a:r>
              <a:rPr lang="en-US" sz="2800" dirty="0">
                <a:latin typeface="Times"/>
                <a:cs typeface="Times"/>
              </a:rPr>
              <a:t>UFGT - </a:t>
            </a:r>
            <a:r>
              <a:rPr lang="en-US" sz="2800" dirty="0" err="1">
                <a:latin typeface="Times"/>
                <a:cs typeface="Times"/>
              </a:rPr>
              <a:t>UDP-glucose:flavonoid</a:t>
            </a:r>
            <a:r>
              <a:rPr lang="en-US" sz="2800" dirty="0">
                <a:latin typeface="Times"/>
                <a:cs typeface="Times"/>
              </a:rPr>
              <a:t> 3-O-glucosyltransferase</a:t>
            </a:r>
          </a:p>
        </p:txBody>
      </p:sp>
      <p:sp>
        <p:nvSpPr>
          <p:cNvPr id="6" name="Rectangle 5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121075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DFR </a:t>
            </a:r>
            <a:r>
              <a:rPr lang="en-US" sz="2800" dirty="0">
                <a:latin typeface="Times"/>
                <a:cs typeface="Times"/>
              </a:rPr>
              <a:t>- </a:t>
            </a:r>
            <a:r>
              <a:rPr lang="en-US" sz="2800" dirty="0" err="1">
                <a:latin typeface="Times"/>
                <a:cs typeface="Times"/>
              </a:rPr>
              <a:t>dihydroflavonol</a:t>
            </a:r>
            <a:r>
              <a:rPr lang="en-US" sz="2800" dirty="0">
                <a:latin typeface="Times"/>
                <a:cs typeface="Times"/>
              </a:rPr>
              <a:t> 4-</a:t>
            </a:r>
            <a:r>
              <a:rPr lang="en-US" sz="2800" dirty="0" smtClean="0">
                <a:latin typeface="Times"/>
                <a:cs typeface="Times"/>
              </a:rPr>
              <a:t>reductase</a:t>
            </a:r>
            <a:endParaRPr lang="en-US" sz="2800" dirty="0">
              <a:latin typeface="Times"/>
              <a:cs typeface="Time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34" y="1917809"/>
            <a:ext cx="4674671" cy="48101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80458" y="2318615"/>
            <a:ext cx="5994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/DW043076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80458" y="5378482"/>
            <a:ext cx="5994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/CV091566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656226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DFR </a:t>
            </a:r>
            <a:r>
              <a:rPr lang="en-US" sz="2800" dirty="0">
                <a:latin typeface="Times"/>
                <a:cs typeface="Times"/>
              </a:rPr>
              <a:t>- </a:t>
            </a:r>
            <a:r>
              <a:rPr lang="en-US" sz="2800" dirty="0" err="1">
                <a:latin typeface="Times"/>
                <a:cs typeface="Times"/>
              </a:rPr>
              <a:t>dihydroflavonol</a:t>
            </a:r>
            <a:r>
              <a:rPr lang="en-US" sz="2800" dirty="0">
                <a:latin typeface="Times"/>
                <a:cs typeface="Times"/>
              </a:rPr>
              <a:t> 4-</a:t>
            </a:r>
            <a:r>
              <a:rPr lang="en-US" sz="2800" dirty="0" smtClean="0">
                <a:latin typeface="Times"/>
                <a:cs typeface="Times"/>
              </a:rPr>
              <a:t>reductase</a:t>
            </a:r>
            <a:endParaRPr lang="en-US" sz="2800" dirty="0">
              <a:latin typeface="Times"/>
              <a:cs typeface="Time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34" y="1917809"/>
            <a:ext cx="4674671" cy="48101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80458" y="2318615"/>
            <a:ext cx="5994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/DW043076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80458" y="5378482"/>
            <a:ext cx="5994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/CV091566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42005" y="3033373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BLAST match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2167" y="6291440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BLAST match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2005" y="3418207"/>
            <a:ext cx="3249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8000"/>
                </a:solidFill>
              </a:rPr>
              <a:t>Vaccinium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macrocarpon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dihydroflavonol</a:t>
            </a:r>
            <a:r>
              <a:rPr lang="en-US" dirty="0">
                <a:solidFill>
                  <a:srgbClr val="008000"/>
                </a:solidFill>
              </a:rPr>
              <a:t> 4-reductase mRNA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66834" y="5968274"/>
            <a:ext cx="3492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8000"/>
                </a:solidFill>
              </a:rPr>
              <a:t>Vitis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vinifera</a:t>
            </a:r>
            <a:r>
              <a:rPr lang="en-US" dirty="0">
                <a:solidFill>
                  <a:srgbClr val="008000"/>
                </a:solidFill>
              </a:rPr>
              <a:t> dihydroflavonol-4-reductase-like (LOC100267635)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69151" y="1394589"/>
            <a:ext cx="37901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"/>
                <a:cs typeface="Times"/>
              </a:rPr>
              <a:t>BLAST verified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BLAST invalid EST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"/>
                <a:cs typeface="Times"/>
              </a:rPr>
              <a:t>BLAST surprise, wrong but interesting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117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F3</a:t>
            </a:r>
            <a:r>
              <a:rPr lang="en-US" sz="2800" dirty="0">
                <a:latin typeface="Times"/>
                <a:cs typeface="Times"/>
              </a:rPr>
              <a:t>’H </a:t>
            </a:r>
            <a:r>
              <a:rPr lang="en-US" sz="2800" dirty="0" smtClean="0">
                <a:latin typeface="Times"/>
                <a:cs typeface="Times"/>
              </a:rPr>
              <a:t>- flavonoid </a:t>
            </a:r>
            <a:r>
              <a:rPr lang="en-US" sz="2800" dirty="0">
                <a:latin typeface="Times"/>
                <a:cs typeface="Times"/>
              </a:rPr>
              <a:t>3' </a:t>
            </a:r>
            <a:r>
              <a:rPr lang="en-US" sz="2800" dirty="0" smtClean="0">
                <a:latin typeface="Times"/>
                <a:cs typeface="Times"/>
              </a:rPr>
              <a:t>hydroxylase</a:t>
            </a:r>
            <a:endParaRPr lang="en-US" sz="2800" dirty="0">
              <a:latin typeface="Times"/>
              <a:cs typeface="Time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2216868"/>
            <a:ext cx="9080500" cy="4292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558736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LDOX </a:t>
            </a:r>
            <a:r>
              <a:rPr lang="en-US" sz="2800" dirty="0">
                <a:latin typeface="Times"/>
                <a:cs typeface="Times"/>
              </a:rPr>
              <a:t>- </a:t>
            </a:r>
            <a:r>
              <a:rPr lang="en-US" sz="2800" dirty="0" err="1">
                <a:latin typeface="Times"/>
                <a:cs typeface="Times"/>
              </a:rPr>
              <a:t>leucoanthocyanidin</a:t>
            </a:r>
            <a:r>
              <a:rPr lang="en-US" sz="2800" dirty="0">
                <a:latin typeface="Times"/>
                <a:cs typeface="Times"/>
              </a:rPr>
              <a:t> </a:t>
            </a:r>
            <a:r>
              <a:rPr lang="en-US" sz="2800" dirty="0" err="1" smtClean="0">
                <a:latin typeface="Times"/>
                <a:cs typeface="Times"/>
              </a:rPr>
              <a:t>dioxygenase</a:t>
            </a:r>
            <a:endParaRPr lang="en-US" sz="2800" dirty="0">
              <a:latin typeface="Times"/>
              <a:cs typeface="Time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499" y="2175586"/>
            <a:ext cx="58208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/CV091044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183" y="1917809"/>
            <a:ext cx="6896100" cy="4851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84916" y="3021168"/>
            <a:ext cx="583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/CV190548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11749" y="5693833"/>
            <a:ext cx="583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/CV191078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19242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LDOX </a:t>
            </a:r>
            <a:r>
              <a:rPr lang="en-US" sz="2800" dirty="0">
                <a:latin typeface="Times"/>
                <a:cs typeface="Times"/>
              </a:rPr>
              <a:t>- </a:t>
            </a:r>
            <a:r>
              <a:rPr lang="en-US" sz="2800" dirty="0" err="1">
                <a:latin typeface="Times"/>
                <a:cs typeface="Times"/>
              </a:rPr>
              <a:t>leucoanthocyanidin</a:t>
            </a:r>
            <a:r>
              <a:rPr lang="en-US" sz="2800" dirty="0">
                <a:latin typeface="Times"/>
                <a:cs typeface="Times"/>
              </a:rPr>
              <a:t> </a:t>
            </a:r>
            <a:r>
              <a:rPr lang="en-US" sz="2800" dirty="0" err="1" smtClean="0">
                <a:latin typeface="Times"/>
                <a:cs typeface="Times"/>
              </a:rPr>
              <a:t>dioxygenase</a:t>
            </a:r>
            <a:endParaRPr lang="en-US" sz="2800" dirty="0">
              <a:latin typeface="Times"/>
              <a:cs typeface="Time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499" y="2175586"/>
            <a:ext cx="58208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/CV091044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183" y="1917809"/>
            <a:ext cx="6896100" cy="4851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84916" y="3021168"/>
            <a:ext cx="583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/CV190548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11749" y="5693833"/>
            <a:ext cx="583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/CV191078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39793" y="1990920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BLAST match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5210" y="4434616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BLAST match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33543" y="2286168"/>
            <a:ext cx="31929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Vaccinium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corymbosum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anthocyanidin</a:t>
            </a:r>
            <a:r>
              <a:rPr lang="en-US" dirty="0">
                <a:solidFill>
                  <a:srgbClr val="0000FF"/>
                </a:solidFill>
              </a:rPr>
              <a:t> synthase (</a:t>
            </a:r>
            <a:r>
              <a:rPr lang="en-US" dirty="0" err="1">
                <a:solidFill>
                  <a:srgbClr val="0000FF"/>
                </a:solidFill>
              </a:rPr>
              <a:t>ans</a:t>
            </a:r>
            <a:r>
              <a:rPr lang="en-US" dirty="0">
                <a:solidFill>
                  <a:srgbClr val="0000FF"/>
                </a:solidFill>
              </a:rPr>
              <a:t>) mRNA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03909" y="4770503"/>
            <a:ext cx="31929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Vaccinium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corymbosum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anthocyanidin</a:t>
            </a:r>
            <a:r>
              <a:rPr lang="en-US" dirty="0">
                <a:solidFill>
                  <a:srgbClr val="0000FF"/>
                </a:solidFill>
              </a:rPr>
              <a:t> synthase (</a:t>
            </a:r>
            <a:r>
              <a:rPr lang="en-US" dirty="0" err="1">
                <a:solidFill>
                  <a:srgbClr val="0000FF"/>
                </a:solidFill>
              </a:rPr>
              <a:t>ans</a:t>
            </a:r>
            <a:r>
              <a:rPr lang="en-US" dirty="0">
                <a:solidFill>
                  <a:srgbClr val="0000FF"/>
                </a:solidFill>
              </a:rPr>
              <a:t>) mRNA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3417" y="3706823"/>
            <a:ext cx="3790183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"/>
                <a:cs typeface="Times"/>
              </a:rPr>
              <a:t>BLAST verified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BLAST invalid EST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"/>
                <a:cs typeface="Times"/>
              </a:rPr>
              <a:t>BLAST surprise, wrong but interesting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477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FLS- </a:t>
            </a:r>
            <a:r>
              <a:rPr lang="en-US" sz="2800" dirty="0" err="1">
                <a:latin typeface="Times"/>
                <a:cs typeface="Times"/>
              </a:rPr>
              <a:t>flavonol</a:t>
            </a:r>
            <a:r>
              <a:rPr lang="en-US" sz="2800" dirty="0">
                <a:latin typeface="Times"/>
                <a:cs typeface="Times"/>
              </a:rPr>
              <a:t> synthase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4" y="1871368"/>
            <a:ext cx="5770005" cy="49866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57499" y="2544918"/>
            <a:ext cx="58208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/CV091044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6821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FLS- </a:t>
            </a:r>
            <a:r>
              <a:rPr lang="en-US" sz="2800" dirty="0" err="1">
                <a:latin typeface="Times"/>
                <a:cs typeface="Times"/>
              </a:rPr>
              <a:t>flavonol</a:t>
            </a:r>
            <a:r>
              <a:rPr lang="en-US" sz="2800" dirty="0">
                <a:latin typeface="Times"/>
                <a:cs typeface="Times"/>
              </a:rPr>
              <a:t> synthase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4" y="1871368"/>
            <a:ext cx="5770005" cy="49866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57499" y="2544918"/>
            <a:ext cx="58208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/CV091044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11960" y="3725532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BLAST match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29839" y="4260672"/>
            <a:ext cx="281353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Antirrhinum </a:t>
            </a:r>
            <a:r>
              <a:rPr lang="en-US" dirty="0" err="1">
                <a:solidFill>
                  <a:srgbClr val="FF0000"/>
                </a:solidFill>
              </a:rPr>
              <a:t>hispanicum</a:t>
            </a:r>
            <a:r>
              <a:rPr lang="en-US" dirty="0">
                <a:solidFill>
                  <a:srgbClr val="FF0000"/>
                </a:solidFill>
              </a:rPr>
              <a:t> slf-S5 gene for S locus F-box (SLF)-S5 </a:t>
            </a:r>
          </a:p>
          <a:p>
            <a:r>
              <a:rPr lang="en-US" dirty="0">
                <a:solidFill>
                  <a:srgbClr val="FF0000"/>
                </a:solidFill>
              </a:rPr>
              <a:t>protein and slf-S5A gene for S locus F-box (SLF)-S5A protein</a:t>
            </a:r>
          </a:p>
        </p:txBody>
      </p:sp>
      <p:sp>
        <p:nvSpPr>
          <p:cNvPr id="8" name="Rectangle 7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69151" y="1394589"/>
            <a:ext cx="37901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"/>
                <a:cs typeface="Times"/>
              </a:rPr>
              <a:t>BLAST verified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BLAST invalid EST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"/>
                <a:cs typeface="Times"/>
              </a:rPr>
              <a:t>BLAST surprise, wrong but interesting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73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Myba1 </a:t>
            </a:r>
            <a:r>
              <a:rPr lang="en-US" sz="2800" dirty="0">
                <a:latin typeface="Times"/>
                <a:cs typeface="Times"/>
              </a:rPr>
              <a:t>- </a:t>
            </a:r>
            <a:r>
              <a:rPr lang="en-US" sz="2800" dirty="0" err="1">
                <a:latin typeface="Times"/>
                <a:cs typeface="Times"/>
              </a:rPr>
              <a:t>myb</a:t>
            </a:r>
            <a:r>
              <a:rPr lang="en-US" sz="2800" dirty="0">
                <a:latin typeface="Times"/>
                <a:cs typeface="Times"/>
              </a:rPr>
              <a:t>-related transcription </a:t>
            </a:r>
            <a:r>
              <a:rPr lang="en-US" sz="2800" dirty="0" smtClean="0">
                <a:latin typeface="Times"/>
                <a:cs typeface="Times"/>
              </a:rPr>
              <a:t>factor</a:t>
            </a:r>
            <a:endParaRPr lang="en-US" sz="2800" dirty="0">
              <a:latin typeface="Times"/>
              <a:cs typeface="Time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17" y="2013059"/>
            <a:ext cx="3887297" cy="4699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60742" y="2449669"/>
            <a:ext cx="4900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/DR067494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60742" y="3670986"/>
            <a:ext cx="4900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/CV091396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60742" y="4892303"/>
            <a:ext cx="4900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/CV191530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460742" y="6113620"/>
            <a:ext cx="4900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/CV090776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7496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Myba1 </a:t>
            </a:r>
            <a:r>
              <a:rPr lang="en-US" sz="2800" dirty="0">
                <a:latin typeface="Times"/>
                <a:cs typeface="Times"/>
              </a:rPr>
              <a:t>- </a:t>
            </a:r>
            <a:r>
              <a:rPr lang="en-US" sz="2800" dirty="0" err="1">
                <a:latin typeface="Times"/>
                <a:cs typeface="Times"/>
              </a:rPr>
              <a:t>myb</a:t>
            </a:r>
            <a:r>
              <a:rPr lang="en-US" sz="2800" dirty="0">
                <a:latin typeface="Times"/>
                <a:cs typeface="Times"/>
              </a:rPr>
              <a:t>-related transcription </a:t>
            </a:r>
            <a:r>
              <a:rPr lang="en-US" sz="2800" dirty="0" smtClean="0">
                <a:latin typeface="Times"/>
                <a:cs typeface="Times"/>
              </a:rPr>
              <a:t>factor</a:t>
            </a:r>
            <a:endParaRPr lang="en-US" sz="2800" dirty="0">
              <a:latin typeface="Times"/>
              <a:cs typeface="Time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17" y="2013059"/>
            <a:ext cx="3887297" cy="4699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60742" y="2449669"/>
            <a:ext cx="4900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/DR067494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60742" y="3670986"/>
            <a:ext cx="4900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/CV091396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60742" y="4892303"/>
            <a:ext cx="4900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/CV191530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460742" y="6113620"/>
            <a:ext cx="4900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/CV090776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83416" y="2921169"/>
            <a:ext cx="5905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8000"/>
                </a:solidFill>
              </a:rPr>
              <a:t>Rubus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idaeus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Myb</a:t>
            </a:r>
            <a:r>
              <a:rPr lang="en-US" dirty="0">
                <a:solidFill>
                  <a:srgbClr val="008000"/>
                </a:solidFill>
              </a:rPr>
              <a:t>-related transcription factor gene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35816" y="4058969"/>
            <a:ext cx="5905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8000"/>
                </a:solidFill>
              </a:rPr>
              <a:t>Populus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trichocarpa</a:t>
            </a:r>
            <a:r>
              <a:rPr lang="en-US" dirty="0">
                <a:solidFill>
                  <a:srgbClr val="008000"/>
                </a:solidFill>
              </a:rPr>
              <a:t> predicted protein (MYB084)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04131" y="5261635"/>
            <a:ext cx="44100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8000"/>
                </a:solidFill>
              </a:rPr>
              <a:t>Vaccinium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myrtillus</a:t>
            </a:r>
            <a:r>
              <a:rPr lang="en-US" dirty="0">
                <a:solidFill>
                  <a:srgbClr val="008000"/>
                </a:solidFill>
              </a:rPr>
              <a:t> MYB1-like mRNA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60742" y="6387758"/>
            <a:ext cx="46757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8000"/>
                </a:solidFill>
              </a:rPr>
              <a:t>Malus</a:t>
            </a:r>
            <a:r>
              <a:rPr lang="en-US" dirty="0">
                <a:solidFill>
                  <a:srgbClr val="008000"/>
                </a:solidFill>
              </a:rPr>
              <a:t> x </a:t>
            </a:r>
            <a:r>
              <a:rPr lang="en-US" dirty="0" err="1">
                <a:solidFill>
                  <a:srgbClr val="008000"/>
                </a:solidFill>
              </a:rPr>
              <a:t>domestica</a:t>
            </a:r>
            <a:r>
              <a:rPr lang="en-US" dirty="0">
                <a:solidFill>
                  <a:srgbClr val="008000"/>
                </a:solidFill>
              </a:rPr>
              <a:t> MYB24 mRNA, complete </a:t>
            </a:r>
            <a:r>
              <a:rPr lang="en-US" dirty="0" err="1">
                <a:solidFill>
                  <a:srgbClr val="008000"/>
                </a:solidFill>
              </a:rPr>
              <a:t>cds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10436" y="974463"/>
            <a:ext cx="20954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"/>
                <a:cs typeface="Times"/>
              </a:rPr>
              <a:t>BLAST verified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BLAST invalid EST</a:t>
            </a:r>
          </a:p>
        </p:txBody>
      </p:sp>
    </p:spTree>
    <p:extLst>
      <p:ext uri="{BB962C8B-B14F-4D97-AF65-F5344CB8AC3E}">
        <p14:creationId xmlns:p14="http://schemas.microsoft.com/office/powerpoint/2010/main" val="2596352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MycA1 </a:t>
            </a:r>
            <a:r>
              <a:rPr lang="en-US" sz="2800" dirty="0">
                <a:latin typeface="Times"/>
                <a:cs typeface="Times"/>
              </a:rPr>
              <a:t>- </a:t>
            </a:r>
            <a:r>
              <a:rPr lang="en-US" sz="2800" dirty="0" err="1">
                <a:latin typeface="Times"/>
                <a:cs typeface="Times"/>
              </a:rPr>
              <a:t>myc</a:t>
            </a:r>
            <a:r>
              <a:rPr lang="en-US" sz="2800" dirty="0">
                <a:latin typeface="Times"/>
                <a:cs typeface="Times"/>
              </a:rPr>
              <a:t> anthocyanin regulatory </a:t>
            </a:r>
            <a:r>
              <a:rPr lang="en-US" sz="2800" dirty="0" smtClean="0">
                <a:latin typeface="Times"/>
                <a:cs typeface="Times"/>
              </a:rPr>
              <a:t>protein</a:t>
            </a:r>
            <a:endParaRPr lang="en-US" sz="2800" dirty="0">
              <a:latin typeface="Times"/>
              <a:cs typeface="Time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16" y="1917809"/>
            <a:ext cx="5856599" cy="22584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6" y="4335042"/>
            <a:ext cx="4564526" cy="19832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89461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"/>
                <a:cs typeface="Times"/>
              </a:rPr>
              <a:t>ANPER - anthocyanin </a:t>
            </a:r>
            <a:r>
              <a:rPr lang="en-US" sz="2800" dirty="0" err="1" smtClean="0">
                <a:latin typeface="Times"/>
                <a:cs typeface="Times"/>
              </a:rPr>
              <a:t>permease</a:t>
            </a:r>
            <a:endParaRPr lang="en-US" sz="2800" dirty="0">
              <a:latin typeface="Times"/>
              <a:cs typeface="Time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  <p:pic>
        <p:nvPicPr>
          <p:cNvPr id="2" name="Picture 1" descr="Screen shot 2012-04-16 at 9.01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82" y="2602628"/>
            <a:ext cx="6680200" cy="238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01646" y="2218980"/>
            <a:ext cx="1901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"/>
                <a:cs typeface="Times"/>
              </a:rPr>
              <a:t>Towson Database</a:t>
            </a:r>
            <a:endParaRPr lang="en-US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958118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UFGT </a:t>
            </a:r>
            <a:r>
              <a:rPr lang="en-US" sz="2800" dirty="0">
                <a:latin typeface="Times"/>
                <a:cs typeface="Times"/>
              </a:rPr>
              <a:t>- </a:t>
            </a:r>
            <a:r>
              <a:rPr lang="en-US" sz="2800" dirty="0" err="1">
                <a:latin typeface="Times"/>
                <a:cs typeface="Times"/>
              </a:rPr>
              <a:t>UDP-glucose:flavonoid</a:t>
            </a:r>
            <a:r>
              <a:rPr lang="en-US" sz="2800" dirty="0">
                <a:latin typeface="Times"/>
                <a:cs typeface="Times"/>
              </a:rPr>
              <a:t> 3-O-glucosyltransferase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17" y="2139771"/>
            <a:ext cx="8106833" cy="43373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44326" y="3031752"/>
            <a:ext cx="4900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/CV091309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68642" y="5374902"/>
            <a:ext cx="4900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/DR067838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264198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UFGT </a:t>
            </a:r>
            <a:r>
              <a:rPr lang="en-US" sz="2800" dirty="0">
                <a:latin typeface="Times"/>
                <a:cs typeface="Times"/>
              </a:rPr>
              <a:t>- </a:t>
            </a:r>
            <a:r>
              <a:rPr lang="en-US" sz="2800" dirty="0" err="1">
                <a:latin typeface="Times"/>
                <a:cs typeface="Times"/>
              </a:rPr>
              <a:t>UDP-glucose:flavonoid</a:t>
            </a:r>
            <a:r>
              <a:rPr lang="en-US" sz="2800" dirty="0">
                <a:latin typeface="Times"/>
                <a:cs typeface="Times"/>
              </a:rPr>
              <a:t> 3-O-glucosyltransferase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17" y="2139771"/>
            <a:ext cx="8106833" cy="43373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44326" y="3031752"/>
            <a:ext cx="4900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/CV091309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68642" y="5374902"/>
            <a:ext cx="4900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/DR067838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4326" y="2139771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BLAST match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4326" y="4387671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BLAST match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7166" y="2015752"/>
            <a:ext cx="36935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8000"/>
                </a:solidFill>
              </a:rPr>
              <a:t>Actinidia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chinensis</a:t>
            </a:r>
            <a:r>
              <a:rPr lang="en-US" dirty="0">
                <a:solidFill>
                  <a:srgbClr val="008000"/>
                </a:solidFill>
              </a:rPr>
              <a:t> flavonoid 3-0-galactosyltransferase mRNA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47166" y="4433837"/>
            <a:ext cx="36935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8000"/>
                </a:solidFill>
              </a:rPr>
              <a:t>Actinidia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chinensis</a:t>
            </a:r>
            <a:r>
              <a:rPr lang="en-US" dirty="0">
                <a:solidFill>
                  <a:srgbClr val="008000"/>
                </a:solidFill>
              </a:rPr>
              <a:t> flavonoid 3-0-galactosyltransferase mRNA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10436" y="974463"/>
            <a:ext cx="20954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"/>
                <a:cs typeface="Times"/>
              </a:rPr>
              <a:t>BLAST verified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BLAST invalid EST</a:t>
            </a:r>
          </a:p>
        </p:txBody>
      </p:sp>
    </p:spTree>
    <p:extLst>
      <p:ext uri="{BB962C8B-B14F-4D97-AF65-F5344CB8AC3E}">
        <p14:creationId xmlns:p14="http://schemas.microsoft.com/office/powerpoint/2010/main" val="1447656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849672"/>
            <a:ext cx="881591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  <a:latin typeface="Times"/>
                <a:cs typeface="Times"/>
              </a:rPr>
              <a:t>ANPER - anthocyanin </a:t>
            </a:r>
            <a:r>
              <a:rPr lang="en-US" sz="2800" dirty="0" err="1">
                <a:solidFill>
                  <a:srgbClr val="008000"/>
                </a:solidFill>
                <a:latin typeface="Times"/>
                <a:cs typeface="Times"/>
              </a:rPr>
              <a:t>permease</a:t>
            </a:r>
            <a:endParaRPr lang="en-US" sz="2800" dirty="0">
              <a:solidFill>
                <a:srgbClr val="008000"/>
              </a:solidFill>
              <a:latin typeface="Times"/>
              <a:cs typeface="Times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"/>
                <a:cs typeface="Times"/>
              </a:rPr>
              <a:t>AOMT - anthocyanin O-</a:t>
            </a:r>
            <a:r>
              <a:rPr lang="en-US" sz="2800" dirty="0" err="1">
                <a:solidFill>
                  <a:srgbClr val="FF0000"/>
                </a:solidFill>
                <a:latin typeface="Times"/>
                <a:cs typeface="Times"/>
              </a:rPr>
              <a:t>methyltransferase</a:t>
            </a:r>
            <a:endParaRPr lang="en-US" sz="2800" dirty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"/>
                <a:cs typeface="Times"/>
              </a:rPr>
              <a:t>CHI - </a:t>
            </a:r>
            <a:r>
              <a:rPr lang="en-US" sz="2800" dirty="0" err="1" smtClean="0">
                <a:solidFill>
                  <a:srgbClr val="FF0000"/>
                </a:solidFill>
                <a:latin typeface="Times"/>
                <a:cs typeface="Times"/>
              </a:rPr>
              <a:t>chalcone</a:t>
            </a:r>
            <a:r>
              <a:rPr lang="en-US" sz="2800" dirty="0" smtClean="0">
                <a:solidFill>
                  <a:srgbClr val="FF0000"/>
                </a:solidFill>
                <a:latin typeface="Times"/>
                <a:cs typeface="Time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"/>
                <a:cs typeface="Times"/>
              </a:rPr>
              <a:t>isomerase</a:t>
            </a:r>
            <a:endParaRPr lang="en-US" sz="2800" dirty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sz="2800" dirty="0">
                <a:solidFill>
                  <a:srgbClr val="008000"/>
                </a:solidFill>
                <a:latin typeface="Times"/>
                <a:cs typeface="Times"/>
              </a:rPr>
              <a:t>DFR - </a:t>
            </a:r>
            <a:r>
              <a:rPr lang="en-US" sz="2800" dirty="0" err="1">
                <a:solidFill>
                  <a:srgbClr val="008000"/>
                </a:solidFill>
                <a:latin typeface="Times"/>
                <a:cs typeface="Times"/>
              </a:rPr>
              <a:t>dihydroflavonol</a:t>
            </a:r>
            <a:r>
              <a:rPr lang="en-US" sz="2800" dirty="0">
                <a:solidFill>
                  <a:srgbClr val="008000"/>
                </a:solidFill>
                <a:latin typeface="Times"/>
                <a:cs typeface="Times"/>
              </a:rPr>
              <a:t> 4-reductase</a:t>
            </a:r>
          </a:p>
          <a:p>
            <a:r>
              <a:rPr lang="en-US" sz="2800" dirty="0">
                <a:solidFill>
                  <a:srgbClr val="FF0000"/>
                </a:solidFill>
                <a:latin typeface="Times"/>
                <a:cs typeface="Times"/>
              </a:rPr>
              <a:t>F3’H </a:t>
            </a:r>
            <a:r>
              <a:rPr lang="en-US" sz="2800" dirty="0" smtClean="0">
                <a:solidFill>
                  <a:srgbClr val="FF0000"/>
                </a:solidFill>
                <a:latin typeface="Times"/>
                <a:cs typeface="Times"/>
              </a:rPr>
              <a:t>- flavonoid </a:t>
            </a:r>
            <a:r>
              <a:rPr lang="en-US" sz="2800" dirty="0">
                <a:solidFill>
                  <a:srgbClr val="FF0000"/>
                </a:solidFill>
                <a:latin typeface="Times"/>
                <a:cs typeface="Times"/>
              </a:rPr>
              <a:t>3' hydroxylase</a:t>
            </a:r>
          </a:p>
          <a:p>
            <a:r>
              <a:rPr lang="en-US" sz="2800" dirty="0">
                <a:solidFill>
                  <a:srgbClr val="0000FF"/>
                </a:solidFill>
                <a:latin typeface="Times"/>
                <a:cs typeface="Times"/>
              </a:rPr>
              <a:t>LDOX - </a:t>
            </a:r>
            <a:r>
              <a:rPr lang="en-US" sz="2800" dirty="0" err="1">
                <a:solidFill>
                  <a:srgbClr val="0000FF"/>
                </a:solidFill>
                <a:latin typeface="Times"/>
                <a:cs typeface="Times"/>
              </a:rPr>
              <a:t>leucoanthocyanidin</a:t>
            </a:r>
            <a:r>
              <a:rPr lang="en-US" sz="2800" dirty="0">
                <a:solidFill>
                  <a:srgbClr val="0000FF"/>
                </a:solidFill>
                <a:latin typeface="Times"/>
                <a:cs typeface="Times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"/>
                <a:cs typeface="Times"/>
              </a:rPr>
              <a:t>dioxygenase</a:t>
            </a:r>
            <a:endParaRPr lang="en-US" sz="2800" dirty="0" smtClean="0">
              <a:solidFill>
                <a:srgbClr val="0000FF"/>
              </a:solidFill>
              <a:latin typeface="Times"/>
              <a:cs typeface="Times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"/>
                <a:cs typeface="Times"/>
              </a:rPr>
              <a:t>FLS- </a:t>
            </a:r>
            <a:r>
              <a:rPr lang="en-US" sz="2800" dirty="0" err="1" smtClean="0">
                <a:solidFill>
                  <a:srgbClr val="FF0000"/>
                </a:solidFill>
                <a:latin typeface="Times"/>
                <a:cs typeface="Times"/>
              </a:rPr>
              <a:t>flavonol</a:t>
            </a:r>
            <a:r>
              <a:rPr lang="en-US" sz="2800" dirty="0" smtClean="0">
                <a:solidFill>
                  <a:srgbClr val="FF0000"/>
                </a:solidFill>
                <a:latin typeface="Times"/>
                <a:cs typeface="Times"/>
              </a:rPr>
              <a:t> synthase</a:t>
            </a:r>
            <a:endParaRPr lang="en-US" sz="2800" dirty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sz="2800" dirty="0">
                <a:solidFill>
                  <a:srgbClr val="008000"/>
                </a:solidFill>
                <a:latin typeface="Times"/>
                <a:cs typeface="Times"/>
              </a:rPr>
              <a:t>Myba1 - </a:t>
            </a:r>
            <a:r>
              <a:rPr lang="en-US" sz="2800" dirty="0" err="1">
                <a:solidFill>
                  <a:srgbClr val="008000"/>
                </a:solidFill>
                <a:latin typeface="Times"/>
                <a:cs typeface="Times"/>
              </a:rPr>
              <a:t>myb</a:t>
            </a:r>
            <a:r>
              <a:rPr lang="en-US" sz="2800" dirty="0">
                <a:solidFill>
                  <a:srgbClr val="008000"/>
                </a:solidFill>
                <a:latin typeface="Times"/>
                <a:cs typeface="Times"/>
              </a:rPr>
              <a:t>-related transcription factor</a:t>
            </a:r>
          </a:p>
          <a:p>
            <a:r>
              <a:rPr lang="en-US" sz="2800" dirty="0">
                <a:solidFill>
                  <a:srgbClr val="FF0000"/>
                </a:solidFill>
                <a:latin typeface="Times"/>
                <a:cs typeface="Times"/>
              </a:rPr>
              <a:t>MycA1 - </a:t>
            </a:r>
            <a:r>
              <a:rPr lang="en-US" sz="2800" dirty="0" err="1">
                <a:solidFill>
                  <a:srgbClr val="FF0000"/>
                </a:solidFill>
                <a:latin typeface="Times"/>
                <a:cs typeface="Times"/>
              </a:rPr>
              <a:t>myc</a:t>
            </a:r>
            <a:r>
              <a:rPr lang="en-US" sz="2800" dirty="0">
                <a:solidFill>
                  <a:srgbClr val="FF0000"/>
                </a:solidFill>
                <a:latin typeface="Times"/>
                <a:cs typeface="Times"/>
              </a:rPr>
              <a:t> anthocyanin regulatory protein</a:t>
            </a:r>
          </a:p>
          <a:p>
            <a:r>
              <a:rPr lang="en-US" sz="2800" dirty="0">
                <a:solidFill>
                  <a:srgbClr val="008000"/>
                </a:solidFill>
                <a:latin typeface="Times"/>
                <a:cs typeface="Times"/>
              </a:rPr>
              <a:t>UFGT - </a:t>
            </a:r>
            <a:r>
              <a:rPr lang="en-US" sz="2800" dirty="0" err="1">
                <a:solidFill>
                  <a:srgbClr val="008000"/>
                </a:solidFill>
                <a:latin typeface="Times"/>
                <a:cs typeface="Times"/>
              </a:rPr>
              <a:t>UDP-glucose:flavonoid</a:t>
            </a:r>
            <a:r>
              <a:rPr lang="en-US" sz="2800" dirty="0">
                <a:solidFill>
                  <a:srgbClr val="008000"/>
                </a:solidFill>
                <a:latin typeface="Times"/>
                <a:cs typeface="Times"/>
              </a:rPr>
              <a:t> 3-O-glucosyltransferase</a:t>
            </a:r>
          </a:p>
        </p:txBody>
      </p:sp>
      <p:sp>
        <p:nvSpPr>
          <p:cNvPr id="2" name="Rectangle 1"/>
          <p:cNvSpPr/>
          <p:nvPr/>
        </p:nvSpPr>
        <p:spPr>
          <a:xfrm>
            <a:off x="2211050" y="1007249"/>
            <a:ext cx="37901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"/>
                <a:cs typeface="Times"/>
              </a:rPr>
              <a:t>BLAST verified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BLAST invalid EST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"/>
                <a:cs typeface="Times"/>
              </a:rPr>
              <a:t>BLAST surprise, wrong but interesting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14204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849672"/>
            <a:ext cx="881591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  <a:latin typeface="Times"/>
                <a:cs typeface="Times"/>
              </a:rPr>
              <a:t>ANPER </a:t>
            </a:r>
            <a:r>
              <a:rPr lang="en-US" sz="2800" dirty="0" smtClean="0">
                <a:solidFill>
                  <a:srgbClr val="008000"/>
                </a:solidFill>
                <a:latin typeface="Times"/>
                <a:cs typeface="Times"/>
              </a:rPr>
              <a:t>– short, 3’ end of scaffold</a:t>
            </a:r>
            <a:endParaRPr lang="en-US" sz="2800" dirty="0">
              <a:solidFill>
                <a:srgbClr val="008000"/>
              </a:solidFill>
              <a:latin typeface="Times"/>
              <a:cs typeface="Times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"/>
                <a:cs typeface="Times"/>
              </a:rPr>
              <a:t>AOMT </a:t>
            </a:r>
            <a:r>
              <a:rPr lang="en-US" sz="2800" dirty="0" smtClean="0">
                <a:solidFill>
                  <a:srgbClr val="FF0000"/>
                </a:solidFill>
                <a:latin typeface="Times"/>
                <a:cs typeface="Times"/>
              </a:rPr>
              <a:t>– </a:t>
            </a:r>
            <a:r>
              <a:rPr lang="en-US" sz="2800" dirty="0" err="1" smtClean="0">
                <a:solidFill>
                  <a:srgbClr val="FF0000"/>
                </a:solidFill>
                <a:latin typeface="Times"/>
                <a:cs typeface="Times"/>
              </a:rPr>
              <a:t>tBLASTn</a:t>
            </a:r>
            <a:r>
              <a:rPr lang="en-US" sz="2800" dirty="0" smtClean="0">
                <a:solidFill>
                  <a:srgbClr val="FF0000"/>
                </a:solidFill>
                <a:latin typeface="Times"/>
                <a:cs typeface="Times"/>
              </a:rPr>
              <a:t> carboxyl end protein, 3’ end scaffold</a:t>
            </a:r>
            <a:endParaRPr lang="en-US" sz="2800" dirty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"/>
                <a:cs typeface="Times"/>
              </a:rPr>
              <a:t>CHI </a:t>
            </a:r>
            <a:r>
              <a:rPr lang="en-US" sz="2800" dirty="0" smtClean="0">
                <a:solidFill>
                  <a:srgbClr val="FF0000"/>
                </a:solidFill>
                <a:latin typeface="Times"/>
                <a:cs typeface="Times"/>
              </a:rPr>
              <a:t>– big chunk of scaffold near SSR site</a:t>
            </a:r>
            <a:endParaRPr lang="en-US" sz="2800" dirty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sz="2800" dirty="0">
                <a:solidFill>
                  <a:srgbClr val="008000"/>
                </a:solidFill>
                <a:latin typeface="Times"/>
                <a:cs typeface="Times"/>
              </a:rPr>
              <a:t>DFR </a:t>
            </a:r>
            <a:r>
              <a:rPr lang="en-US" sz="2800" dirty="0" smtClean="0">
                <a:solidFill>
                  <a:srgbClr val="008000"/>
                </a:solidFill>
                <a:latin typeface="Times"/>
                <a:cs typeface="Times"/>
              </a:rPr>
              <a:t>– grape </a:t>
            </a:r>
            <a:r>
              <a:rPr lang="en-US" sz="2800" dirty="0" err="1" smtClean="0">
                <a:solidFill>
                  <a:srgbClr val="008000"/>
                </a:solidFill>
                <a:latin typeface="Times"/>
                <a:cs typeface="Times"/>
              </a:rPr>
              <a:t>cDNA</a:t>
            </a:r>
            <a:endParaRPr lang="en-US" sz="2800" dirty="0">
              <a:solidFill>
                <a:srgbClr val="008000"/>
              </a:solidFill>
              <a:latin typeface="Times"/>
              <a:cs typeface="Times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"/>
                <a:cs typeface="Times"/>
              </a:rPr>
              <a:t>F3’H </a:t>
            </a:r>
            <a:r>
              <a:rPr lang="en-US" sz="2800" dirty="0" smtClean="0">
                <a:solidFill>
                  <a:srgbClr val="FF0000"/>
                </a:solidFill>
                <a:latin typeface="Times"/>
                <a:cs typeface="Times"/>
              </a:rPr>
              <a:t>- </a:t>
            </a:r>
            <a:r>
              <a:rPr lang="en-US" sz="2800" dirty="0">
                <a:solidFill>
                  <a:srgbClr val="FF0000"/>
                </a:solidFill>
                <a:latin typeface="Times"/>
                <a:cs typeface="Times"/>
              </a:rPr>
              <a:t>big chunk of scaffold near SSR site</a:t>
            </a:r>
          </a:p>
          <a:p>
            <a:r>
              <a:rPr lang="en-US" sz="2800" dirty="0">
                <a:solidFill>
                  <a:srgbClr val="0000FF"/>
                </a:solidFill>
                <a:latin typeface="Times"/>
                <a:cs typeface="Times"/>
              </a:rPr>
              <a:t>LDOX </a:t>
            </a: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– medium chunk from scaffold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"/>
                <a:cs typeface="Times"/>
              </a:rPr>
              <a:t>FLS - </a:t>
            </a:r>
            <a:r>
              <a:rPr lang="en-US" sz="2800" dirty="0">
                <a:solidFill>
                  <a:srgbClr val="FF0000"/>
                </a:solidFill>
                <a:latin typeface="Times"/>
                <a:cs typeface="Times"/>
              </a:rPr>
              <a:t>big chunk of scaffold</a:t>
            </a:r>
          </a:p>
          <a:p>
            <a:r>
              <a:rPr lang="en-US" sz="2800" dirty="0">
                <a:solidFill>
                  <a:srgbClr val="008000"/>
                </a:solidFill>
                <a:latin typeface="Times"/>
                <a:cs typeface="Times"/>
              </a:rPr>
              <a:t>Myba1 </a:t>
            </a:r>
            <a:r>
              <a:rPr lang="en-US" sz="2800" dirty="0" smtClean="0">
                <a:solidFill>
                  <a:srgbClr val="008000"/>
                </a:solidFill>
                <a:latin typeface="Times"/>
                <a:cs typeface="Times"/>
              </a:rPr>
              <a:t>– </a:t>
            </a:r>
            <a:r>
              <a:rPr lang="en-US" sz="2800" dirty="0" err="1" smtClean="0">
                <a:solidFill>
                  <a:srgbClr val="008000"/>
                </a:solidFill>
                <a:latin typeface="Times"/>
                <a:cs typeface="Times"/>
              </a:rPr>
              <a:t>tBLASTn</a:t>
            </a:r>
            <a:r>
              <a:rPr lang="en-US" sz="2800" dirty="0" smtClean="0">
                <a:solidFill>
                  <a:srgbClr val="008000"/>
                </a:solidFill>
                <a:latin typeface="Times"/>
                <a:cs typeface="Times"/>
              </a:rPr>
              <a:t> with peptide sequence</a:t>
            </a:r>
            <a:endParaRPr lang="en-US" sz="2800" dirty="0">
              <a:solidFill>
                <a:srgbClr val="008000"/>
              </a:solidFill>
              <a:latin typeface="Times"/>
              <a:cs typeface="Times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"/>
                <a:cs typeface="Times"/>
              </a:rPr>
              <a:t>MycA1 - big chunk of scaffold</a:t>
            </a:r>
          </a:p>
          <a:p>
            <a:r>
              <a:rPr lang="en-US" sz="2800" dirty="0">
                <a:solidFill>
                  <a:srgbClr val="008000"/>
                </a:solidFill>
                <a:latin typeface="Times"/>
                <a:cs typeface="Times"/>
              </a:rPr>
              <a:t>UFGT - </a:t>
            </a:r>
            <a:r>
              <a:rPr lang="en-US" sz="2800" dirty="0" err="1">
                <a:solidFill>
                  <a:srgbClr val="008000"/>
                </a:solidFill>
                <a:latin typeface="Times"/>
                <a:cs typeface="Times"/>
              </a:rPr>
              <a:t>tBLASTn</a:t>
            </a:r>
            <a:r>
              <a:rPr lang="en-US" sz="2800" dirty="0">
                <a:solidFill>
                  <a:srgbClr val="008000"/>
                </a:solidFill>
                <a:latin typeface="Times"/>
                <a:cs typeface="Times"/>
              </a:rPr>
              <a:t> with peptide sequence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561" y="318585"/>
            <a:ext cx="8316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Best Methods – avoid big scaffold chunks</a:t>
            </a:r>
            <a:endParaRPr lang="en-US" sz="3600" b="1" dirty="0">
              <a:latin typeface="Times"/>
              <a:cs typeface="Time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1050" y="1007249"/>
            <a:ext cx="37901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"/>
                <a:cs typeface="Times"/>
              </a:rPr>
              <a:t>BLAST verified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BLAST invalid EST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"/>
                <a:cs typeface="Times"/>
              </a:rPr>
              <a:t>BLAST surprise, wrong but interesting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351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252617"/>
            <a:ext cx="8815917" cy="458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1) BLAST grape (other plant) </a:t>
            </a:r>
            <a:r>
              <a:rPr lang="en-US" sz="2800" dirty="0" err="1" smtClean="0">
                <a:solidFill>
                  <a:srgbClr val="0000FF"/>
                </a:solidFill>
                <a:latin typeface="Times"/>
                <a:cs typeface="Times"/>
              </a:rPr>
              <a:t>cDNA</a:t>
            </a: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 or protein sequence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2) collect scaffold hits (threshold E value &lt; 0.001)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3) automatically BLAST scaffold against ESTs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4) Return full EST sequences and sources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5) From results: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Allow all ESTs to be </a:t>
            </a:r>
            <a:r>
              <a:rPr lang="en-US" sz="2800" dirty="0" err="1" smtClean="0">
                <a:solidFill>
                  <a:srgbClr val="0000FF"/>
                </a:solidFill>
                <a:latin typeface="Times"/>
                <a:cs typeface="Times"/>
              </a:rPr>
              <a:t>BLASTed</a:t>
            </a: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 against NCBI to ID 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All ESTs to be </a:t>
            </a:r>
            <a:r>
              <a:rPr lang="en-US" sz="2800" dirty="0" err="1" smtClean="0">
                <a:solidFill>
                  <a:srgbClr val="0000FF"/>
                </a:solidFill>
                <a:latin typeface="Times"/>
                <a:cs typeface="Times"/>
              </a:rPr>
              <a:t>BLASTed</a:t>
            </a: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 against blueberry genome</a:t>
            </a:r>
            <a:endParaRPr lang="en-US" sz="2800" dirty="0">
              <a:solidFill>
                <a:srgbClr val="0000FF"/>
              </a:solidFill>
              <a:latin typeface="Times"/>
              <a:cs typeface="Time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561" y="318585"/>
            <a:ext cx="8370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What tool do we need to improve system?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0890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252617"/>
            <a:ext cx="8815917" cy="458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1) Query ESTs and genome annotations with EC numbers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2) Web site that ranks SSR results: (user inputs)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3) Align ESTs or </a:t>
            </a:r>
            <a:r>
              <a:rPr lang="en-US" sz="2800" dirty="0" err="1" smtClean="0">
                <a:solidFill>
                  <a:srgbClr val="0000FF"/>
                </a:solidFill>
                <a:latin typeface="Times"/>
                <a:cs typeface="Times"/>
              </a:rPr>
              <a:t>cDNAs</a:t>
            </a: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 with scaffolds to find introns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4) Tool for collecting all allele or </a:t>
            </a:r>
            <a:r>
              <a:rPr lang="en-US" sz="2800" dirty="0" err="1" smtClean="0">
                <a:solidFill>
                  <a:srgbClr val="0000FF"/>
                </a:solidFill>
                <a:latin typeface="Times"/>
                <a:cs typeface="Times"/>
              </a:rPr>
              <a:t>paralog</a:t>
            </a: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 scaffolds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5) Visualize aligned sequences from #</a:t>
            </a: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6) Visualize KEGG pathway map with personal results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"/>
                <a:cs typeface="Times"/>
              </a:rPr>
              <a:t>7) Compare blueberry and </a:t>
            </a:r>
            <a:r>
              <a:rPr lang="en-US" sz="2800" smtClean="0">
                <a:solidFill>
                  <a:srgbClr val="0000FF"/>
                </a:solidFill>
                <a:latin typeface="Times"/>
                <a:cs typeface="Times"/>
              </a:rPr>
              <a:t>grape annotations</a:t>
            </a:r>
            <a:endParaRPr lang="en-US" sz="2800" dirty="0">
              <a:solidFill>
                <a:srgbClr val="0000FF"/>
              </a:solidFill>
              <a:latin typeface="Times"/>
              <a:cs typeface="Time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561" y="318585"/>
            <a:ext cx="8370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What tool do we need to improve system?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3690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"/>
                <a:cs typeface="Times"/>
              </a:rPr>
              <a:t>ANPER - anthocyanin </a:t>
            </a:r>
            <a:r>
              <a:rPr lang="en-US" sz="2800" dirty="0" err="1" smtClean="0">
                <a:latin typeface="Times"/>
                <a:cs typeface="Times"/>
              </a:rPr>
              <a:t>permease</a:t>
            </a:r>
            <a:endParaRPr lang="en-US" sz="2800" dirty="0">
              <a:latin typeface="Times"/>
              <a:cs typeface="Times"/>
            </a:endParaRPr>
          </a:p>
        </p:txBody>
      </p:sp>
      <p:pic>
        <p:nvPicPr>
          <p:cNvPr id="2" name="Picture 1" descr="Screen shot 2012-04-16 at 9.01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82" y="2602628"/>
            <a:ext cx="6680200" cy="2387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3417" y="5707503"/>
            <a:ext cx="82761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008000"/>
                </a:solidFill>
              </a:rPr>
              <a:t>gb|AY348872.1|  Lycopersicon esculentum putative anthocyanin permease mRNA, complete </a:t>
            </a:r>
            <a:r>
              <a:rPr lang="en-US" dirty="0" err="1" smtClean="0">
                <a:solidFill>
                  <a:srgbClr val="008000"/>
                </a:solidFill>
              </a:rPr>
              <a:t>cds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3046" y="5250046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BLAST match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1646" y="2218980"/>
            <a:ext cx="1901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"/>
                <a:cs typeface="Times"/>
              </a:rPr>
              <a:t>Towson Database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87631" y="2461894"/>
            <a:ext cx="37901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"/>
                <a:cs typeface="Times"/>
              </a:rPr>
              <a:t>BLAST verified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BLAST invalid EST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"/>
                <a:cs typeface="Times"/>
              </a:rPr>
              <a:t>BLAST surprise, wrong but interesting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33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"/>
                <a:cs typeface="Times"/>
              </a:rPr>
              <a:t>ANPER - anthocyanin </a:t>
            </a:r>
            <a:r>
              <a:rPr lang="en-US" sz="2800" dirty="0" err="1" smtClean="0">
                <a:latin typeface="Times"/>
                <a:cs typeface="Times"/>
              </a:rPr>
              <a:t>permease</a:t>
            </a:r>
            <a:endParaRPr lang="en-US" sz="2800" dirty="0">
              <a:latin typeface="Times"/>
              <a:cs typeface="Times"/>
            </a:endParaRPr>
          </a:p>
        </p:txBody>
      </p:sp>
      <p:pic>
        <p:nvPicPr>
          <p:cNvPr id="6" name="Picture 5" descr="Screen shot 2012-04-16 at 9.02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57" y="3222926"/>
            <a:ext cx="6261100" cy="2413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47362" y="2853594"/>
            <a:ext cx="53965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/DR067294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1646" y="2218980"/>
            <a:ext cx="167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"/>
                <a:cs typeface="Times"/>
              </a:rPr>
              <a:t>WSU Database</a:t>
            </a:r>
            <a:endParaRPr lang="en-US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97716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"/>
                <a:cs typeface="Times"/>
              </a:rPr>
              <a:t>ANPER - anthocyanin </a:t>
            </a:r>
            <a:r>
              <a:rPr lang="en-US" sz="2800" dirty="0" err="1" smtClean="0">
                <a:latin typeface="Times"/>
                <a:cs typeface="Times"/>
              </a:rPr>
              <a:t>permease</a:t>
            </a:r>
            <a:endParaRPr lang="en-US" sz="2800" dirty="0">
              <a:latin typeface="Times"/>
              <a:cs typeface="Times"/>
            </a:endParaRPr>
          </a:p>
        </p:txBody>
      </p:sp>
      <p:pic>
        <p:nvPicPr>
          <p:cNvPr id="6" name="Picture 5" descr="Screen shot 2012-04-16 at 9.02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57" y="3222926"/>
            <a:ext cx="6261100" cy="2413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47362" y="2853594"/>
            <a:ext cx="53965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/DR067294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6727" y="5942169"/>
            <a:ext cx="7937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PREDICTED: </a:t>
            </a:r>
            <a:r>
              <a:rPr lang="en-US" dirty="0" err="1">
                <a:solidFill>
                  <a:srgbClr val="FF0000"/>
                </a:solidFill>
              </a:rPr>
              <a:t>Vitis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vinifera</a:t>
            </a:r>
            <a:r>
              <a:rPr lang="en-US" dirty="0">
                <a:solidFill>
                  <a:srgbClr val="FF0000"/>
                </a:solidFill>
              </a:rPr>
              <a:t> protein TRANSPARENT TESTA 12-like (LOC100250967),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3046" y="5525204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BLAST match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1646" y="2218980"/>
            <a:ext cx="167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"/>
                <a:cs typeface="Times"/>
              </a:rPr>
              <a:t>WSU Database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8804" y="1949657"/>
            <a:ext cx="37901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"/>
                <a:cs typeface="Times"/>
              </a:rPr>
              <a:t>BLAST verified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BLAST invalid EST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"/>
                <a:cs typeface="Times"/>
              </a:rPr>
              <a:t>BLAST surprise, wrong but interesting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01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AOMT </a:t>
            </a:r>
            <a:r>
              <a:rPr lang="en-US" sz="2800" dirty="0">
                <a:latin typeface="Times"/>
                <a:cs typeface="Times"/>
              </a:rPr>
              <a:t>- anthocyanin O-</a:t>
            </a:r>
            <a:r>
              <a:rPr lang="en-US" sz="2800" dirty="0" err="1" smtClean="0">
                <a:latin typeface="Times"/>
                <a:cs typeface="Times"/>
              </a:rPr>
              <a:t>methyltransferase</a:t>
            </a:r>
            <a:endParaRPr lang="en-US" sz="2800" dirty="0">
              <a:latin typeface="Times"/>
              <a:cs typeface="Times"/>
            </a:endParaRPr>
          </a:p>
        </p:txBody>
      </p:sp>
      <p:pic>
        <p:nvPicPr>
          <p:cNvPr id="2" name="Picture 1" descr="Screen shot 2012-04-16 at 9.07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482" y="2869415"/>
            <a:ext cx="5549900" cy="2616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35294" y="2403646"/>
            <a:ext cx="5490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/DW043195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1646" y="2142988"/>
            <a:ext cx="167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"/>
                <a:cs typeface="Times"/>
              </a:rPr>
              <a:t>WSU Database</a:t>
            </a:r>
            <a:endParaRPr lang="en-US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730656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AOMT </a:t>
            </a:r>
            <a:r>
              <a:rPr lang="en-US" sz="2800" dirty="0">
                <a:latin typeface="Times"/>
                <a:cs typeface="Times"/>
              </a:rPr>
              <a:t>- anthocyanin O-</a:t>
            </a:r>
            <a:r>
              <a:rPr lang="en-US" sz="2800" dirty="0" err="1" smtClean="0">
                <a:latin typeface="Times"/>
                <a:cs typeface="Times"/>
              </a:rPr>
              <a:t>methyltransferase</a:t>
            </a:r>
            <a:endParaRPr lang="en-US" sz="2800" dirty="0">
              <a:latin typeface="Times"/>
              <a:cs typeface="Times"/>
            </a:endParaRPr>
          </a:p>
        </p:txBody>
      </p:sp>
      <p:pic>
        <p:nvPicPr>
          <p:cNvPr id="2" name="Picture 1" descr="Screen shot 2012-04-16 at 9.07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482" y="2869415"/>
            <a:ext cx="5549900" cy="2616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35294" y="2403646"/>
            <a:ext cx="5490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/DW043195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79310" y="5751669"/>
            <a:ext cx="6392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Rhododendron </a:t>
            </a:r>
            <a:r>
              <a:rPr lang="en-US" dirty="0" err="1">
                <a:solidFill>
                  <a:srgbClr val="FF0000"/>
                </a:solidFill>
              </a:rPr>
              <a:t>catawbiense</a:t>
            </a:r>
            <a:r>
              <a:rPr lang="en-US" dirty="0">
                <a:solidFill>
                  <a:srgbClr val="FF0000"/>
                </a:solidFill>
              </a:rPr>
              <a:t> early light-induced protein 7 mRNA,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73046" y="5451123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BLAST match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1646" y="2142988"/>
            <a:ext cx="167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"/>
                <a:cs typeface="Times"/>
              </a:rPr>
              <a:t>WSU Database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631" y="2689860"/>
            <a:ext cx="37901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"/>
                <a:cs typeface="Times"/>
              </a:rPr>
              <a:t>BLAST verified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BLAST invalid EST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"/>
                <a:cs typeface="Times"/>
              </a:rPr>
              <a:t>BLAST surprise, wrong but interesting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851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CHI </a:t>
            </a:r>
            <a:r>
              <a:rPr lang="en-US" sz="2800" dirty="0">
                <a:latin typeface="Times"/>
                <a:cs typeface="Times"/>
              </a:rPr>
              <a:t>- </a:t>
            </a:r>
            <a:r>
              <a:rPr lang="en-US" sz="2800" dirty="0" err="1" smtClean="0">
                <a:latin typeface="Times"/>
                <a:cs typeface="Times"/>
              </a:rPr>
              <a:t>chalcone</a:t>
            </a:r>
            <a:r>
              <a:rPr lang="en-US" sz="2800" dirty="0" smtClean="0">
                <a:latin typeface="Times"/>
                <a:cs typeface="Times"/>
              </a:rPr>
              <a:t> </a:t>
            </a:r>
            <a:r>
              <a:rPr lang="en-US" sz="2800" dirty="0" err="1" smtClean="0">
                <a:latin typeface="Times"/>
                <a:cs typeface="Times"/>
              </a:rPr>
              <a:t>isomerase</a:t>
            </a:r>
            <a:endParaRPr lang="en-US" sz="2800" dirty="0">
              <a:latin typeface="Times"/>
              <a:cs typeface="Time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67" y="2015847"/>
            <a:ext cx="8974667" cy="4090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55750" y="2010277"/>
            <a:ext cx="59372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/CF810723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66479" y="5053168"/>
            <a:ext cx="5577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/CV190427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4119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17" y="1394589"/>
            <a:ext cx="8815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CHI </a:t>
            </a:r>
            <a:r>
              <a:rPr lang="en-US" sz="2800" dirty="0">
                <a:latin typeface="Times"/>
                <a:cs typeface="Times"/>
              </a:rPr>
              <a:t>- </a:t>
            </a:r>
            <a:r>
              <a:rPr lang="en-US" sz="2800" dirty="0" err="1" smtClean="0">
                <a:latin typeface="Times"/>
                <a:cs typeface="Times"/>
              </a:rPr>
              <a:t>chalcone</a:t>
            </a:r>
            <a:r>
              <a:rPr lang="en-US" sz="2800" dirty="0" smtClean="0">
                <a:latin typeface="Times"/>
                <a:cs typeface="Times"/>
              </a:rPr>
              <a:t> </a:t>
            </a:r>
            <a:r>
              <a:rPr lang="en-US" sz="2800" dirty="0" err="1" smtClean="0">
                <a:latin typeface="Times"/>
                <a:cs typeface="Times"/>
              </a:rPr>
              <a:t>isomerase</a:t>
            </a:r>
            <a:endParaRPr lang="en-US" sz="2800" dirty="0">
              <a:latin typeface="Times"/>
              <a:cs typeface="Time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67" y="2015847"/>
            <a:ext cx="8974667" cy="4090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55750" y="2010277"/>
            <a:ext cx="59372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/CF810723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66479" y="5053168"/>
            <a:ext cx="5577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nucest</a:t>
            </a:r>
            <a:r>
              <a:rPr lang="en-US" dirty="0" smtClean="0"/>
              <a:t>/CV190427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65227" y="4228584"/>
            <a:ext cx="4062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component of </a:t>
            </a:r>
            <a:r>
              <a:rPr lang="en-US" dirty="0" err="1">
                <a:solidFill>
                  <a:srgbClr val="FF0000"/>
                </a:solidFill>
              </a:rPr>
              <a:t>oligomeric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golgi</a:t>
            </a:r>
            <a:r>
              <a:rPr lang="en-US" dirty="0">
                <a:solidFill>
                  <a:srgbClr val="FF0000"/>
                </a:solidFill>
              </a:rPr>
              <a:t> complex 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5750" y="4229290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BLAST match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5750" y="6106774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BLAST match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58585" y="6014779"/>
            <a:ext cx="48365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Liriodendron </a:t>
            </a:r>
            <a:r>
              <a:rPr lang="en-US" sz="1200" dirty="0" err="1">
                <a:solidFill>
                  <a:srgbClr val="FF0000"/>
                </a:solidFill>
              </a:rPr>
              <a:t>tulipifera</a:t>
            </a:r>
            <a:r>
              <a:rPr lang="en-US" sz="1200" dirty="0">
                <a:solidFill>
                  <a:srgbClr val="FF0000"/>
                </a:solidFill>
              </a:rPr>
              <a:t> clone BAC125P15 FLORICAULA/LEAFY-like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protein, </a:t>
            </a:r>
            <a:r>
              <a:rPr lang="en-US" sz="1200" dirty="0" err="1">
                <a:solidFill>
                  <a:srgbClr val="FF0000"/>
                </a:solidFill>
              </a:rPr>
              <a:t>glycyl-tRNA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synthetase</a:t>
            </a:r>
            <a:r>
              <a:rPr lang="en-US" sz="1200" dirty="0">
                <a:solidFill>
                  <a:srgbClr val="FF0000"/>
                </a:solidFill>
              </a:rPr>
              <a:t>-like protein, and VARIANT IN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METHYLATION-like protein genes, complete </a:t>
            </a:r>
            <a:r>
              <a:rPr lang="en-US" sz="1200" dirty="0" err="1">
                <a:solidFill>
                  <a:srgbClr val="FF0000"/>
                </a:solidFill>
              </a:rPr>
              <a:t>cds</a:t>
            </a:r>
            <a:r>
              <a:rPr lang="en-US" sz="1200" dirty="0">
                <a:solidFill>
                  <a:srgbClr val="FF0000"/>
                </a:solidFill>
              </a:rPr>
              <a:t>; and integral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membrane protein gene, partial </a:t>
            </a:r>
            <a:r>
              <a:rPr lang="en-US" sz="1200" dirty="0" err="1">
                <a:solidFill>
                  <a:srgbClr val="FF0000"/>
                </a:solidFill>
              </a:rPr>
              <a:t>cds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0082" y="318585"/>
            <a:ext cx="7715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"/>
                <a:cs typeface="Times"/>
              </a:rPr>
              <a:t>Allan Brown’s Wish List: EST Results</a:t>
            </a:r>
            <a:endParaRPr lang="en-US" sz="3600" b="1" dirty="0">
              <a:latin typeface="Times"/>
              <a:cs typeface="Time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96851" y="1122766"/>
            <a:ext cx="37901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"/>
                <a:cs typeface="Times"/>
              </a:rPr>
              <a:t>BLAST verified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BLAST invalid EST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"/>
                <a:cs typeface="Times"/>
              </a:rPr>
              <a:t>BLAST surprise, wrong but interesting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011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1245</Words>
  <Application>Microsoft Macintosh PowerPoint</Application>
  <PresentationFormat>On-screen Show (4:3)</PresentationFormat>
  <Paragraphs>190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Davidson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Malcolm Campbell</dc:creator>
  <cp:lastModifiedBy>Malcolm Campbell</cp:lastModifiedBy>
  <cp:revision>71</cp:revision>
  <dcterms:created xsi:type="dcterms:W3CDTF">2012-04-17T00:49:28Z</dcterms:created>
  <dcterms:modified xsi:type="dcterms:W3CDTF">2012-04-17T12:38:35Z</dcterms:modified>
</cp:coreProperties>
</file>