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9" r:id="rId4"/>
    <p:sldId id="260" r:id="rId5"/>
    <p:sldId id="258" r:id="rId6"/>
    <p:sldId id="261" r:id="rId7"/>
    <p:sldId id="262" r:id="rId8"/>
    <p:sldId id="263" r:id="rId9"/>
    <p:sldId id="264" r:id="rId10"/>
    <p:sldId id="266" r:id="rId11"/>
    <p:sldId id="265" r:id="rId12"/>
    <p:sldId id="269" r:id="rId13"/>
    <p:sldId id="267"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2" autoAdjust="0"/>
  </p:normalViewPr>
  <p:slideViewPr>
    <p:cSldViewPr snapToGrid="0" snapToObjects="1">
      <p:cViewPr>
        <p:scale>
          <a:sx n="75" d="100"/>
          <a:sy n="75" d="100"/>
        </p:scale>
        <p:origin x="-1880" y="-4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4149C-BC39-7947-B0ED-DF91FA52A6E6}" type="datetimeFigureOut">
              <a:rPr lang="en-US" smtClean="0"/>
              <a:t>9/8/13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5F15E-19D1-294A-A0AA-0FB0F4CF9B76}" type="slidenum">
              <a:rPr lang="en-US" smtClean="0"/>
              <a:t>‹#›</a:t>
            </a:fld>
            <a:endParaRPr lang="en-US"/>
          </a:p>
        </p:txBody>
      </p:sp>
    </p:spTree>
    <p:extLst>
      <p:ext uri="{BB962C8B-B14F-4D97-AF65-F5344CB8AC3E}">
        <p14:creationId xmlns:p14="http://schemas.microsoft.com/office/powerpoint/2010/main" val="1726196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TATAA</a:t>
            </a:r>
            <a:endParaRPr lang="en-US" dirty="0"/>
          </a:p>
        </p:txBody>
      </p:sp>
      <p:sp>
        <p:nvSpPr>
          <p:cNvPr id="4" name="Slide Number Placeholder 3"/>
          <p:cNvSpPr>
            <a:spLocks noGrp="1"/>
          </p:cNvSpPr>
          <p:nvPr>
            <p:ph type="sldNum" sz="quarter" idx="10"/>
          </p:nvPr>
        </p:nvSpPr>
        <p:spPr/>
        <p:txBody>
          <a:bodyPr/>
          <a:lstStyle/>
          <a:p>
            <a:fld id="{18B5F15E-19D1-294A-A0AA-0FB0F4CF9B76}" type="slidenum">
              <a:rPr lang="en-US" smtClean="0"/>
              <a:t>3</a:t>
            </a:fld>
            <a:endParaRPr lang="en-US"/>
          </a:p>
        </p:txBody>
      </p:sp>
    </p:spTree>
    <p:extLst>
      <p:ext uri="{BB962C8B-B14F-4D97-AF65-F5344CB8AC3E}">
        <p14:creationId xmlns:p14="http://schemas.microsoft.com/office/powerpoint/2010/main" val="218622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we began our studies we hypothesized that theophylline binding to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would increase the secondary structure of the mRNA near the ribosome binding site (RBS)58</a:t>
            </a:r>
            <a:endParaRPr lang="en-US" dirty="0"/>
          </a:p>
        </p:txBody>
      </p:sp>
      <p:sp>
        <p:nvSpPr>
          <p:cNvPr id="4" name="Slide Number Placeholder 3"/>
          <p:cNvSpPr>
            <a:spLocks noGrp="1"/>
          </p:cNvSpPr>
          <p:nvPr>
            <p:ph type="sldNum" sz="quarter" idx="10"/>
          </p:nvPr>
        </p:nvSpPr>
        <p:spPr/>
        <p:txBody>
          <a:bodyPr/>
          <a:lstStyle/>
          <a:p>
            <a:fld id="{18B5F15E-19D1-294A-A0AA-0FB0F4CF9B76}" type="slidenum">
              <a:rPr lang="en-US" smtClean="0"/>
              <a:t>5</a:t>
            </a:fld>
            <a:endParaRPr lang="en-US"/>
          </a:p>
        </p:txBody>
      </p:sp>
    </p:spTree>
    <p:extLst>
      <p:ext uri="{BB962C8B-B14F-4D97-AF65-F5344CB8AC3E}">
        <p14:creationId xmlns:p14="http://schemas.microsoft.com/office/powerpoint/2010/main" val="200414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Sequence of a portion of the 50 region of the parent synthetic </a:t>
            </a:r>
            <a:r>
              <a:rPr lang="en-US" sz="1200" kern="1200" dirty="0" err="1" smtClean="0">
                <a:solidFill>
                  <a:schemeClr val="tx1"/>
                </a:solidFill>
                <a:latin typeface="+mn-lt"/>
                <a:ea typeface="+mn-ea"/>
                <a:cs typeface="+mn-cs"/>
              </a:rPr>
              <a:t>riboswitch</a:t>
            </a:r>
            <a:r>
              <a:rPr lang="en-US" sz="1200" kern="1200" dirty="0" smtClean="0">
                <a:solidFill>
                  <a:schemeClr val="tx1"/>
                </a:solidFill>
                <a:latin typeface="+mn-lt"/>
                <a:ea typeface="+mn-ea"/>
                <a:cs typeface="+mn-cs"/>
              </a:rPr>
              <a:t> with 8 bases separating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(green) and the ribosome binding site (pink); the AUG start codon (peach) is highlighted.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is shown in the secondary structure predicted for the theophylline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mFold</a:t>
            </a:r>
            <a:r>
              <a:rPr lang="en-US" sz="1200" kern="1200" dirty="0" smtClean="0">
                <a:solidFill>
                  <a:schemeClr val="tx1"/>
                </a:solidFill>
                <a:latin typeface="+mn-lt"/>
                <a:ea typeface="+mn-ea"/>
                <a:cs typeface="+mn-cs"/>
              </a:rPr>
              <a:t> and confirmed experimentally.</a:t>
            </a:r>
          </a:p>
          <a:p>
            <a:r>
              <a:rPr lang="en-US" sz="1200" kern="1200" dirty="0" smtClean="0">
                <a:solidFill>
                  <a:schemeClr val="tx1"/>
                </a:solidFill>
                <a:latin typeface="+mn-lt"/>
                <a:ea typeface="+mn-ea"/>
                <a:cs typeface="+mn-cs"/>
              </a:rPr>
              <a:t>(B) Measures of the activity of the synthetic </a:t>
            </a:r>
            <a:r>
              <a:rPr lang="en-US" sz="1200" kern="1200" dirty="0" err="1" smtClean="0">
                <a:solidFill>
                  <a:schemeClr val="tx1"/>
                </a:solidFill>
                <a:latin typeface="+mn-lt"/>
                <a:ea typeface="+mn-ea"/>
                <a:cs typeface="+mn-cs"/>
              </a:rPr>
              <a:t>riboswitch</a:t>
            </a:r>
            <a:r>
              <a:rPr lang="en-US" sz="1200" kern="1200" dirty="0" smtClean="0">
                <a:solidFill>
                  <a:schemeClr val="tx1"/>
                </a:solidFill>
                <a:latin typeface="+mn-lt"/>
                <a:ea typeface="+mn-ea"/>
                <a:cs typeface="+mn-cs"/>
              </a:rPr>
              <a:t> shown in (A) when cloned upstream of the IS10-lacZ gene fusion and expressed in E. coli. Right axis: b-</a:t>
            </a:r>
            <a:r>
              <a:rPr lang="en-US" sz="1200" kern="1200" dirty="0" err="1" smtClean="0">
                <a:solidFill>
                  <a:schemeClr val="tx1"/>
                </a:solidFill>
                <a:latin typeface="+mn-lt"/>
                <a:ea typeface="+mn-ea"/>
                <a:cs typeface="+mn-cs"/>
              </a:rPr>
              <a:t>galactosidase</a:t>
            </a:r>
            <a:r>
              <a:rPr lang="en-US" sz="1200" kern="1200" dirty="0" smtClean="0">
                <a:solidFill>
                  <a:schemeClr val="tx1"/>
                </a:solidFill>
                <a:latin typeface="+mn-lt"/>
                <a:ea typeface="+mn-ea"/>
                <a:cs typeface="+mn-cs"/>
              </a:rPr>
              <a:t> activity in the absence (open circle) or presence of theophylline (1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closed circle). Activities are expressed in Miller units, and the standard errors of the mean are less than the diameters of the circles. Left axis: the activation ratio of the synthetic </a:t>
            </a:r>
            <a:r>
              <a:rPr lang="en-US" sz="1200" kern="1200" dirty="0" err="1" smtClean="0">
                <a:solidFill>
                  <a:schemeClr val="tx1"/>
                </a:solidFill>
                <a:latin typeface="+mn-lt"/>
                <a:ea typeface="+mn-ea"/>
                <a:cs typeface="+mn-cs"/>
              </a:rPr>
              <a:t>riboswitch</a:t>
            </a:r>
            <a:r>
              <a:rPr lang="en-US" sz="1200" kern="1200" dirty="0" smtClean="0">
                <a:solidFill>
                  <a:schemeClr val="tx1"/>
                </a:solidFill>
                <a:latin typeface="+mn-lt"/>
                <a:ea typeface="+mn-ea"/>
                <a:cs typeface="+mn-cs"/>
              </a:rPr>
              <a:t> (gray bar), which is determined by taking the ratio of the activities in the presence and absence of theophylline.</a:t>
            </a:r>
          </a:p>
          <a:p>
            <a:r>
              <a:rPr lang="en-US" sz="1200" kern="1200" dirty="0" smtClean="0">
                <a:solidFill>
                  <a:schemeClr val="tx1"/>
                </a:solidFill>
                <a:latin typeface="+mn-lt"/>
                <a:ea typeface="+mn-ea"/>
                <a:cs typeface="+mn-cs"/>
              </a:rPr>
              <a:t>(C) Sequence diagram of the randomized synthetic </a:t>
            </a:r>
            <a:r>
              <a:rPr lang="en-US" sz="1200" kern="1200" dirty="0" err="1" smtClean="0">
                <a:solidFill>
                  <a:schemeClr val="tx1"/>
                </a:solidFill>
                <a:latin typeface="+mn-lt"/>
                <a:ea typeface="+mn-ea"/>
                <a:cs typeface="+mn-cs"/>
              </a:rPr>
              <a:t>riboswitches</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is shown in green, the randomized regions in light blue, the ribosome binding site in pink, and the AUG start codon in peach. Theoretical library sizes are shown in the circle.</a:t>
            </a:r>
            <a:endParaRPr lang="en-US" dirty="0"/>
          </a:p>
        </p:txBody>
      </p:sp>
      <p:sp>
        <p:nvSpPr>
          <p:cNvPr id="4" name="Slide Number Placeholder 3"/>
          <p:cNvSpPr>
            <a:spLocks noGrp="1"/>
          </p:cNvSpPr>
          <p:nvPr>
            <p:ph type="sldNum" sz="quarter" idx="10"/>
          </p:nvPr>
        </p:nvSpPr>
        <p:spPr/>
        <p:txBody>
          <a:bodyPr/>
          <a:lstStyle/>
          <a:p>
            <a:fld id="{18B5F15E-19D1-294A-A0AA-0FB0F4CF9B76}" type="slidenum">
              <a:rPr lang="en-US" smtClean="0"/>
              <a:t>6</a:t>
            </a:fld>
            <a:endParaRPr lang="en-US"/>
          </a:p>
        </p:txBody>
      </p:sp>
    </p:spTree>
    <p:extLst>
      <p:ext uri="{BB962C8B-B14F-4D97-AF65-F5344CB8AC3E}">
        <p14:creationId xmlns:p14="http://schemas.microsoft.com/office/powerpoint/2010/main" val="373665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Statistics for libraries assayed. (B–E) Measures of the activities of the synthetic </a:t>
            </a:r>
            <a:r>
              <a:rPr lang="en-US" sz="1200" kern="1200" dirty="0" err="1" smtClean="0">
                <a:solidFill>
                  <a:schemeClr val="tx1"/>
                </a:solidFill>
                <a:latin typeface="+mn-lt"/>
                <a:ea typeface="+mn-ea"/>
                <a:cs typeface="+mn-cs"/>
              </a:rPr>
              <a:t>riboswitches</a:t>
            </a:r>
            <a:r>
              <a:rPr lang="en-US" sz="1200" kern="1200" dirty="0" smtClean="0">
                <a:solidFill>
                  <a:schemeClr val="tx1"/>
                </a:solidFill>
                <a:latin typeface="+mn-lt"/>
                <a:ea typeface="+mn-ea"/>
                <a:cs typeface="+mn-cs"/>
              </a:rPr>
              <a:t> identified in the high-throughput screens. Each measurement is done in triplicate. For all panels: right axis, b-</a:t>
            </a:r>
            <a:r>
              <a:rPr lang="en-US" sz="1200" kern="1200" dirty="0" err="1" smtClean="0">
                <a:solidFill>
                  <a:schemeClr val="tx1"/>
                </a:solidFill>
                <a:latin typeface="+mn-lt"/>
                <a:ea typeface="+mn-ea"/>
                <a:cs typeface="+mn-cs"/>
              </a:rPr>
              <a:t>galactosidase</a:t>
            </a:r>
            <a:r>
              <a:rPr lang="en-US" sz="1200" kern="1200" dirty="0" smtClean="0">
                <a:solidFill>
                  <a:schemeClr val="tx1"/>
                </a:solidFill>
                <a:latin typeface="+mn-lt"/>
                <a:ea typeface="+mn-ea"/>
                <a:cs typeface="+mn-cs"/>
              </a:rPr>
              <a:t> activity in the absence (open circle) or presence of theophylline (1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closed circle). Activities are expressed in Miller units, and the standard errors of the mean are less than the diameters of the circles. Left axis, the activation ratio of the synthetic </a:t>
            </a:r>
            <a:r>
              <a:rPr lang="en-US" sz="1200" kern="1200" dirty="0" err="1" smtClean="0">
                <a:solidFill>
                  <a:schemeClr val="tx1"/>
                </a:solidFill>
                <a:latin typeface="+mn-lt"/>
                <a:ea typeface="+mn-ea"/>
                <a:cs typeface="+mn-cs"/>
              </a:rPr>
              <a:t>riboswitches</a:t>
            </a:r>
            <a:r>
              <a:rPr lang="en-US" sz="1200" kern="1200" dirty="0" smtClean="0">
                <a:solidFill>
                  <a:schemeClr val="tx1"/>
                </a:solidFill>
                <a:latin typeface="+mn-lt"/>
                <a:ea typeface="+mn-ea"/>
                <a:cs typeface="+mn-cs"/>
              </a:rPr>
              <a:t> (gray bar), which are determined by taking the ratio of the activities in the presence and absence of theophylline.</a:t>
            </a:r>
            <a:endParaRPr lang="en-US" dirty="0"/>
          </a:p>
        </p:txBody>
      </p:sp>
      <p:sp>
        <p:nvSpPr>
          <p:cNvPr id="4" name="Slide Number Placeholder 3"/>
          <p:cNvSpPr>
            <a:spLocks noGrp="1"/>
          </p:cNvSpPr>
          <p:nvPr>
            <p:ph type="sldNum" sz="quarter" idx="10"/>
          </p:nvPr>
        </p:nvSpPr>
        <p:spPr/>
        <p:txBody>
          <a:bodyPr/>
          <a:lstStyle/>
          <a:p>
            <a:fld id="{18B5F15E-19D1-294A-A0AA-0FB0F4CF9B76}" type="slidenum">
              <a:rPr lang="en-US" smtClean="0"/>
              <a:t>8</a:t>
            </a:fld>
            <a:endParaRPr lang="en-US"/>
          </a:p>
        </p:txBody>
      </p:sp>
    </p:spTree>
    <p:extLst>
      <p:ext uri="{BB962C8B-B14F-4D97-AF65-F5344CB8AC3E}">
        <p14:creationId xmlns:p14="http://schemas.microsoft.com/office/powerpoint/2010/main" val="9453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4. Predicted Mechanisms of Action of Synthetic </a:t>
            </a:r>
            <a:r>
              <a:rPr lang="en-US" sz="1200" kern="1200" dirty="0" err="1" smtClean="0">
                <a:solidFill>
                  <a:schemeClr val="tx1"/>
                </a:solidFill>
                <a:latin typeface="+mn-lt"/>
                <a:ea typeface="+mn-ea"/>
                <a:cs typeface="+mn-cs"/>
              </a:rPr>
              <a:t>Riboswitches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Predicted mechanism of action of clone 8.1. In the absence of theophylline (left), the 50 region can adopt a highly folded structure that extensively pairs the region that includes ribosome binding site to part of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sequence (shown in dark blue). In the presence of theophylline (right), the secondary structure shifts, such that the ribosome binding site is exposed. The secondary structure shown for the theophylline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predicted by </a:t>
            </a:r>
            <a:r>
              <a:rPr lang="en-US" sz="1200" kern="1200" dirty="0" err="1" smtClean="0">
                <a:solidFill>
                  <a:schemeClr val="tx1"/>
                </a:solidFill>
                <a:latin typeface="+mn-lt"/>
                <a:ea typeface="+mn-ea"/>
                <a:cs typeface="+mn-cs"/>
              </a:rPr>
              <a:t>mFold</a:t>
            </a:r>
            <a:r>
              <a:rPr lang="en-US" sz="1200" kern="1200" dirty="0" smtClean="0">
                <a:solidFill>
                  <a:schemeClr val="tx1"/>
                </a:solidFill>
                <a:latin typeface="+mn-lt"/>
                <a:ea typeface="+mn-ea"/>
                <a:cs typeface="+mn-cs"/>
              </a:rPr>
              <a:t> and is identical to the structure determined by NMR.</a:t>
            </a:r>
          </a:p>
          <a:p>
            <a:r>
              <a:rPr lang="en-US" sz="1200" kern="1200" dirty="0" smtClean="0">
                <a:solidFill>
                  <a:schemeClr val="tx1"/>
                </a:solidFill>
                <a:latin typeface="+mn-lt"/>
                <a:ea typeface="+mn-ea"/>
                <a:cs typeface="+mn-cs"/>
              </a:rPr>
              <a:t>(B) Predicted mechanism of action of clone 8.2. In this case, the region containing the ribosome binding site pairs to a different region of the </a:t>
            </a:r>
            <a:r>
              <a:rPr lang="en-US" sz="1200" kern="1200" dirty="0" err="1" smtClean="0">
                <a:solidFill>
                  <a:schemeClr val="tx1"/>
                </a:solidFill>
                <a:latin typeface="+mn-lt"/>
                <a:ea typeface="+mn-ea"/>
                <a:cs typeface="+mn-cs"/>
              </a:rPr>
              <a:t>aptamer</a:t>
            </a:r>
            <a:r>
              <a:rPr lang="en-US" sz="1200" kern="1200" dirty="0" smtClean="0">
                <a:solidFill>
                  <a:schemeClr val="tx1"/>
                </a:solidFill>
                <a:latin typeface="+mn-lt"/>
                <a:ea typeface="+mn-ea"/>
                <a:cs typeface="+mn-cs"/>
              </a:rPr>
              <a:t> in the ‘‘off’’ state (shown in red). This demonstrates that several motifs may function as synthetic </a:t>
            </a:r>
            <a:r>
              <a:rPr lang="en-US" sz="1200" kern="1200" dirty="0" err="1" smtClean="0">
                <a:solidFill>
                  <a:schemeClr val="tx1"/>
                </a:solidFill>
                <a:latin typeface="+mn-lt"/>
                <a:ea typeface="+mn-ea"/>
                <a:cs typeface="+mn-cs"/>
              </a:rPr>
              <a:t>riboswitches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both cases, the calculated differences in free energy between the two structures are less than the free energy of theophylline binding (􏰍9.2 kcal/</a:t>
            </a:r>
            <a:r>
              <a:rPr lang="en-US" sz="1200" kern="1200" dirty="0" err="1" smtClean="0">
                <a:solidFill>
                  <a:schemeClr val="tx1"/>
                </a:solidFill>
                <a:latin typeface="+mn-lt"/>
                <a:ea typeface="+mn-ea"/>
                <a:cs typeface="+mn-cs"/>
              </a:rPr>
              <a:t>mol</a:t>
            </a:r>
            <a:endParaRPr lang="en-US" dirty="0"/>
          </a:p>
        </p:txBody>
      </p:sp>
      <p:sp>
        <p:nvSpPr>
          <p:cNvPr id="4" name="Slide Number Placeholder 3"/>
          <p:cNvSpPr>
            <a:spLocks noGrp="1"/>
          </p:cNvSpPr>
          <p:nvPr>
            <p:ph type="sldNum" sz="quarter" idx="10"/>
          </p:nvPr>
        </p:nvSpPr>
        <p:spPr/>
        <p:txBody>
          <a:bodyPr/>
          <a:lstStyle/>
          <a:p>
            <a:fld id="{18B5F15E-19D1-294A-A0AA-0FB0F4CF9B76}" type="slidenum">
              <a:rPr lang="en-US" smtClean="0"/>
              <a:t>9</a:t>
            </a:fld>
            <a:endParaRPr lang="en-US"/>
          </a:p>
        </p:txBody>
      </p:sp>
    </p:spTree>
    <p:extLst>
      <p:ext uri="{BB962C8B-B14F-4D97-AF65-F5344CB8AC3E}">
        <p14:creationId xmlns:p14="http://schemas.microsoft.com/office/powerpoint/2010/main" val="411179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A36AB5-F85C-A04E-9DBA-4BC34D15151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304524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36AB5-F85C-A04E-9DBA-4BC34D15151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175176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36AB5-F85C-A04E-9DBA-4BC34D15151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26504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36AB5-F85C-A04E-9DBA-4BC34D15151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292626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36AB5-F85C-A04E-9DBA-4BC34D15151E}" type="datetimeFigureOut">
              <a:rPr lang="en-US" smtClean="0"/>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253542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A36AB5-F85C-A04E-9DBA-4BC34D15151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98036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A36AB5-F85C-A04E-9DBA-4BC34D15151E}" type="datetimeFigureOut">
              <a:rPr lang="en-US" smtClean="0"/>
              <a:t>9/8/13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360712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36AB5-F85C-A04E-9DBA-4BC34D15151E}" type="datetimeFigureOut">
              <a:rPr lang="en-US" smtClean="0"/>
              <a:t>9/8/13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6255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36AB5-F85C-A04E-9DBA-4BC34D15151E}" type="datetimeFigureOut">
              <a:rPr lang="en-US" smtClean="0"/>
              <a:t>9/8/13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25402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36AB5-F85C-A04E-9DBA-4BC34D15151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32214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36AB5-F85C-A04E-9DBA-4BC34D15151E}" type="datetimeFigureOut">
              <a:rPr lang="en-US" smtClean="0"/>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069C-8E2D-AF4D-9F25-615576756D7F}" type="slidenum">
              <a:rPr lang="en-US" smtClean="0"/>
              <a:t>‹#›</a:t>
            </a:fld>
            <a:endParaRPr lang="en-US"/>
          </a:p>
        </p:txBody>
      </p:sp>
    </p:spTree>
    <p:extLst>
      <p:ext uri="{BB962C8B-B14F-4D97-AF65-F5344CB8AC3E}">
        <p14:creationId xmlns:p14="http://schemas.microsoft.com/office/powerpoint/2010/main" val="3459955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36AB5-F85C-A04E-9DBA-4BC34D15151E}" type="datetimeFigureOut">
              <a:rPr lang="en-US" smtClean="0"/>
              <a:t>9/8/13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069C-8E2D-AF4D-9F25-615576756D7F}" type="slidenum">
              <a:rPr lang="en-US" smtClean="0"/>
              <a:t>‹#›</a:t>
            </a:fld>
            <a:endParaRPr lang="en-US"/>
          </a:p>
        </p:txBody>
      </p:sp>
    </p:spTree>
    <p:extLst>
      <p:ext uri="{BB962C8B-B14F-4D97-AF65-F5344CB8AC3E}">
        <p14:creationId xmlns:p14="http://schemas.microsoft.com/office/powerpoint/2010/main" val="13760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of the Theophylline </a:t>
            </a:r>
            <a:r>
              <a:rPr lang="en-US" dirty="0" err="1" smtClean="0"/>
              <a:t>Riboswitch</a:t>
            </a:r>
            <a:r>
              <a:rPr lang="en-US" dirty="0" smtClean="0"/>
              <a:t> </a:t>
            </a:r>
            <a:endParaRPr lang="en-US" dirty="0"/>
          </a:p>
        </p:txBody>
      </p:sp>
      <p:sp>
        <p:nvSpPr>
          <p:cNvPr id="3" name="Subtitle 2"/>
          <p:cNvSpPr>
            <a:spLocks noGrp="1"/>
          </p:cNvSpPr>
          <p:nvPr>
            <p:ph type="subTitle" idx="1"/>
          </p:nvPr>
        </p:nvSpPr>
        <p:spPr/>
        <p:txBody>
          <a:bodyPr/>
          <a:lstStyle/>
          <a:p>
            <a:r>
              <a:rPr lang="en-US" dirty="0" smtClean="0"/>
              <a:t>1 on 2 Meeting 09/03/13</a:t>
            </a:r>
            <a:endParaRPr lang="en-US" dirty="0"/>
          </a:p>
        </p:txBody>
      </p:sp>
    </p:spTree>
    <p:extLst>
      <p:ext uri="{BB962C8B-B14F-4D97-AF65-F5344CB8AC3E}">
        <p14:creationId xmlns:p14="http://schemas.microsoft.com/office/powerpoint/2010/main" val="34761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 </a:t>
            </a:r>
            <a:r>
              <a:rPr lang="en-US" dirty="0" err="1" smtClean="0"/>
              <a:t>Riboswitches</a:t>
            </a:r>
            <a:endParaRPr lang="en-US" dirty="0" smtClean="0"/>
          </a:p>
          <a:p>
            <a:r>
              <a:rPr lang="en-US" dirty="0" smtClean="0"/>
              <a:t>Experiment with Mutation in the RBS to increase base pairing with </a:t>
            </a:r>
            <a:r>
              <a:rPr lang="en-US" dirty="0" err="1" smtClean="0"/>
              <a:t>Aptamer</a:t>
            </a:r>
            <a:endParaRPr lang="en-US" dirty="0" smtClean="0"/>
          </a:p>
          <a:p>
            <a:r>
              <a:rPr lang="en-US" dirty="0" smtClean="0"/>
              <a:t>Experiment with changing positions of the random sequencing of spacers</a:t>
            </a:r>
            <a:endParaRPr lang="en-US" dirty="0"/>
          </a:p>
        </p:txBody>
      </p:sp>
      <p:sp>
        <p:nvSpPr>
          <p:cNvPr id="4" name="Title 1"/>
          <p:cNvSpPr>
            <a:spLocks noGrp="1"/>
          </p:cNvSpPr>
          <p:nvPr>
            <p:ph type="title"/>
          </p:nvPr>
        </p:nvSpPr>
        <p:spPr>
          <a:xfrm>
            <a:off x="457200" y="0"/>
            <a:ext cx="8229600" cy="1143000"/>
          </a:xfrm>
        </p:spPr>
        <p:txBody>
          <a:bodyPr>
            <a:normAutofit fontScale="90000"/>
          </a:bodyPr>
          <a:lstStyle/>
          <a:p>
            <a:r>
              <a:rPr lang="en-US" dirty="0" smtClean="0"/>
              <a:t>Final </a:t>
            </a:r>
            <a:r>
              <a:rPr lang="en-US" dirty="0" err="1" smtClean="0"/>
              <a:t>Theophyline</a:t>
            </a:r>
            <a:r>
              <a:rPr lang="en-US" dirty="0" smtClean="0"/>
              <a:t> </a:t>
            </a:r>
            <a:r>
              <a:rPr lang="en-US" dirty="0" err="1" smtClean="0"/>
              <a:t>Riboswitch</a:t>
            </a:r>
            <a:r>
              <a:rPr lang="en-US" dirty="0" smtClean="0"/>
              <a:t/>
            </a:r>
            <a:br>
              <a:rPr lang="en-US" dirty="0" smtClean="0"/>
            </a:br>
            <a:r>
              <a:rPr lang="en-US" dirty="0" smtClean="0"/>
              <a:t>(</a:t>
            </a:r>
            <a:r>
              <a:rPr lang="en-US" dirty="0" err="1" smtClean="0"/>
              <a:t>Topp</a:t>
            </a:r>
            <a:r>
              <a:rPr lang="en-US" dirty="0" smtClean="0"/>
              <a:t> et al., 2010) </a:t>
            </a:r>
            <a:endParaRPr lang="en-US" dirty="0"/>
          </a:p>
        </p:txBody>
      </p:sp>
    </p:spTree>
    <p:extLst>
      <p:ext uri="{BB962C8B-B14F-4D97-AF65-F5344CB8AC3E}">
        <p14:creationId xmlns:p14="http://schemas.microsoft.com/office/powerpoint/2010/main" val="587371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02 at 12.3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37" y="144676"/>
            <a:ext cx="3057264" cy="2474928"/>
          </a:xfrm>
          <a:prstGeom prst="rect">
            <a:avLst/>
          </a:prstGeom>
        </p:spPr>
      </p:pic>
      <p:pic>
        <p:nvPicPr>
          <p:cNvPr id="5" name="Picture 4" descr="Screen shot 2013-09-02 at 12.4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271" y="0"/>
            <a:ext cx="3432741" cy="2433000"/>
          </a:xfrm>
          <a:prstGeom prst="rect">
            <a:avLst/>
          </a:prstGeom>
        </p:spPr>
      </p:pic>
      <p:pic>
        <p:nvPicPr>
          <p:cNvPr id="6" name="Picture 5" descr="Screen shot 2013-09-02 at 12.43.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924" y="157690"/>
            <a:ext cx="3018076" cy="2275310"/>
          </a:xfrm>
          <a:prstGeom prst="rect">
            <a:avLst/>
          </a:prstGeom>
        </p:spPr>
      </p:pic>
      <p:pic>
        <p:nvPicPr>
          <p:cNvPr id="8" name="Picture 7" descr="Screen shot 2013-09-02 at 12.46.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012" y="3328725"/>
            <a:ext cx="2646988" cy="2706249"/>
          </a:xfrm>
          <a:prstGeom prst="rect">
            <a:avLst/>
          </a:prstGeom>
        </p:spPr>
      </p:pic>
      <p:pic>
        <p:nvPicPr>
          <p:cNvPr id="11" name="Picture 10" descr="Screen shot 2013-09-02 at 12.50.0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383" y="3328725"/>
            <a:ext cx="3073418" cy="2394977"/>
          </a:xfrm>
          <a:prstGeom prst="rect">
            <a:avLst/>
          </a:prstGeom>
        </p:spPr>
      </p:pic>
      <p:sp>
        <p:nvSpPr>
          <p:cNvPr id="12" name="TextBox 11"/>
          <p:cNvSpPr txBox="1"/>
          <p:nvPr/>
        </p:nvSpPr>
        <p:spPr>
          <a:xfrm>
            <a:off x="964642" y="2449075"/>
            <a:ext cx="318229" cy="369332"/>
          </a:xfrm>
          <a:prstGeom prst="rect">
            <a:avLst/>
          </a:prstGeom>
          <a:noFill/>
        </p:spPr>
        <p:txBody>
          <a:bodyPr wrap="none" rtlCol="0">
            <a:spAutoFit/>
          </a:bodyPr>
          <a:lstStyle/>
          <a:p>
            <a:r>
              <a:rPr lang="en-US" dirty="0" smtClean="0"/>
              <a:t>A</a:t>
            </a:r>
            <a:endParaRPr lang="en-US" dirty="0"/>
          </a:p>
        </p:txBody>
      </p:sp>
      <p:sp>
        <p:nvSpPr>
          <p:cNvPr id="13" name="TextBox 12"/>
          <p:cNvSpPr txBox="1"/>
          <p:nvPr/>
        </p:nvSpPr>
        <p:spPr>
          <a:xfrm>
            <a:off x="4462071" y="2464528"/>
            <a:ext cx="312906" cy="369332"/>
          </a:xfrm>
          <a:prstGeom prst="rect">
            <a:avLst/>
          </a:prstGeom>
          <a:noFill/>
        </p:spPr>
        <p:txBody>
          <a:bodyPr wrap="none" rtlCol="0">
            <a:spAutoFit/>
          </a:bodyPr>
          <a:lstStyle/>
          <a:p>
            <a:r>
              <a:rPr lang="en-US" dirty="0" smtClean="0"/>
              <a:t>B</a:t>
            </a:r>
            <a:endParaRPr lang="en-US" dirty="0"/>
          </a:p>
        </p:txBody>
      </p:sp>
      <p:sp>
        <p:nvSpPr>
          <p:cNvPr id="14" name="TextBox 13"/>
          <p:cNvSpPr txBox="1"/>
          <p:nvPr/>
        </p:nvSpPr>
        <p:spPr>
          <a:xfrm>
            <a:off x="7379509" y="2347344"/>
            <a:ext cx="312906" cy="369332"/>
          </a:xfrm>
          <a:prstGeom prst="rect">
            <a:avLst/>
          </a:prstGeom>
          <a:noFill/>
        </p:spPr>
        <p:txBody>
          <a:bodyPr wrap="none" rtlCol="0">
            <a:spAutoFit/>
          </a:bodyPr>
          <a:lstStyle/>
          <a:p>
            <a:r>
              <a:rPr lang="en-US" dirty="0" smtClean="0"/>
              <a:t>C</a:t>
            </a:r>
            <a:endParaRPr lang="en-US" dirty="0"/>
          </a:p>
        </p:txBody>
      </p:sp>
      <p:sp>
        <p:nvSpPr>
          <p:cNvPr id="15" name="TextBox 14"/>
          <p:cNvSpPr txBox="1"/>
          <p:nvPr/>
        </p:nvSpPr>
        <p:spPr>
          <a:xfrm>
            <a:off x="1154205" y="5850308"/>
            <a:ext cx="424741" cy="369332"/>
          </a:xfrm>
          <a:prstGeom prst="rect">
            <a:avLst/>
          </a:prstGeom>
          <a:noFill/>
        </p:spPr>
        <p:txBody>
          <a:bodyPr wrap="none" rtlCol="0">
            <a:spAutoFit/>
          </a:bodyPr>
          <a:lstStyle/>
          <a:p>
            <a:r>
              <a:rPr lang="en-US" dirty="0" smtClean="0"/>
              <a:t>C2</a:t>
            </a:r>
            <a:endParaRPr lang="en-US" dirty="0"/>
          </a:p>
        </p:txBody>
      </p:sp>
      <p:sp>
        <p:nvSpPr>
          <p:cNvPr id="16" name="TextBox 15"/>
          <p:cNvSpPr txBox="1"/>
          <p:nvPr/>
        </p:nvSpPr>
        <p:spPr>
          <a:xfrm>
            <a:off x="4135389" y="5850308"/>
            <a:ext cx="326682" cy="369332"/>
          </a:xfrm>
          <a:prstGeom prst="rect">
            <a:avLst/>
          </a:prstGeom>
          <a:noFill/>
        </p:spPr>
        <p:txBody>
          <a:bodyPr wrap="none" rtlCol="0">
            <a:spAutoFit/>
          </a:bodyPr>
          <a:lstStyle/>
          <a:p>
            <a:r>
              <a:rPr lang="en-US" dirty="0" smtClean="0"/>
              <a:t>D</a:t>
            </a:r>
            <a:endParaRPr lang="en-US" dirty="0"/>
          </a:p>
        </p:txBody>
      </p:sp>
      <p:sp>
        <p:nvSpPr>
          <p:cNvPr id="17" name="TextBox 16"/>
          <p:cNvSpPr txBox="1"/>
          <p:nvPr/>
        </p:nvSpPr>
        <p:spPr>
          <a:xfrm>
            <a:off x="7082132" y="5866383"/>
            <a:ext cx="297377" cy="369332"/>
          </a:xfrm>
          <a:prstGeom prst="rect">
            <a:avLst/>
          </a:prstGeom>
          <a:noFill/>
        </p:spPr>
        <p:txBody>
          <a:bodyPr wrap="none" rtlCol="0">
            <a:spAutoFit/>
          </a:bodyPr>
          <a:lstStyle/>
          <a:p>
            <a:r>
              <a:rPr lang="en-US" dirty="0" smtClean="0"/>
              <a:t>E</a:t>
            </a:r>
            <a:endParaRPr lang="en-US" dirty="0"/>
          </a:p>
        </p:txBody>
      </p:sp>
      <p:pic>
        <p:nvPicPr>
          <p:cNvPr id="18" name="Picture 17" descr="Screen shot 2013-09-02 at 1.03.5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9220" y="3342233"/>
            <a:ext cx="2453634" cy="2525168"/>
          </a:xfrm>
          <a:prstGeom prst="rect">
            <a:avLst/>
          </a:prstGeom>
        </p:spPr>
      </p:pic>
    </p:spTree>
    <p:extLst>
      <p:ext uri="{BB962C8B-B14F-4D97-AF65-F5344CB8AC3E}">
        <p14:creationId xmlns:p14="http://schemas.microsoft.com/office/powerpoint/2010/main" val="32564669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RBS’ of </a:t>
            </a:r>
            <a:r>
              <a:rPr lang="en-US" dirty="0" err="1" smtClean="0"/>
              <a:t>Riboswitches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057583"/>
              </p:ext>
            </p:extLst>
          </p:nvPr>
        </p:nvGraphicFramePr>
        <p:xfrm>
          <a:off x="59270" y="1600200"/>
          <a:ext cx="9050864" cy="1381760"/>
        </p:xfrm>
        <a:graphic>
          <a:graphicData uri="http://schemas.openxmlformats.org/drawingml/2006/table">
            <a:tbl>
              <a:tblPr firstRow="1" bandRow="1">
                <a:tableStyleId>{5C22544A-7EE6-4342-B048-85BDC9FD1C3A}</a:tableStyleId>
              </a:tblPr>
              <a:tblGrid>
                <a:gridCol w="1274838"/>
                <a:gridCol w="1274838"/>
                <a:gridCol w="1274838"/>
                <a:gridCol w="1274838"/>
                <a:gridCol w="1274838"/>
                <a:gridCol w="1274838"/>
                <a:gridCol w="1401836"/>
              </a:tblGrid>
              <a:tr h="370840">
                <a:tc>
                  <a:txBody>
                    <a:bodyPr/>
                    <a:lstStyle/>
                    <a:p>
                      <a:r>
                        <a:rPr lang="en-US" dirty="0" err="1" smtClean="0">
                          <a:solidFill>
                            <a:srgbClr val="000000"/>
                          </a:solidFill>
                        </a:rPr>
                        <a:t>Riboswitch</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A</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B</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C</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C2</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D</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solidFill>
                            <a:srgbClr val="000000"/>
                          </a:solidFill>
                        </a:rPr>
                        <a:t>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t>Sequence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AAGGGG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AGGGGU</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AAGA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AAGGGA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AAGGUAA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AAGGAGGU</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t>BP</a:t>
                      </a:r>
                      <a:r>
                        <a:rPr lang="en-US" baseline="0" dirty="0" smtClean="0"/>
                        <a:t> with Ribosome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t>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5" name="Rectangle 4"/>
          <p:cNvSpPr/>
          <p:nvPr/>
        </p:nvSpPr>
        <p:spPr>
          <a:xfrm>
            <a:off x="-457200" y="3244334"/>
            <a:ext cx="4330858" cy="369332"/>
          </a:xfrm>
          <a:prstGeom prst="rect">
            <a:avLst/>
          </a:prstGeom>
        </p:spPr>
        <p:txBody>
          <a:bodyPr wrap="none">
            <a:spAutoFit/>
          </a:bodyPr>
          <a:lstStyle/>
          <a:p>
            <a:r>
              <a:rPr lang="en-US" b="1" dirty="0" smtClean="0"/>
              <a:t>RBS---Shine</a:t>
            </a:r>
            <a:r>
              <a:rPr lang="en-US" b="1" dirty="0"/>
              <a:t>-</a:t>
            </a:r>
            <a:r>
              <a:rPr lang="en-US" b="1" dirty="0" err="1"/>
              <a:t>Dalgarno</a:t>
            </a:r>
            <a:r>
              <a:rPr lang="en-US" b="1" dirty="0"/>
              <a:t> </a:t>
            </a:r>
            <a:r>
              <a:rPr lang="en-US" b="1" dirty="0" smtClean="0"/>
              <a:t>sequence: AGGAGGU</a:t>
            </a:r>
            <a:endParaRPr lang="en-US" dirty="0"/>
          </a:p>
        </p:txBody>
      </p:sp>
      <p:sp>
        <p:nvSpPr>
          <p:cNvPr id="7" name="TextBox 6"/>
          <p:cNvSpPr txBox="1"/>
          <p:nvPr/>
        </p:nvSpPr>
        <p:spPr>
          <a:xfrm>
            <a:off x="241916" y="4165601"/>
            <a:ext cx="8902084" cy="369332"/>
          </a:xfrm>
          <a:prstGeom prst="rect">
            <a:avLst/>
          </a:prstGeom>
          <a:noFill/>
        </p:spPr>
        <p:txBody>
          <a:bodyPr wrap="none" rtlCol="0">
            <a:spAutoFit/>
          </a:bodyPr>
          <a:lstStyle/>
          <a:p>
            <a:r>
              <a:rPr lang="en-US" dirty="0" smtClean="0"/>
              <a:t>Generated a library of randomized RBS sequences to see which one based paired to </a:t>
            </a:r>
            <a:r>
              <a:rPr lang="en-US" dirty="0" err="1" smtClean="0"/>
              <a:t>Aptamer</a:t>
            </a:r>
            <a:endParaRPr lang="en-US" dirty="0"/>
          </a:p>
        </p:txBody>
      </p:sp>
    </p:spTree>
    <p:extLst>
      <p:ext uri="{BB962C8B-B14F-4D97-AF65-F5344CB8AC3E}">
        <p14:creationId xmlns:p14="http://schemas.microsoft.com/office/powerpoint/2010/main" val="3672217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450"/>
            <a:ext cx="8229600" cy="1143000"/>
          </a:xfrm>
        </p:spPr>
        <p:txBody>
          <a:bodyPr/>
          <a:lstStyle/>
          <a:p>
            <a:r>
              <a:rPr lang="en-US" dirty="0" smtClean="0"/>
              <a:t>Results</a:t>
            </a:r>
            <a:endParaRPr lang="en-US" dirty="0"/>
          </a:p>
        </p:txBody>
      </p:sp>
      <p:pic>
        <p:nvPicPr>
          <p:cNvPr id="4" name="Picture 3" descr="Screen shot 2013-09-02 at 12.5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91" y="796550"/>
            <a:ext cx="5959761" cy="5678081"/>
          </a:xfrm>
          <a:prstGeom prst="rect">
            <a:avLst/>
          </a:prstGeom>
        </p:spPr>
      </p:pic>
    </p:spTree>
    <p:extLst>
      <p:ext uri="{BB962C8B-B14F-4D97-AF65-F5344CB8AC3E}">
        <p14:creationId xmlns:p14="http://schemas.microsoft.com/office/powerpoint/2010/main" val="26933657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Action  </a:t>
            </a:r>
            <a:endParaRPr lang="en-US" dirty="0"/>
          </a:p>
        </p:txBody>
      </p:sp>
      <p:sp>
        <p:nvSpPr>
          <p:cNvPr id="3" name="Content Placeholder 2"/>
          <p:cNvSpPr>
            <a:spLocks noGrp="1"/>
          </p:cNvSpPr>
          <p:nvPr>
            <p:ph idx="1"/>
          </p:nvPr>
        </p:nvSpPr>
        <p:spPr/>
        <p:txBody>
          <a:bodyPr/>
          <a:lstStyle/>
          <a:p>
            <a:r>
              <a:rPr lang="en-US" dirty="0" smtClean="0"/>
              <a:t>Write a python code that will generate randomized sequences for the 8bp spacer </a:t>
            </a:r>
          </a:p>
          <a:p>
            <a:pPr lvl="1"/>
            <a:r>
              <a:rPr lang="en-US" dirty="0" smtClean="0"/>
              <a:t>The script will run the 65,536 combinations through M-fold </a:t>
            </a:r>
          </a:p>
          <a:p>
            <a:r>
              <a:rPr lang="en-US" dirty="0" smtClean="0"/>
              <a:t>Have a certain number of candidates synthesized</a:t>
            </a:r>
          </a:p>
          <a:p>
            <a:r>
              <a:rPr lang="en-US" dirty="0" smtClean="0"/>
              <a:t>Test candidates in the lab</a:t>
            </a:r>
          </a:p>
          <a:p>
            <a:pPr marL="457200" lvl="1" indent="0">
              <a:buNone/>
            </a:pPr>
            <a:endParaRPr lang="en-US" dirty="0"/>
          </a:p>
        </p:txBody>
      </p:sp>
    </p:spTree>
    <p:extLst>
      <p:ext uri="{BB962C8B-B14F-4D97-AF65-F5344CB8AC3E}">
        <p14:creationId xmlns:p14="http://schemas.microsoft.com/office/powerpoint/2010/main" val="36171979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30766" y="101600"/>
            <a:ext cx="2120900" cy="317500"/>
          </a:xfrm>
          <a:prstGeom prst="ellipse">
            <a:avLst/>
          </a:prstGeom>
          <a:solidFill>
            <a:schemeClr val="accent5">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00"/>
                </a:solidFill>
              </a:rPr>
              <a:t>Aptamer</a:t>
            </a:r>
            <a:endParaRPr lang="en-US" b="1" dirty="0">
              <a:solidFill>
                <a:srgbClr val="000000"/>
              </a:solidFill>
            </a:endParaRPr>
          </a:p>
        </p:txBody>
      </p:sp>
      <p:cxnSp>
        <p:nvCxnSpPr>
          <p:cNvPr id="6" name="Straight Arrow Connector 5"/>
          <p:cNvCxnSpPr/>
          <p:nvPr/>
        </p:nvCxnSpPr>
        <p:spPr>
          <a:xfrm>
            <a:off x="6184866" y="486834"/>
            <a:ext cx="0" cy="8255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124416" y="1435078"/>
            <a:ext cx="2120900" cy="584200"/>
          </a:xfrm>
          <a:prstGeom prst="ellipse">
            <a:avLst/>
          </a:prstGeom>
          <a:solidFill>
            <a:srgbClr val="93CDD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Complete </a:t>
            </a:r>
            <a:r>
              <a:rPr lang="en-US" b="1" dirty="0" err="1" smtClean="0">
                <a:solidFill>
                  <a:srgbClr val="000000"/>
                </a:solidFill>
              </a:rPr>
              <a:t>Riboswitch</a:t>
            </a:r>
            <a:endParaRPr lang="en-US" b="1" dirty="0">
              <a:solidFill>
                <a:srgbClr val="000000"/>
              </a:solidFill>
            </a:endParaRPr>
          </a:p>
        </p:txBody>
      </p:sp>
      <p:sp>
        <p:nvSpPr>
          <p:cNvPr id="13" name="Oval 12"/>
          <p:cNvSpPr/>
          <p:nvPr/>
        </p:nvSpPr>
        <p:spPr>
          <a:xfrm>
            <a:off x="5130766" y="3107263"/>
            <a:ext cx="2120900" cy="711200"/>
          </a:xfrm>
          <a:prstGeom prst="ellipse">
            <a:avLst/>
          </a:prstGeom>
          <a:solidFill>
            <a:srgbClr val="93CDD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65,536 </a:t>
            </a:r>
            <a:r>
              <a:rPr lang="en-US" b="1" dirty="0" err="1" smtClean="0">
                <a:solidFill>
                  <a:srgbClr val="000000"/>
                </a:solidFill>
              </a:rPr>
              <a:t>Riboswitches</a:t>
            </a:r>
            <a:endParaRPr lang="en-US" b="1" dirty="0">
              <a:solidFill>
                <a:srgbClr val="000000"/>
              </a:solidFill>
            </a:endParaRPr>
          </a:p>
        </p:txBody>
      </p:sp>
      <p:sp>
        <p:nvSpPr>
          <p:cNvPr id="14" name="Oval 13"/>
          <p:cNvSpPr/>
          <p:nvPr/>
        </p:nvSpPr>
        <p:spPr>
          <a:xfrm>
            <a:off x="4938153" y="4529663"/>
            <a:ext cx="2614096" cy="821270"/>
          </a:xfrm>
          <a:prstGeom prst="ellipse">
            <a:avLst/>
          </a:prstGeom>
          <a:solidFill>
            <a:srgbClr val="93CDD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srgbClr val="000000"/>
                </a:solidFill>
              </a:rPr>
              <a:t>Riboswtiches</a:t>
            </a:r>
            <a:r>
              <a:rPr lang="en-US" sz="1600" b="1" dirty="0" smtClean="0">
                <a:solidFill>
                  <a:srgbClr val="000000"/>
                </a:solidFill>
              </a:rPr>
              <a:t> with Calculated Free Energy</a:t>
            </a:r>
            <a:endParaRPr lang="en-US" sz="1600" b="1" dirty="0">
              <a:solidFill>
                <a:srgbClr val="000000"/>
              </a:solidFill>
            </a:endParaRPr>
          </a:p>
        </p:txBody>
      </p:sp>
      <p:sp>
        <p:nvSpPr>
          <p:cNvPr id="15" name="Oval 14"/>
          <p:cNvSpPr/>
          <p:nvPr/>
        </p:nvSpPr>
        <p:spPr>
          <a:xfrm>
            <a:off x="5124416" y="6227232"/>
            <a:ext cx="2120900" cy="567268"/>
          </a:xfrm>
          <a:prstGeom prst="ellipse">
            <a:avLst/>
          </a:prstGeom>
          <a:solidFill>
            <a:srgbClr val="93CDD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Putative </a:t>
            </a:r>
            <a:r>
              <a:rPr lang="en-US" sz="1600" b="1" dirty="0" err="1">
                <a:solidFill>
                  <a:srgbClr val="000000"/>
                </a:solidFill>
              </a:rPr>
              <a:t>R</a:t>
            </a:r>
            <a:r>
              <a:rPr lang="en-US" sz="1600" b="1" dirty="0" err="1" smtClean="0">
                <a:solidFill>
                  <a:srgbClr val="000000"/>
                </a:solidFill>
              </a:rPr>
              <a:t>iboswitches</a:t>
            </a:r>
            <a:r>
              <a:rPr lang="en-US" sz="1600" b="1" dirty="0" smtClean="0">
                <a:solidFill>
                  <a:srgbClr val="000000"/>
                </a:solidFill>
              </a:rPr>
              <a:t> </a:t>
            </a:r>
            <a:endParaRPr lang="en-US" sz="1600" b="1" dirty="0">
              <a:solidFill>
                <a:srgbClr val="000000"/>
              </a:solidFill>
            </a:endParaRPr>
          </a:p>
        </p:txBody>
      </p:sp>
      <p:sp>
        <p:nvSpPr>
          <p:cNvPr id="16" name="Oval 15"/>
          <p:cNvSpPr/>
          <p:nvPr/>
        </p:nvSpPr>
        <p:spPr>
          <a:xfrm>
            <a:off x="609600" y="101600"/>
            <a:ext cx="2120900" cy="317500"/>
          </a:xfrm>
          <a:prstGeom prst="ellipse">
            <a:avLst/>
          </a:prstGeom>
          <a:solidFill>
            <a:schemeClr val="tx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RBS</a:t>
            </a:r>
            <a:endParaRPr lang="en-US" b="1" dirty="0">
              <a:solidFill>
                <a:srgbClr val="000000"/>
              </a:solidFill>
            </a:endParaRPr>
          </a:p>
        </p:txBody>
      </p:sp>
      <p:cxnSp>
        <p:nvCxnSpPr>
          <p:cNvPr id="17" name="Straight Arrow Connector 16"/>
          <p:cNvCxnSpPr/>
          <p:nvPr/>
        </p:nvCxnSpPr>
        <p:spPr>
          <a:xfrm>
            <a:off x="1697565" y="520700"/>
            <a:ext cx="0" cy="16086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1750" y="520700"/>
            <a:ext cx="1460500" cy="1341967"/>
          </a:xfrm>
          <a:prstGeom prst="rect">
            <a:avLst/>
          </a:prstGeom>
          <a:solidFill>
            <a:schemeClr val="accent5">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Mutate for 6,7,8 or base paring with RNA polymerase</a:t>
            </a:r>
            <a:endParaRPr lang="en-US" b="1" dirty="0">
              <a:solidFill>
                <a:srgbClr val="000000"/>
              </a:solidFill>
            </a:endParaRPr>
          </a:p>
        </p:txBody>
      </p:sp>
      <p:sp>
        <p:nvSpPr>
          <p:cNvPr id="22" name="Oval 21"/>
          <p:cNvSpPr/>
          <p:nvPr/>
        </p:nvSpPr>
        <p:spPr>
          <a:xfrm>
            <a:off x="762000" y="2142055"/>
            <a:ext cx="2120900" cy="571500"/>
          </a:xfrm>
          <a:prstGeom prst="ellipse">
            <a:avLst/>
          </a:prstGeom>
          <a:solidFill>
            <a:srgbClr val="8EB4E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Library of RBS’s</a:t>
            </a:r>
            <a:endParaRPr lang="en-US" b="1" dirty="0">
              <a:solidFill>
                <a:srgbClr val="000000"/>
              </a:solidFill>
            </a:endParaRPr>
          </a:p>
        </p:txBody>
      </p:sp>
      <p:cxnSp>
        <p:nvCxnSpPr>
          <p:cNvPr id="23" name="Straight Arrow Connector 22"/>
          <p:cNvCxnSpPr/>
          <p:nvPr/>
        </p:nvCxnSpPr>
        <p:spPr>
          <a:xfrm flipH="1">
            <a:off x="1697565" y="2823633"/>
            <a:ext cx="21166" cy="10117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618067" y="4013199"/>
            <a:ext cx="2319869" cy="584200"/>
          </a:xfrm>
          <a:prstGeom prst="ellipse">
            <a:avLst/>
          </a:prstGeom>
          <a:solidFill>
            <a:srgbClr val="8EB4E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rgbClr val="000000"/>
                </a:solidFill>
              </a:rPr>
              <a:t>Riboswitch</a:t>
            </a:r>
            <a:r>
              <a:rPr lang="en-US" b="1" dirty="0" smtClean="0">
                <a:solidFill>
                  <a:srgbClr val="000000"/>
                </a:solidFill>
              </a:rPr>
              <a:t> w/o </a:t>
            </a:r>
            <a:r>
              <a:rPr lang="en-US" b="1" dirty="0" err="1" smtClean="0">
                <a:solidFill>
                  <a:srgbClr val="000000"/>
                </a:solidFill>
              </a:rPr>
              <a:t>Aptamer</a:t>
            </a:r>
            <a:endParaRPr lang="en-US" b="1" dirty="0">
              <a:solidFill>
                <a:srgbClr val="000000"/>
              </a:solidFill>
            </a:endParaRPr>
          </a:p>
        </p:txBody>
      </p:sp>
      <p:cxnSp>
        <p:nvCxnSpPr>
          <p:cNvPr id="29" name="Straight Arrow Connector 28"/>
          <p:cNvCxnSpPr/>
          <p:nvPr/>
        </p:nvCxnSpPr>
        <p:spPr>
          <a:xfrm flipV="1">
            <a:off x="2535771" y="1151466"/>
            <a:ext cx="1528210" cy="28278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148646" y="520700"/>
            <a:ext cx="1676400" cy="825500"/>
          </a:xfrm>
          <a:prstGeom prst="rect">
            <a:avLst/>
          </a:prstGeom>
          <a:solidFill>
            <a:srgbClr val="DBEEF4"/>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Add  </a:t>
            </a:r>
            <a:r>
              <a:rPr lang="en-US" sz="1600" b="1" dirty="0" err="1" smtClean="0">
                <a:solidFill>
                  <a:srgbClr val="000000"/>
                </a:solidFill>
              </a:rPr>
              <a:t>Riboswitch</a:t>
            </a:r>
            <a:r>
              <a:rPr lang="en-US" sz="1600" b="1" dirty="0" smtClean="0">
                <a:solidFill>
                  <a:srgbClr val="000000"/>
                </a:solidFill>
              </a:rPr>
              <a:t> w/o </a:t>
            </a:r>
            <a:r>
              <a:rPr lang="en-US" sz="1600" b="1" dirty="0" err="1" smtClean="0">
                <a:solidFill>
                  <a:srgbClr val="000000"/>
                </a:solidFill>
              </a:rPr>
              <a:t>apatamer</a:t>
            </a:r>
            <a:endParaRPr lang="en-US" sz="1600" b="1" dirty="0">
              <a:solidFill>
                <a:srgbClr val="000000"/>
              </a:solidFill>
            </a:endParaRPr>
          </a:p>
        </p:txBody>
      </p:sp>
      <p:cxnSp>
        <p:nvCxnSpPr>
          <p:cNvPr id="32" name="Straight Arrow Connector 31"/>
          <p:cNvCxnSpPr/>
          <p:nvPr/>
        </p:nvCxnSpPr>
        <p:spPr>
          <a:xfrm>
            <a:off x="6184866" y="2142055"/>
            <a:ext cx="0" cy="8762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351845" y="2158988"/>
            <a:ext cx="1676400" cy="825500"/>
          </a:xfrm>
          <a:prstGeom prst="rect">
            <a:avLst/>
          </a:prstGeom>
          <a:solidFill>
            <a:srgbClr val="DBEEF4"/>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Randomize 8 </a:t>
            </a:r>
            <a:r>
              <a:rPr lang="en-US" sz="1600" b="1" dirty="0" err="1" smtClean="0">
                <a:solidFill>
                  <a:srgbClr val="000000"/>
                </a:solidFill>
              </a:rPr>
              <a:t>bp</a:t>
            </a:r>
            <a:r>
              <a:rPr lang="en-US" sz="1600" b="1" dirty="0" smtClean="0">
                <a:solidFill>
                  <a:srgbClr val="000000"/>
                </a:solidFill>
              </a:rPr>
              <a:t> between RBS and </a:t>
            </a:r>
            <a:r>
              <a:rPr lang="en-US" sz="1600" b="1" dirty="0" err="1" smtClean="0">
                <a:solidFill>
                  <a:srgbClr val="000000"/>
                </a:solidFill>
              </a:rPr>
              <a:t>aptamer</a:t>
            </a:r>
            <a:endParaRPr lang="en-US" sz="1600" b="1" dirty="0">
              <a:solidFill>
                <a:srgbClr val="000000"/>
              </a:solidFill>
            </a:endParaRPr>
          </a:p>
        </p:txBody>
      </p:sp>
      <p:cxnSp>
        <p:nvCxnSpPr>
          <p:cNvPr id="35" name="Straight Arrow Connector 34"/>
          <p:cNvCxnSpPr/>
          <p:nvPr/>
        </p:nvCxnSpPr>
        <p:spPr>
          <a:xfrm>
            <a:off x="6184866" y="3962401"/>
            <a:ext cx="0" cy="4656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86215" y="3911610"/>
            <a:ext cx="1742029" cy="550321"/>
          </a:xfrm>
          <a:prstGeom prst="rect">
            <a:avLst/>
          </a:prstGeom>
          <a:solidFill>
            <a:srgbClr val="DBEEF4"/>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Predict free energy of </a:t>
            </a:r>
            <a:r>
              <a:rPr lang="en-US" sz="1600" b="1" dirty="0" err="1" smtClean="0">
                <a:solidFill>
                  <a:srgbClr val="000000"/>
                </a:solidFill>
              </a:rPr>
              <a:t>aptamer</a:t>
            </a:r>
            <a:endParaRPr lang="en-US" sz="1600" b="1" dirty="0">
              <a:solidFill>
                <a:srgbClr val="000000"/>
              </a:solidFill>
            </a:endParaRPr>
          </a:p>
        </p:txBody>
      </p:sp>
      <p:cxnSp>
        <p:nvCxnSpPr>
          <p:cNvPr id="41" name="Straight Arrow Connector 40"/>
          <p:cNvCxnSpPr/>
          <p:nvPr/>
        </p:nvCxnSpPr>
        <p:spPr>
          <a:xfrm>
            <a:off x="6184866" y="5490631"/>
            <a:ext cx="0" cy="6688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253401" y="5363632"/>
            <a:ext cx="1742029" cy="812800"/>
          </a:xfrm>
          <a:prstGeom prst="rect">
            <a:avLst/>
          </a:prstGeom>
          <a:solidFill>
            <a:srgbClr val="DBEEF4"/>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Filter out </a:t>
            </a:r>
            <a:r>
              <a:rPr lang="en-US" sz="1400" b="1" dirty="0" err="1" smtClean="0">
                <a:solidFill>
                  <a:srgbClr val="000000"/>
                </a:solidFill>
              </a:rPr>
              <a:t>riboswitches</a:t>
            </a:r>
            <a:r>
              <a:rPr lang="en-US" sz="1400" b="1" dirty="0" smtClean="0">
                <a:solidFill>
                  <a:srgbClr val="000000"/>
                </a:solidFill>
              </a:rPr>
              <a:t> too large of free energy</a:t>
            </a:r>
            <a:endParaRPr lang="en-US" sz="1400" b="1" dirty="0">
              <a:solidFill>
                <a:srgbClr val="000000"/>
              </a:solidFill>
            </a:endParaRPr>
          </a:p>
        </p:txBody>
      </p:sp>
      <p:sp>
        <p:nvSpPr>
          <p:cNvPr id="45" name="Diamond 44"/>
          <p:cNvSpPr/>
          <p:nvPr/>
        </p:nvSpPr>
        <p:spPr>
          <a:xfrm>
            <a:off x="6184866" y="3911610"/>
            <a:ext cx="1710266" cy="550321"/>
          </a:xfrm>
          <a:prstGeom prst="diamond">
            <a:avLst/>
          </a:prstGeom>
          <a:solidFill>
            <a:srgbClr val="DBEEF4"/>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M-fold</a:t>
            </a:r>
            <a:endParaRPr lang="en-US" b="1" dirty="0">
              <a:solidFill>
                <a:srgbClr val="000000"/>
              </a:solidFill>
            </a:endParaRPr>
          </a:p>
        </p:txBody>
      </p:sp>
      <p:sp>
        <p:nvSpPr>
          <p:cNvPr id="46" name="Rectangle 45"/>
          <p:cNvSpPr/>
          <p:nvPr/>
        </p:nvSpPr>
        <p:spPr>
          <a:xfrm>
            <a:off x="67733" y="2889238"/>
            <a:ext cx="1460500" cy="1022372"/>
          </a:xfrm>
          <a:prstGeom prst="rect">
            <a:avLst/>
          </a:prstGeom>
          <a:solidFill>
            <a:srgbClr val="DBEEF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Add two 8 </a:t>
            </a:r>
            <a:r>
              <a:rPr lang="en-US" b="1" dirty="0" err="1" smtClean="0">
                <a:solidFill>
                  <a:srgbClr val="000000"/>
                </a:solidFill>
              </a:rPr>
              <a:t>bp</a:t>
            </a:r>
            <a:r>
              <a:rPr lang="en-US" b="1" dirty="0" smtClean="0">
                <a:solidFill>
                  <a:srgbClr val="000000"/>
                </a:solidFill>
              </a:rPr>
              <a:t> spacers and ATG to RBS</a:t>
            </a:r>
            <a:endParaRPr lang="en-US" b="1" dirty="0">
              <a:solidFill>
                <a:srgbClr val="000000"/>
              </a:solidFill>
            </a:endParaRPr>
          </a:p>
        </p:txBody>
      </p:sp>
      <p:cxnSp>
        <p:nvCxnSpPr>
          <p:cNvPr id="50" name="Straight Arrow Connector 49"/>
          <p:cNvCxnSpPr/>
          <p:nvPr/>
        </p:nvCxnSpPr>
        <p:spPr>
          <a:xfrm>
            <a:off x="6373283" y="5994396"/>
            <a:ext cx="194098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6380656" y="5465230"/>
            <a:ext cx="2119883" cy="48684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rgbClr val="000000"/>
                </a:solidFill>
              </a:rPr>
              <a:t>Riboswitches</a:t>
            </a:r>
            <a:r>
              <a:rPr lang="en-US" sz="1400" b="1" dirty="0" smtClean="0">
                <a:solidFill>
                  <a:srgbClr val="000000"/>
                </a:solidFill>
              </a:rPr>
              <a:t> with greater free energy than </a:t>
            </a:r>
            <a:r>
              <a:rPr lang="en-US" sz="1400" b="1" dirty="0" err="1" smtClean="0">
                <a:solidFill>
                  <a:srgbClr val="000000"/>
                </a:solidFill>
              </a:rPr>
              <a:t>aptamer</a:t>
            </a:r>
            <a:endParaRPr lang="en-US" sz="1400" b="1" dirty="0">
              <a:solidFill>
                <a:srgbClr val="000000"/>
              </a:solidFill>
            </a:endParaRPr>
          </a:p>
        </p:txBody>
      </p:sp>
      <p:pic>
        <p:nvPicPr>
          <p:cNvPr id="53" name="Picture 52"/>
          <p:cNvPicPr>
            <a:picLocks noChangeAspect="1"/>
          </p:cNvPicPr>
          <p:nvPr/>
        </p:nvPicPr>
        <p:blipFill>
          <a:blip r:embed="rId2"/>
          <a:stretch>
            <a:fillRect/>
          </a:stretch>
        </p:blipFill>
        <p:spPr>
          <a:xfrm>
            <a:off x="8432800" y="5452530"/>
            <a:ext cx="711200" cy="1016982"/>
          </a:xfrm>
          <a:prstGeom prst="rect">
            <a:avLst/>
          </a:prstGeom>
        </p:spPr>
      </p:pic>
    </p:spTree>
    <p:extLst>
      <p:ext uri="{BB962C8B-B14F-4D97-AF65-F5344CB8AC3E}">
        <p14:creationId xmlns:p14="http://schemas.microsoft.com/office/powerpoint/2010/main" val="23781370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64948" y="4549684"/>
            <a:ext cx="5617971" cy="10762"/>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978856" y="4382430"/>
            <a:ext cx="2350422" cy="31792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617683" y="4324634"/>
            <a:ext cx="498398" cy="450100"/>
          </a:xfrm>
          <a:prstGeom prst="ellipse">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Original </a:t>
            </a:r>
            <a:r>
              <a:rPr lang="en-US" dirty="0" err="1" smtClean="0"/>
              <a:t>Riboswitch</a:t>
            </a:r>
            <a:r>
              <a:rPr lang="en-US" dirty="0" smtClean="0"/>
              <a:t> Design </a:t>
            </a:r>
            <a:br>
              <a:rPr lang="en-US" dirty="0" smtClean="0"/>
            </a:br>
            <a:r>
              <a:rPr lang="en-US" sz="3200" dirty="0" smtClean="0"/>
              <a:t>(</a:t>
            </a:r>
            <a:r>
              <a:rPr lang="en-US" sz="3200" dirty="0" err="1" smtClean="0"/>
              <a:t>Desaia</a:t>
            </a:r>
            <a:r>
              <a:rPr lang="en-US" sz="3200" dirty="0" smtClean="0"/>
              <a:t> and </a:t>
            </a:r>
            <a:r>
              <a:rPr lang="en-US" sz="3200" dirty="0" err="1" smtClean="0"/>
              <a:t>Gallivan</a:t>
            </a:r>
            <a:r>
              <a:rPr lang="en-US" sz="3200" dirty="0" smtClean="0"/>
              <a:t>, 2004)</a:t>
            </a:r>
            <a:endParaRPr lang="en-US" sz="3200" dirty="0"/>
          </a:p>
        </p:txBody>
      </p:sp>
      <p:sp>
        <p:nvSpPr>
          <p:cNvPr id="4" name="Rectangle 3"/>
          <p:cNvSpPr/>
          <p:nvPr/>
        </p:nvSpPr>
        <p:spPr>
          <a:xfrm>
            <a:off x="1097728" y="2023512"/>
            <a:ext cx="5961687" cy="369332"/>
          </a:xfrm>
          <a:prstGeom prst="rect">
            <a:avLst/>
          </a:prstGeom>
        </p:spPr>
        <p:txBody>
          <a:bodyPr wrap="square">
            <a:spAutoFit/>
          </a:bodyPr>
          <a:lstStyle/>
          <a:p>
            <a:r>
              <a:rPr lang="en-US" dirty="0" smtClean="0"/>
              <a:t>5’-GGTGATACCAGCATCGTCTTGATGCCCTTGGCAGCACC-3’</a:t>
            </a:r>
            <a:endParaRPr lang="en-US" dirty="0"/>
          </a:p>
        </p:txBody>
      </p:sp>
      <p:sp>
        <p:nvSpPr>
          <p:cNvPr id="6" name="Rectangle 5"/>
          <p:cNvSpPr/>
          <p:nvPr/>
        </p:nvSpPr>
        <p:spPr>
          <a:xfrm>
            <a:off x="4414733" y="4382430"/>
            <a:ext cx="4068186" cy="303272"/>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14733" y="4361796"/>
            <a:ext cx="591932" cy="338554"/>
          </a:xfrm>
          <a:prstGeom prst="rect">
            <a:avLst/>
          </a:prstGeom>
          <a:noFill/>
        </p:spPr>
        <p:txBody>
          <a:bodyPr wrap="square" rtlCol="0">
            <a:spAutoFit/>
          </a:bodyPr>
          <a:lstStyle/>
          <a:p>
            <a:r>
              <a:rPr lang="en-US" sz="1600" dirty="0" smtClean="0"/>
              <a:t>ATG</a:t>
            </a:r>
            <a:endParaRPr lang="en-US" sz="1600" dirty="0"/>
          </a:p>
        </p:txBody>
      </p:sp>
      <p:sp>
        <p:nvSpPr>
          <p:cNvPr id="8" name="TextBox 7"/>
          <p:cNvSpPr txBox="1"/>
          <p:nvPr/>
        </p:nvSpPr>
        <p:spPr>
          <a:xfrm>
            <a:off x="7934036" y="4382430"/>
            <a:ext cx="662957" cy="338554"/>
          </a:xfrm>
          <a:prstGeom prst="rect">
            <a:avLst/>
          </a:prstGeom>
          <a:noFill/>
        </p:spPr>
        <p:txBody>
          <a:bodyPr wrap="square" rtlCol="0">
            <a:spAutoFit/>
          </a:bodyPr>
          <a:lstStyle/>
          <a:p>
            <a:r>
              <a:rPr lang="en-US" sz="1600" dirty="0" smtClean="0"/>
              <a:t>TGA</a:t>
            </a:r>
            <a:endParaRPr lang="en-US" sz="1600" dirty="0"/>
          </a:p>
        </p:txBody>
      </p:sp>
      <p:sp>
        <p:nvSpPr>
          <p:cNvPr id="9" name="Left Brace 8"/>
          <p:cNvSpPr/>
          <p:nvPr/>
        </p:nvSpPr>
        <p:spPr>
          <a:xfrm rot="5400000">
            <a:off x="6281231" y="2135483"/>
            <a:ext cx="335189" cy="4068186"/>
          </a:xfrm>
          <a:prstGeom prst="leftBrac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045005" y="3632649"/>
            <a:ext cx="3798889" cy="369332"/>
          </a:xfrm>
          <a:prstGeom prst="rect">
            <a:avLst/>
          </a:prstGeom>
          <a:noFill/>
        </p:spPr>
        <p:txBody>
          <a:bodyPr wrap="square" rtlCol="0">
            <a:spAutoFit/>
          </a:bodyPr>
          <a:lstStyle/>
          <a:p>
            <a:r>
              <a:rPr lang="en-US" dirty="0" smtClean="0"/>
              <a:t>B-</a:t>
            </a:r>
            <a:r>
              <a:rPr lang="en-US" dirty="0" err="1" smtClean="0"/>
              <a:t>galactosidase</a:t>
            </a:r>
            <a:r>
              <a:rPr lang="en-US" dirty="0" smtClean="0"/>
              <a:t>: Translated Region</a:t>
            </a:r>
            <a:endParaRPr lang="en-US" dirty="0"/>
          </a:p>
        </p:txBody>
      </p:sp>
      <p:sp>
        <p:nvSpPr>
          <p:cNvPr id="14" name="TextBox 13"/>
          <p:cNvSpPr txBox="1"/>
          <p:nvPr/>
        </p:nvSpPr>
        <p:spPr>
          <a:xfrm>
            <a:off x="3617683" y="4371164"/>
            <a:ext cx="602119" cy="338554"/>
          </a:xfrm>
          <a:prstGeom prst="rect">
            <a:avLst/>
          </a:prstGeom>
          <a:noFill/>
        </p:spPr>
        <p:txBody>
          <a:bodyPr wrap="square" rtlCol="0">
            <a:spAutoFit/>
          </a:bodyPr>
          <a:lstStyle/>
          <a:p>
            <a:r>
              <a:rPr lang="en-US" sz="1600" dirty="0" smtClean="0"/>
              <a:t>RBS</a:t>
            </a:r>
            <a:endParaRPr lang="en-US" sz="1600" dirty="0"/>
          </a:p>
        </p:txBody>
      </p:sp>
      <p:sp>
        <p:nvSpPr>
          <p:cNvPr id="16" name="Left Brace 15"/>
          <p:cNvSpPr/>
          <p:nvPr/>
        </p:nvSpPr>
        <p:spPr>
          <a:xfrm rot="5400000">
            <a:off x="3012391" y="3719342"/>
            <a:ext cx="370082" cy="84050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TextBox 16"/>
          <p:cNvSpPr txBox="1"/>
          <p:nvPr/>
        </p:nvSpPr>
        <p:spPr>
          <a:xfrm>
            <a:off x="2599201" y="3627654"/>
            <a:ext cx="1549034" cy="369332"/>
          </a:xfrm>
          <a:prstGeom prst="rect">
            <a:avLst/>
          </a:prstGeom>
          <a:noFill/>
        </p:spPr>
        <p:txBody>
          <a:bodyPr wrap="none" rtlCol="0">
            <a:spAutoFit/>
          </a:bodyPr>
          <a:lstStyle/>
          <a:p>
            <a:r>
              <a:rPr lang="en-US" dirty="0" smtClean="0"/>
              <a:t>5 </a:t>
            </a:r>
            <a:r>
              <a:rPr lang="en-US" dirty="0" err="1" smtClean="0"/>
              <a:t>bp</a:t>
            </a:r>
            <a:r>
              <a:rPr lang="en-US" dirty="0" smtClean="0"/>
              <a:t> upstream </a:t>
            </a:r>
            <a:endParaRPr lang="en-US" dirty="0"/>
          </a:p>
        </p:txBody>
      </p:sp>
      <p:cxnSp>
        <p:nvCxnSpPr>
          <p:cNvPr id="19" name="Straight Arrow Connector 18"/>
          <p:cNvCxnSpPr/>
          <p:nvPr/>
        </p:nvCxnSpPr>
        <p:spPr>
          <a:xfrm flipH="1">
            <a:off x="3216813" y="2392844"/>
            <a:ext cx="16077" cy="12348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7583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33118" y="3700404"/>
            <a:ext cx="464631" cy="12229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022920" y="3700404"/>
            <a:ext cx="1016160" cy="122294"/>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42480" y="3257179"/>
            <a:ext cx="845372" cy="954473"/>
          </a:xfrm>
          <a:prstGeom prst="ellipse">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6" name="TextBox 5"/>
          <p:cNvSpPr txBox="1"/>
          <p:nvPr/>
        </p:nvSpPr>
        <p:spPr>
          <a:xfrm>
            <a:off x="5055019" y="3545291"/>
            <a:ext cx="834881" cy="338554"/>
          </a:xfrm>
          <a:prstGeom prst="rect">
            <a:avLst/>
          </a:prstGeom>
          <a:noFill/>
        </p:spPr>
        <p:txBody>
          <a:bodyPr wrap="square" rtlCol="0">
            <a:spAutoFit/>
          </a:bodyPr>
          <a:lstStyle/>
          <a:p>
            <a:r>
              <a:rPr lang="en-US" sz="1600" dirty="0" smtClean="0"/>
              <a:t>RBS</a:t>
            </a:r>
            <a:endParaRPr lang="en-US" sz="1600" dirty="0"/>
          </a:p>
        </p:txBody>
      </p:sp>
      <p:sp>
        <p:nvSpPr>
          <p:cNvPr id="7" name="Right Arrow 6"/>
          <p:cNvSpPr/>
          <p:nvPr/>
        </p:nvSpPr>
        <p:spPr>
          <a:xfrm>
            <a:off x="1350499" y="3138607"/>
            <a:ext cx="4099727" cy="253220"/>
          </a:xfrm>
          <a:prstGeom prst="rightArrow">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50499" y="3263619"/>
            <a:ext cx="1261884" cy="369332"/>
          </a:xfrm>
          <a:prstGeom prst="rect">
            <a:avLst/>
          </a:prstGeom>
          <a:noFill/>
        </p:spPr>
        <p:txBody>
          <a:bodyPr wrap="none" rtlCol="0">
            <a:spAutoFit/>
          </a:bodyPr>
          <a:lstStyle/>
          <a:p>
            <a:r>
              <a:rPr lang="en-US" dirty="0" err="1" smtClean="0"/>
              <a:t>Fwd</a:t>
            </a:r>
            <a:r>
              <a:rPr lang="en-US" dirty="0" smtClean="0"/>
              <a:t> Primer</a:t>
            </a:r>
            <a:endParaRPr lang="en-US" dirty="0"/>
          </a:p>
        </p:txBody>
      </p:sp>
      <p:sp>
        <p:nvSpPr>
          <p:cNvPr id="9" name="Rectangle 8"/>
          <p:cNvSpPr/>
          <p:nvPr/>
        </p:nvSpPr>
        <p:spPr>
          <a:xfrm>
            <a:off x="1350499" y="2748826"/>
            <a:ext cx="723481" cy="389781"/>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Kpn1</a:t>
            </a:r>
            <a:endParaRPr lang="en-US" dirty="0"/>
          </a:p>
        </p:txBody>
      </p:sp>
      <p:sp>
        <p:nvSpPr>
          <p:cNvPr id="10" name="Snip Same Side Corner Rectangle 9"/>
          <p:cNvSpPr/>
          <p:nvPr/>
        </p:nvSpPr>
        <p:spPr>
          <a:xfrm>
            <a:off x="2073980" y="2748826"/>
            <a:ext cx="1848897" cy="389781"/>
          </a:xfrm>
          <a:prstGeom prst="snip2Same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Aptamer</a:t>
            </a:r>
            <a:endParaRPr lang="en-US" dirty="0"/>
          </a:p>
        </p:txBody>
      </p:sp>
      <p:sp>
        <p:nvSpPr>
          <p:cNvPr id="11" name="Rectangle 10"/>
          <p:cNvSpPr/>
          <p:nvPr/>
        </p:nvSpPr>
        <p:spPr>
          <a:xfrm>
            <a:off x="3922877" y="2748826"/>
            <a:ext cx="819945" cy="389781"/>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a:t>
            </a:r>
            <a:r>
              <a:rPr lang="en-US" dirty="0" err="1" smtClean="0"/>
              <a:t>bp</a:t>
            </a:r>
            <a:endParaRPr lang="en-US" dirty="0"/>
          </a:p>
        </p:txBody>
      </p:sp>
      <p:sp>
        <p:nvSpPr>
          <p:cNvPr id="12" name="Rectangle 11"/>
          <p:cNvSpPr/>
          <p:nvPr/>
        </p:nvSpPr>
        <p:spPr>
          <a:xfrm>
            <a:off x="4742822" y="2748826"/>
            <a:ext cx="707404" cy="389781"/>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25 </a:t>
            </a:r>
            <a:r>
              <a:rPr lang="en-US" sz="1400" dirty="0" err="1" smtClean="0"/>
              <a:t>bp</a:t>
            </a:r>
            <a:r>
              <a:rPr lang="en-US" sz="1400" dirty="0" smtClean="0"/>
              <a:t> of RBS</a:t>
            </a:r>
            <a:endParaRPr lang="en-US" sz="1400" dirty="0"/>
          </a:p>
        </p:txBody>
      </p:sp>
      <p:sp>
        <p:nvSpPr>
          <p:cNvPr id="13" name="Left Brace 12"/>
          <p:cNvSpPr/>
          <p:nvPr/>
        </p:nvSpPr>
        <p:spPr>
          <a:xfrm rot="5400000">
            <a:off x="6400820" y="2907031"/>
            <a:ext cx="335188" cy="941331"/>
          </a:xfrm>
          <a:prstGeom prst="leftBrac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865434" y="2540242"/>
            <a:ext cx="2093344" cy="646331"/>
          </a:xfrm>
          <a:prstGeom prst="rect">
            <a:avLst/>
          </a:prstGeom>
          <a:noFill/>
        </p:spPr>
        <p:txBody>
          <a:bodyPr wrap="square" rtlCol="0">
            <a:spAutoFit/>
          </a:bodyPr>
          <a:lstStyle/>
          <a:p>
            <a:r>
              <a:rPr lang="en-US" dirty="0" smtClean="0"/>
              <a:t>B-</a:t>
            </a:r>
            <a:r>
              <a:rPr lang="en-US" dirty="0" err="1" smtClean="0"/>
              <a:t>galactosidase</a:t>
            </a:r>
            <a:r>
              <a:rPr lang="en-US" dirty="0" smtClean="0"/>
              <a:t>: Translated Region</a:t>
            </a:r>
            <a:endParaRPr lang="en-US" dirty="0"/>
          </a:p>
        </p:txBody>
      </p:sp>
      <p:sp>
        <p:nvSpPr>
          <p:cNvPr id="17" name="Left Brace 16"/>
          <p:cNvSpPr/>
          <p:nvPr/>
        </p:nvSpPr>
        <p:spPr>
          <a:xfrm rot="16354574">
            <a:off x="5695627" y="4013556"/>
            <a:ext cx="341386" cy="298158"/>
          </a:xfrm>
          <a:prstGeom prst="leftBrac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p:cNvSpPr/>
          <p:nvPr/>
        </p:nvSpPr>
        <p:spPr>
          <a:xfrm>
            <a:off x="5394332" y="4339857"/>
            <a:ext cx="1644748" cy="923330"/>
          </a:xfrm>
          <a:prstGeom prst="rect">
            <a:avLst/>
          </a:prstGeom>
        </p:spPr>
        <p:txBody>
          <a:bodyPr wrap="square">
            <a:spAutoFit/>
          </a:bodyPr>
          <a:lstStyle/>
          <a:p>
            <a:r>
              <a:rPr lang="en-US" dirty="0" err="1" smtClean="0"/>
              <a:t>Untranslated</a:t>
            </a:r>
            <a:r>
              <a:rPr lang="en-US" dirty="0" smtClean="0"/>
              <a:t> region</a:t>
            </a:r>
          </a:p>
          <a:p>
            <a:r>
              <a:rPr lang="en-US" dirty="0" smtClean="0"/>
              <a:t>8bp spacer</a:t>
            </a:r>
            <a:endParaRPr lang="en-US" dirty="0"/>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Original </a:t>
            </a:r>
            <a:r>
              <a:rPr lang="en-US" dirty="0" err="1" smtClean="0"/>
              <a:t>Riboswitch</a:t>
            </a:r>
            <a:r>
              <a:rPr lang="en-US" dirty="0" smtClean="0"/>
              <a:t> Design </a:t>
            </a:r>
            <a:br>
              <a:rPr lang="en-US" dirty="0" smtClean="0"/>
            </a:br>
            <a:r>
              <a:rPr lang="en-US" sz="3200" dirty="0" smtClean="0"/>
              <a:t>(</a:t>
            </a:r>
            <a:r>
              <a:rPr lang="en-US" sz="3200" dirty="0" err="1" smtClean="0"/>
              <a:t>Desaia</a:t>
            </a:r>
            <a:r>
              <a:rPr lang="en-US" sz="3200" dirty="0" smtClean="0"/>
              <a:t> and </a:t>
            </a:r>
            <a:r>
              <a:rPr lang="en-US" sz="3200" dirty="0" err="1" smtClean="0"/>
              <a:t>Gallivan</a:t>
            </a:r>
            <a:r>
              <a:rPr lang="en-US" sz="3200" dirty="0" smtClean="0"/>
              <a:t>, 2004)</a:t>
            </a:r>
            <a:endParaRPr lang="en-US" sz="3200" dirty="0"/>
          </a:p>
        </p:txBody>
      </p:sp>
      <p:sp>
        <p:nvSpPr>
          <p:cNvPr id="20" name="Rectangle 19"/>
          <p:cNvSpPr/>
          <p:nvPr/>
        </p:nvSpPr>
        <p:spPr>
          <a:xfrm>
            <a:off x="1350499" y="3720201"/>
            <a:ext cx="3612306" cy="13464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Brace 21"/>
          <p:cNvSpPr/>
          <p:nvPr/>
        </p:nvSpPr>
        <p:spPr>
          <a:xfrm rot="16200000">
            <a:off x="2808300" y="2527615"/>
            <a:ext cx="676381" cy="3591979"/>
          </a:xfrm>
          <a:prstGeom prst="leftBrac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p:cNvSpPr/>
          <p:nvPr/>
        </p:nvSpPr>
        <p:spPr>
          <a:xfrm>
            <a:off x="2471053" y="4540482"/>
            <a:ext cx="1644748" cy="646331"/>
          </a:xfrm>
          <a:prstGeom prst="rect">
            <a:avLst/>
          </a:prstGeom>
        </p:spPr>
        <p:txBody>
          <a:bodyPr wrap="square">
            <a:spAutoFit/>
          </a:bodyPr>
          <a:lstStyle/>
          <a:p>
            <a:r>
              <a:rPr lang="en-US" dirty="0" err="1" smtClean="0"/>
              <a:t>Untranslated</a:t>
            </a:r>
            <a:r>
              <a:rPr lang="en-US" dirty="0" smtClean="0"/>
              <a:t> region</a:t>
            </a:r>
          </a:p>
        </p:txBody>
      </p:sp>
    </p:spTree>
    <p:extLst>
      <p:ext uri="{BB962C8B-B14F-4D97-AF65-F5344CB8AC3E}">
        <p14:creationId xmlns:p14="http://schemas.microsoft.com/office/powerpoint/2010/main" val="231972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02 at 11.53.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3526"/>
            <a:ext cx="9144000" cy="4421602"/>
          </a:xfrm>
          <a:prstGeom prst="rect">
            <a:avLst/>
          </a:prstGeom>
        </p:spPr>
      </p:pic>
      <p:sp>
        <p:nvSpPr>
          <p:cNvPr id="5" name="Title 1"/>
          <p:cNvSpPr>
            <a:spLocks noGrp="1"/>
          </p:cNvSpPr>
          <p:nvPr>
            <p:ph type="title"/>
          </p:nvPr>
        </p:nvSpPr>
        <p:spPr>
          <a:xfrm>
            <a:off x="441128" y="22150"/>
            <a:ext cx="8229600" cy="1143000"/>
          </a:xfrm>
        </p:spPr>
        <p:txBody>
          <a:bodyPr>
            <a:normAutofit/>
          </a:bodyPr>
          <a:lstStyle/>
          <a:p>
            <a:r>
              <a:rPr lang="en-US" dirty="0" smtClean="0"/>
              <a:t>Results</a:t>
            </a:r>
            <a:endParaRPr lang="en-US" sz="3200" dirty="0"/>
          </a:p>
        </p:txBody>
      </p:sp>
    </p:spTree>
    <p:extLst>
      <p:ext uri="{BB962C8B-B14F-4D97-AF65-F5344CB8AC3E}">
        <p14:creationId xmlns:p14="http://schemas.microsoft.com/office/powerpoint/2010/main" val="78090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3-09-02 at 11.48.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27" y="1165150"/>
            <a:ext cx="7575681" cy="5312675"/>
          </a:xfrm>
          <a:prstGeom prst="rect">
            <a:avLst/>
          </a:prstGeom>
        </p:spPr>
      </p:pic>
      <p:sp>
        <p:nvSpPr>
          <p:cNvPr id="16" name="Title 1"/>
          <p:cNvSpPr>
            <a:spLocks noGrp="1"/>
          </p:cNvSpPr>
          <p:nvPr>
            <p:ph type="title"/>
          </p:nvPr>
        </p:nvSpPr>
        <p:spPr>
          <a:xfrm>
            <a:off x="441128" y="22150"/>
            <a:ext cx="8229600" cy="1143000"/>
          </a:xfrm>
        </p:spPr>
        <p:txBody>
          <a:bodyPr>
            <a:normAutofit/>
          </a:bodyPr>
          <a:lstStyle/>
          <a:p>
            <a:r>
              <a:rPr lang="en-US" dirty="0" smtClean="0"/>
              <a:t>Results</a:t>
            </a:r>
            <a:endParaRPr lang="en-US" sz="3200" dirty="0"/>
          </a:p>
        </p:txBody>
      </p:sp>
    </p:spTree>
    <p:extLst>
      <p:ext uri="{BB962C8B-B14F-4D97-AF65-F5344CB8AC3E}">
        <p14:creationId xmlns:p14="http://schemas.microsoft.com/office/powerpoint/2010/main" val="41328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Paper published on mechanistic Insights into </a:t>
            </a:r>
            <a:r>
              <a:rPr lang="en-US" sz="3600" dirty="0" err="1" smtClean="0"/>
              <a:t>Riboswithces</a:t>
            </a:r>
            <a:r>
              <a:rPr lang="en-US" sz="3600" dirty="0" smtClean="0"/>
              <a:t/>
            </a:r>
            <a:br>
              <a:rPr lang="en-US" sz="3600" dirty="0" smtClean="0"/>
            </a:br>
            <a:r>
              <a:rPr lang="en-US" sz="2700" dirty="0" smtClean="0"/>
              <a:t>(Lynch et al., 2007)</a:t>
            </a:r>
            <a:endParaRPr lang="en-US" sz="2700" dirty="0"/>
          </a:p>
        </p:txBody>
      </p:sp>
      <p:pic>
        <p:nvPicPr>
          <p:cNvPr id="5" name="Picture 4" descr="Screen shot 2013-09-02 at 12.15.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0771"/>
            <a:ext cx="9144000" cy="4730632"/>
          </a:xfrm>
          <a:prstGeom prst="rect">
            <a:avLst/>
          </a:prstGeom>
        </p:spPr>
      </p:pic>
    </p:spTree>
    <p:extLst>
      <p:ext uri="{BB962C8B-B14F-4D97-AF65-F5344CB8AC3E}">
        <p14:creationId xmlns:p14="http://schemas.microsoft.com/office/powerpoint/2010/main" val="33279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238"/>
            <a:ext cx="8229600" cy="1143000"/>
          </a:xfrm>
        </p:spPr>
        <p:txBody>
          <a:bodyPr/>
          <a:lstStyle/>
          <a:p>
            <a:r>
              <a:rPr lang="en-US" dirty="0" smtClean="0"/>
              <a:t>Selection </a:t>
            </a:r>
            <a:endParaRPr lang="en-US" dirty="0"/>
          </a:p>
        </p:txBody>
      </p:sp>
      <p:pic>
        <p:nvPicPr>
          <p:cNvPr id="4" name="Picture 3" descr="Screen shot 2013-09-02 at 12.22.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762"/>
            <a:ext cx="9144000" cy="5269565"/>
          </a:xfrm>
          <a:prstGeom prst="rect">
            <a:avLst/>
          </a:prstGeom>
        </p:spPr>
      </p:pic>
    </p:spTree>
    <p:extLst>
      <p:ext uri="{BB962C8B-B14F-4D97-AF65-F5344CB8AC3E}">
        <p14:creationId xmlns:p14="http://schemas.microsoft.com/office/powerpoint/2010/main" val="6681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313"/>
            <a:ext cx="8229600" cy="1143000"/>
          </a:xfrm>
        </p:spPr>
        <p:txBody>
          <a:bodyPr/>
          <a:lstStyle/>
          <a:p>
            <a:r>
              <a:rPr lang="en-US" dirty="0" smtClean="0"/>
              <a:t>Results</a:t>
            </a:r>
            <a:endParaRPr lang="en-US" dirty="0"/>
          </a:p>
        </p:txBody>
      </p:sp>
      <p:pic>
        <p:nvPicPr>
          <p:cNvPr id="4" name="Picture 3" descr="Screen shot 2013-09-02 at 12.2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60" y="1329575"/>
            <a:ext cx="5080000" cy="3251801"/>
          </a:xfrm>
          <a:prstGeom prst="rect">
            <a:avLst/>
          </a:prstGeom>
        </p:spPr>
      </p:pic>
      <p:pic>
        <p:nvPicPr>
          <p:cNvPr id="5" name="Picture 4" descr="Screen shot 2013-09-02 at 12.26.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362" y="1685777"/>
            <a:ext cx="5080000" cy="3699350"/>
          </a:xfrm>
          <a:prstGeom prst="rect">
            <a:avLst/>
          </a:prstGeom>
        </p:spPr>
      </p:pic>
    </p:spTree>
    <p:extLst>
      <p:ext uri="{BB962C8B-B14F-4D97-AF65-F5344CB8AC3E}">
        <p14:creationId xmlns:p14="http://schemas.microsoft.com/office/powerpoint/2010/main" val="338236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12"/>
            <a:ext cx="8229600" cy="1143000"/>
          </a:xfrm>
        </p:spPr>
        <p:txBody>
          <a:bodyPr/>
          <a:lstStyle/>
          <a:p>
            <a:r>
              <a:rPr lang="en-US" dirty="0" smtClean="0"/>
              <a:t>Results</a:t>
            </a:r>
            <a:endParaRPr lang="en-US" dirty="0"/>
          </a:p>
        </p:txBody>
      </p:sp>
      <p:pic>
        <p:nvPicPr>
          <p:cNvPr id="5" name="Picture 4" descr="Screen shot 2013-09-02 at 12.27.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93" y="851875"/>
            <a:ext cx="8238978" cy="5829300"/>
          </a:xfrm>
          <a:prstGeom prst="rect">
            <a:avLst/>
          </a:prstGeom>
        </p:spPr>
      </p:pic>
      <p:sp>
        <p:nvSpPr>
          <p:cNvPr id="6" name="TextBox 5"/>
          <p:cNvSpPr txBox="1"/>
          <p:nvPr/>
        </p:nvSpPr>
        <p:spPr>
          <a:xfrm>
            <a:off x="450166" y="2073676"/>
            <a:ext cx="476926" cy="369332"/>
          </a:xfrm>
          <a:prstGeom prst="rect">
            <a:avLst/>
          </a:prstGeom>
          <a:noFill/>
        </p:spPr>
        <p:txBody>
          <a:bodyPr wrap="none" rtlCol="0">
            <a:spAutoFit/>
          </a:bodyPr>
          <a:lstStyle/>
          <a:p>
            <a:r>
              <a:rPr lang="en-US" dirty="0" smtClean="0"/>
              <a:t>8.1</a:t>
            </a:r>
            <a:endParaRPr lang="en-US" dirty="0"/>
          </a:p>
        </p:txBody>
      </p:sp>
      <p:sp>
        <p:nvSpPr>
          <p:cNvPr id="7" name="TextBox 6"/>
          <p:cNvSpPr txBox="1"/>
          <p:nvPr/>
        </p:nvSpPr>
        <p:spPr>
          <a:xfrm>
            <a:off x="602566" y="4621252"/>
            <a:ext cx="476926" cy="369332"/>
          </a:xfrm>
          <a:prstGeom prst="rect">
            <a:avLst/>
          </a:prstGeom>
          <a:noFill/>
        </p:spPr>
        <p:txBody>
          <a:bodyPr wrap="none" rtlCol="0">
            <a:spAutoFit/>
          </a:bodyPr>
          <a:lstStyle/>
          <a:p>
            <a:r>
              <a:rPr lang="en-US" dirty="0" smtClean="0"/>
              <a:t>8.2</a:t>
            </a:r>
            <a:endParaRPr lang="en-US" dirty="0"/>
          </a:p>
        </p:txBody>
      </p:sp>
    </p:spTree>
    <p:extLst>
      <p:ext uri="{BB962C8B-B14F-4D97-AF65-F5344CB8AC3E}">
        <p14:creationId xmlns:p14="http://schemas.microsoft.com/office/powerpoint/2010/main" val="42278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5401</TotalTime>
  <Words>850</Words>
  <Application>Microsoft Macintosh PowerPoint</Application>
  <PresentationFormat>On-screen Show (4:3)</PresentationFormat>
  <Paragraphs>100</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Development of the Theophylline Riboswitch </vt:lpstr>
      <vt:lpstr>Original Riboswitch Design  (Desaia and Gallivan, 2004)</vt:lpstr>
      <vt:lpstr>Original Riboswitch Design  (Desaia and Gallivan, 2004)</vt:lpstr>
      <vt:lpstr>Results</vt:lpstr>
      <vt:lpstr>Results</vt:lpstr>
      <vt:lpstr>Paper published on mechanistic Insights into Riboswithces (Lynch et al., 2007)</vt:lpstr>
      <vt:lpstr>Selection </vt:lpstr>
      <vt:lpstr>Results</vt:lpstr>
      <vt:lpstr>Results</vt:lpstr>
      <vt:lpstr>Final Theophyline Riboswitch (Topp et al., 2010) </vt:lpstr>
      <vt:lpstr>PowerPoint Presentation</vt:lpstr>
      <vt:lpstr>RBS’ of Riboswitches</vt:lpstr>
      <vt:lpstr>Results</vt:lpstr>
      <vt:lpstr>Plan of Action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Doyle</dc:creator>
  <cp:lastModifiedBy>Catherine Doyle</cp:lastModifiedBy>
  <cp:revision>27</cp:revision>
  <dcterms:created xsi:type="dcterms:W3CDTF">2013-09-02T13:10:10Z</dcterms:created>
  <dcterms:modified xsi:type="dcterms:W3CDTF">2013-09-08T20:38:09Z</dcterms:modified>
</cp:coreProperties>
</file>