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107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FA5E20-97EC-1443-986E-562EBD925BCA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EBE10A-533D-6A47-B5F9-80763EB06DBE}">
      <dgm:prSet phldrT="[Text]"/>
      <dgm:spPr/>
      <dgm:t>
        <a:bodyPr/>
        <a:lstStyle/>
        <a:p>
          <a:r>
            <a:rPr lang="en-US" dirty="0" smtClean="0"/>
            <a:t>Initial </a:t>
          </a:r>
          <a:r>
            <a:rPr lang="en-US" dirty="0" err="1" smtClean="0"/>
            <a:t>DESeq</a:t>
          </a:r>
          <a:r>
            <a:rPr lang="en-US" dirty="0" smtClean="0"/>
            <a:t> run creates “</a:t>
          </a:r>
          <a:r>
            <a:rPr lang="en-US" dirty="0" smtClean="0">
              <a:sym typeface="Wingdings"/>
            </a:rPr>
            <a:t>genes from carp” file</a:t>
          </a:r>
        </a:p>
        <a:p>
          <a:r>
            <a:rPr lang="en-US" dirty="0" smtClean="0">
              <a:sym typeface="Wingdings"/>
            </a:rPr>
            <a:t>-List of “interesting” genes</a:t>
          </a:r>
          <a:endParaRPr lang="en-US" dirty="0"/>
        </a:p>
      </dgm:t>
    </dgm:pt>
    <dgm:pt modelId="{3895652C-477A-0E4F-A842-B5A0C279B7C4}" type="parTrans" cxnId="{6DF200B0-A3B8-564F-BC41-33F6629E10DF}">
      <dgm:prSet/>
      <dgm:spPr/>
      <dgm:t>
        <a:bodyPr/>
        <a:lstStyle/>
        <a:p>
          <a:endParaRPr lang="en-US"/>
        </a:p>
      </dgm:t>
    </dgm:pt>
    <dgm:pt modelId="{3684E474-0CC0-6E4B-AC62-40397E2FA885}" type="sibTrans" cxnId="{6DF200B0-A3B8-564F-BC41-33F6629E10DF}">
      <dgm:prSet/>
      <dgm:spPr/>
      <dgm:t>
        <a:bodyPr/>
        <a:lstStyle/>
        <a:p>
          <a:endParaRPr lang="en-US"/>
        </a:p>
      </dgm:t>
    </dgm:pt>
    <dgm:pt modelId="{A6315147-8932-A744-A82B-4E22B4EE31AB}">
      <dgm:prSet phldrT="[Text]"/>
      <dgm:spPr/>
      <dgm:t>
        <a:bodyPr/>
        <a:lstStyle/>
        <a:p>
          <a:r>
            <a:rPr lang="en-US" dirty="0" smtClean="0">
              <a:sym typeface="Wingdings"/>
            </a:rPr>
            <a:t>Select biologically relevant genes</a:t>
          </a:r>
        </a:p>
        <a:p>
          <a:r>
            <a:rPr lang="en-US" dirty="0" smtClean="0">
              <a:sym typeface="Wingdings"/>
            </a:rPr>
            <a:t>-OMIM/NCBI</a:t>
          </a:r>
          <a:endParaRPr lang="en-US" dirty="0"/>
        </a:p>
      </dgm:t>
    </dgm:pt>
    <dgm:pt modelId="{E8DAF8E8-3DB8-4A49-930B-5017B68B4332}" type="parTrans" cxnId="{ADF177D1-39BC-F44A-A9A4-60AF85F55A76}">
      <dgm:prSet/>
      <dgm:spPr/>
      <dgm:t>
        <a:bodyPr/>
        <a:lstStyle/>
        <a:p>
          <a:endParaRPr lang="en-US"/>
        </a:p>
      </dgm:t>
    </dgm:pt>
    <dgm:pt modelId="{FE6B2C0B-DEDE-B649-893B-D882A1F640B9}" type="sibTrans" cxnId="{ADF177D1-39BC-F44A-A9A4-60AF85F55A76}">
      <dgm:prSet/>
      <dgm:spPr/>
      <dgm:t>
        <a:bodyPr/>
        <a:lstStyle/>
        <a:p>
          <a:endParaRPr lang="en-US"/>
        </a:p>
      </dgm:t>
    </dgm:pt>
    <dgm:pt modelId="{3A6A8439-041C-7640-A5CE-7BFED855C4EF}">
      <dgm:prSet phldrT="[Text]"/>
      <dgm:spPr/>
      <dgm:t>
        <a:bodyPr/>
        <a:lstStyle/>
        <a:p>
          <a:r>
            <a:rPr lang="en-US" dirty="0" smtClean="0">
              <a:sym typeface="Wingdings"/>
            </a:rPr>
            <a:t>Supervised clustering based on particular GOI</a:t>
          </a:r>
        </a:p>
        <a:p>
          <a:r>
            <a:rPr lang="en-US" dirty="0" smtClean="0">
              <a:sym typeface="Wingdings"/>
            </a:rPr>
            <a:t>What has similar expression pattern?</a:t>
          </a:r>
          <a:endParaRPr lang="en-US" dirty="0"/>
        </a:p>
      </dgm:t>
    </dgm:pt>
    <dgm:pt modelId="{4235EE97-DA04-A140-8594-34B200F3A59F}" type="parTrans" cxnId="{83CE46F8-40FF-DB40-B63B-6CE13EC1C845}">
      <dgm:prSet/>
      <dgm:spPr/>
      <dgm:t>
        <a:bodyPr/>
        <a:lstStyle/>
        <a:p>
          <a:endParaRPr lang="en-US"/>
        </a:p>
      </dgm:t>
    </dgm:pt>
    <dgm:pt modelId="{68BD7F51-0765-E74D-B6F0-0C21C21F9C63}" type="sibTrans" cxnId="{83CE46F8-40FF-DB40-B63B-6CE13EC1C845}">
      <dgm:prSet/>
      <dgm:spPr/>
      <dgm:t>
        <a:bodyPr/>
        <a:lstStyle/>
        <a:p>
          <a:endParaRPr lang="en-US"/>
        </a:p>
      </dgm:t>
    </dgm:pt>
    <dgm:pt modelId="{4BCCA69B-4FCF-0941-831A-0BB50720EB5A}" type="pres">
      <dgm:prSet presAssocID="{D6FA5E20-97EC-1443-986E-562EBD925BC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C973F2-4D56-2143-B7DF-3DD0B89C73F6}" type="pres">
      <dgm:prSet presAssocID="{D6FA5E20-97EC-1443-986E-562EBD925BCA}" presName="dummyMaxCanvas" presStyleCnt="0">
        <dgm:presLayoutVars/>
      </dgm:prSet>
      <dgm:spPr/>
    </dgm:pt>
    <dgm:pt modelId="{AC15E102-D9FE-DB43-9768-32EAC83ED5EA}" type="pres">
      <dgm:prSet presAssocID="{D6FA5E20-97EC-1443-986E-562EBD925BCA}" presName="ThreeNodes_1" presStyleLbl="node1" presStyleIdx="0" presStyleCnt="3" custLinFactNeighborY="-65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425A39-3287-4040-A3E4-779526BF6972}" type="pres">
      <dgm:prSet presAssocID="{D6FA5E20-97EC-1443-986E-562EBD925BC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5BBF51-47B3-4F48-8C03-5C8A706648BF}" type="pres">
      <dgm:prSet presAssocID="{D6FA5E20-97EC-1443-986E-562EBD925BC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B27FF-2C66-0048-931C-FF55355FF0C8}" type="pres">
      <dgm:prSet presAssocID="{D6FA5E20-97EC-1443-986E-562EBD925BC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C39C2-DA3A-0D43-A8BC-3C4C5EA49C51}" type="pres">
      <dgm:prSet presAssocID="{D6FA5E20-97EC-1443-986E-562EBD925BC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2962DE-4BB2-344F-8B24-2FFD41960376}" type="pres">
      <dgm:prSet presAssocID="{D6FA5E20-97EC-1443-986E-562EBD925BC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81E73E-054E-A840-B60A-A7C58F05696D}" type="pres">
      <dgm:prSet presAssocID="{D6FA5E20-97EC-1443-986E-562EBD925BC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CA58C1-85B0-3240-913E-630DE79441AB}" type="pres">
      <dgm:prSet presAssocID="{D6FA5E20-97EC-1443-986E-562EBD925BC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BA2465-C078-F149-8695-1AF035D30E8A}" type="presOf" srcId="{A6315147-8932-A744-A82B-4E22B4EE31AB}" destId="{D481E73E-054E-A840-B60A-A7C58F05696D}" srcOrd="1" destOrd="0" presId="urn:microsoft.com/office/officeart/2005/8/layout/vProcess5"/>
    <dgm:cxn modelId="{FE4D57E8-9EB5-3047-90AC-464D6D862234}" type="presOf" srcId="{F7EBE10A-533D-6A47-B5F9-80763EB06DBE}" destId="{AC15E102-D9FE-DB43-9768-32EAC83ED5EA}" srcOrd="0" destOrd="0" presId="urn:microsoft.com/office/officeart/2005/8/layout/vProcess5"/>
    <dgm:cxn modelId="{00658D3D-AABD-3244-95F3-3FBEA15F8248}" type="presOf" srcId="{3A6A8439-041C-7640-A5CE-7BFED855C4EF}" destId="{205BBF51-47B3-4F48-8C03-5C8A706648BF}" srcOrd="0" destOrd="0" presId="urn:microsoft.com/office/officeart/2005/8/layout/vProcess5"/>
    <dgm:cxn modelId="{32581816-E727-774D-9F81-0D24E059C2D5}" type="presOf" srcId="{D6FA5E20-97EC-1443-986E-562EBD925BCA}" destId="{4BCCA69B-4FCF-0941-831A-0BB50720EB5A}" srcOrd="0" destOrd="0" presId="urn:microsoft.com/office/officeart/2005/8/layout/vProcess5"/>
    <dgm:cxn modelId="{83CE46F8-40FF-DB40-B63B-6CE13EC1C845}" srcId="{D6FA5E20-97EC-1443-986E-562EBD925BCA}" destId="{3A6A8439-041C-7640-A5CE-7BFED855C4EF}" srcOrd="2" destOrd="0" parTransId="{4235EE97-DA04-A140-8594-34B200F3A59F}" sibTransId="{68BD7F51-0765-E74D-B6F0-0C21C21F9C63}"/>
    <dgm:cxn modelId="{6DF200B0-A3B8-564F-BC41-33F6629E10DF}" srcId="{D6FA5E20-97EC-1443-986E-562EBD925BCA}" destId="{F7EBE10A-533D-6A47-B5F9-80763EB06DBE}" srcOrd="0" destOrd="0" parTransId="{3895652C-477A-0E4F-A842-B5A0C279B7C4}" sibTransId="{3684E474-0CC0-6E4B-AC62-40397E2FA885}"/>
    <dgm:cxn modelId="{77D68E3A-4EF5-654A-A47E-7517AB04C071}" type="presOf" srcId="{FE6B2C0B-DEDE-B649-893B-D882A1F640B9}" destId="{77CC39C2-DA3A-0D43-A8BC-3C4C5EA49C51}" srcOrd="0" destOrd="0" presId="urn:microsoft.com/office/officeart/2005/8/layout/vProcess5"/>
    <dgm:cxn modelId="{ADF177D1-39BC-F44A-A9A4-60AF85F55A76}" srcId="{D6FA5E20-97EC-1443-986E-562EBD925BCA}" destId="{A6315147-8932-A744-A82B-4E22B4EE31AB}" srcOrd="1" destOrd="0" parTransId="{E8DAF8E8-3DB8-4A49-930B-5017B68B4332}" sibTransId="{FE6B2C0B-DEDE-B649-893B-D882A1F640B9}"/>
    <dgm:cxn modelId="{91F766E8-0C90-ED4C-96CB-3585F99CCA31}" type="presOf" srcId="{F7EBE10A-533D-6A47-B5F9-80763EB06DBE}" destId="{2B2962DE-4BB2-344F-8B24-2FFD41960376}" srcOrd="1" destOrd="0" presId="urn:microsoft.com/office/officeart/2005/8/layout/vProcess5"/>
    <dgm:cxn modelId="{AED5C415-B3AC-1C43-A61B-528C2F08926D}" type="presOf" srcId="{A6315147-8932-A744-A82B-4E22B4EE31AB}" destId="{41425A39-3287-4040-A3E4-779526BF6972}" srcOrd="0" destOrd="0" presId="urn:microsoft.com/office/officeart/2005/8/layout/vProcess5"/>
    <dgm:cxn modelId="{5ED20429-54C4-8B41-9076-C5AE0C5B0508}" type="presOf" srcId="{3684E474-0CC0-6E4B-AC62-40397E2FA885}" destId="{898B27FF-2C66-0048-931C-FF55355FF0C8}" srcOrd="0" destOrd="0" presId="urn:microsoft.com/office/officeart/2005/8/layout/vProcess5"/>
    <dgm:cxn modelId="{7C73DB41-506E-7E4B-A91E-19B126A6DA90}" type="presOf" srcId="{3A6A8439-041C-7640-A5CE-7BFED855C4EF}" destId="{4BCA58C1-85B0-3240-913E-630DE79441AB}" srcOrd="1" destOrd="0" presId="urn:microsoft.com/office/officeart/2005/8/layout/vProcess5"/>
    <dgm:cxn modelId="{9D6FD018-625E-B948-B238-900E0FD2ABA8}" type="presParOf" srcId="{4BCCA69B-4FCF-0941-831A-0BB50720EB5A}" destId="{90C973F2-4D56-2143-B7DF-3DD0B89C73F6}" srcOrd="0" destOrd="0" presId="urn:microsoft.com/office/officeart/2005/8/layout/vProcess5"/>
    <dgm:cxn modelId="{F3AFD6A7-0179-7848-B045-B04F3D398559}" type="presParOf" srcId="{4BCCA69B-4FCF-0941-831A-0BB50720EB5A}" destId="{AC15E102-D9FE-DB43-9768-32EAC83ED5EA}" srcOrd="1" destOrd="0" presId="urn:microsoft.com/office/officeart/2005/8/layout/vProcess5"/>
    <dgm:cxn modelId="{7350F930-733F-9745-AACF-4E6E8EB92D81}" type="presParOf" srcId="{4BCCA69B-4FCF-0941-831A-0BB50720EB5A}" destId="{41425A39-3287-4040-A3E4-779526BF6972}" srcOrd="2" destOrd="0" presId="urn:microsoft.com/office/officeart/2005/8/layout/vProcess5"/>
    <dgm:cxn modelId="{3B63E1B4-EDF3-5A43-8304-4CFFDDD04060}" type="presParOf" srcId="{4BCCA69B-4FCF-0941-831A-0BB50720EB5A}" destId="{205BBF51-47B3-4F48-8C03-5C8A706648BF}" srcOrd="3" destOrd="0" presId="urn:microsoft.com/office/officeart/2005/8/layout/vProcess5"/>
    <dgm:cxn modelId="{8F0680D1-82FA-F544-846E-4B432251578E}" type="presParOf" srcId="{4BCCA69B-4FCF-0941-831A-0BB50720EB5A}" destId="{898B27FF-2C66-0048-931C-FF55355FF0C8}" srcOrd="4" destOrd="0" presId="urn:microsoft.com/office/officeart/2005/8/layout/vProcess5"/>
    <dgm:cxn modelId="{FD397005-F719-D747-8B30-34B21C9B9FB6}" type="presParOf" srcId="{4BCCA69B-4FCF-0941-831A-0BB50720EB5A}" destId="{77CC39C2-DA3A-0D43-A8BC-3C4C5EA49C51}" srcOrd="5" destOrd="0" presId="urn:microsoft.com/office/officeart/2005/8/layout/vProcess5"/>
    <dgm:cxn modelId="{13205357-7991-6E4A-A325-7D45ACEE3939}" type="presParOf" srcId="{4BCCA69B-4FCF-0941-831A-0BB50720EB5A}" destId="{2B2962DE-4BB2-344F-8B24-2FFD41960376}" srcOrd="6" destOrd="0" presId="urn:microsoft.com/office/officeart/2005/8/layout/vProcess5"/>
    <dgm:cxn modelId="{FC6705E9-5126-9644-924C-5808A4B227FE}" type="presParOf" srcId="{4BCCA69B-4FCF-0941-831A-0BB50720EB5A}" destId="{D481E73E-054E-A840-B60A-A7C58F05696D}" srcOrd="7" destOrd="0" presId="urn:microsoft.com/office/officeart/2005/8/layout/vProcess5"/>
    <dgm:cxn modelId="{FCEF3DEE-2AD6-384D-B9D4-60A7AB2D9D78}" type="presParOf" srcId="{4BCCA69B-4FCF-0941-831A-0BB50720EB5A}" destId="{4BCA58C1-85B0-3240-913E-630DE79441A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15E102-D9FE-DB43-9768-32EAC83ED5EA}">
      <dsp:nvSpPr>
        <dsp:cNvPr id="0" name=""/>
        <dsp:cNvSpPr/>
      </dsp:nvSpPr>
      <dsp:spPr>
        <a:xfrm>
          <a:off x="0" y="0"/>
          <a:ext cx="6367828" cy="16383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Initial </a:t>
          </a:r>
          <a:r>
            <a:rPr lang="en-US" sz="2300" kern="1200" dirty="0" err="1" smtClean="0"/>
            <a:t>DESeq</a:t>
          </a:r>
          <a:r>
            <a:rPr lang="en-US" sz="2300" kern="1200" dirty="0" smtClean="0"/>
            <a:t> run creates “</a:t>
          </a:r>
          <a:r>
            <a:rPr lang="en-US" sz="2300" kern="1200" dirty="0" smtClean="0">
              <a:sym typeface="Wingdings"/>
            </a:rPr>
            <a:t>genes from carp” file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ym typeface="Wingdings"/>
            </a:rPr>
            <a:t>-List of “interesting” genes</a:t>
          </a:r>
          <a:endParaRPr lang="en-US" sz="2300" kern="1200" dirty="0"/>
        </a:p>
      </dsp:txBody>
      <dsp:txXfrm>
        <a:off x="47984" y="47984"/>
        <a:ext cx="4599975" cy="1542332"/>
      </dsp:txXfrm>
    </dsp:sp>
    <dsp:sp modelId="{41425A39-3287-4040-A3E4-779526BF6972}">
      <dsp:nvSpPr>
        <dsp:cNvPr id="0" name=""/>
        <dsp:cNvSpPr/>
      </dsp:nvSpPr>
      <dsp:spPr>
        <a:xfrm>
          <a:off x="561867" y="1911350"/>
          <a:ext cx="6367828" cy="16383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ym typeface="Wingdings"/>
            </a:rPr>
            <a:t>Select biologically relevant genes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ym typeface="Wingdings"/>
            </a:rPr>
            <a:t>-OMIM/NCBI</a:t>
          </a:r>
          <a:endParaRPr lang="en-US" sz="2300" kern="1200" dirty="0"/>
        </a:p>
      </dsp:txBody>
      <dsp:txXfrm>
        <a:off x="609851" y="1959334"/>
        <a:ext cx="4645098" cy="1542332"/>
      </dsp:txXfrm>
    </dsp:sp>
    <dsp:sp modelId="{205BBF51-47B3-4F48-8C03-5C8A706648BF}">
      <dsp:nvSpPr>
        <dsp:cNvPr id="0" name=""/>
        <dsp:cNvSpPr/>
      </dsp:nvSpPr>
      <dsp:spPr>
        <a:xfrm>
          <a:off x="1123734" y="3822700"/>
          <a:ext cx="6367828" cy="16383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ym typeface="Wingdings"/>
            </a:rPr>
            <a:t>Supervised clustering based on particular GOI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ym typeface="Wingdings"/>
            </a:rPr>
            <a:t>What has similar expression pattern?</a:t>
          </a:r>
          <a:endParaRPr lang="en-US" sz="2300" kern="1200" dirty="0"/>
        </a:p>
      </dsp:txBody>
      <dsp:txXfrm>
        <a:off x="1171718" y="3870684"/>
        <a:ext cx="4645098" cy="1542332"/>
      </dsp:txXfrm>
    </dsp:sp>
    <dsp:sp modelId="{898B27FF-2C66-0048-931C-FF55355FF0C8}">
      <dsp:nvSpPr>
        <dsp:cNvPr id="0" name=""/>
        <dsp:cNvSpPr/>
      </dsp:nvSpPr>
      <dsp:spPr>
        <a:xfrm>
          <a:off x="5302933" y="1242377"/>
          <a:ext cx="1064895" cy="106489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542534" y="1242377"/>
        <a:ext cx="585693" cy="801333"/>
      </dsp:txXfrm>
    </dsp:sp>
    <dsp:sp modelId="{77CC39C2-DA3A-0D43-A8BC-3C4C5EA49C51}">
      <dsp:nvSpPr>
        <dsp:cNvPr id="0" name=""/>
        <dsp:cNvSpPr/>
      </dsp:nvSpPr>
      <dsp:spPr>
        <a:xfrm>
          <a:off x="5864800" y="3142805"/>
          <a:ext cx="1064895" cy="106489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104401" y="3142805"/>
        <a:ext cx="585693" cy="801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CF51A-B8D6-7846-8CBC-E4D2776C2654}" type="datetimeFigureOut">
              <a:rPr lang="en-US" smtClean="0"/>
              <a:t>3/14/16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8EBEB-39C6-4C4F-930E-9772B573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04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steps – while the code was being worked out </a:t>
            </a:r>
          </a:p>
          <a:p>
            <a:r>
              <a:rPr lang="en-US" dirty="0" smtClean="0"/>
              <a:t>Collaborated</a:t>
            </a:r>
            <a:r>
              <a:rPr lang="en-US" baseline="0" dirty="0" smtClean="0"/>
              <a:t> with other liver group </a:t>
            </a:r>
            <a:r>
              <a:rPr lang="en-US" baseline="0" dirty="0" smtClean="0">
                <a:sym typeface="Wingdings"/>
              </a:rPr>
              <a:t> </a:t>
            </a:r>
            <a:r>
              <a:rPr lang="en-US" baseline="0" dirty="0" err="1" smtClean="0">
                <a:sym typeface="Wingdings"/>
              </a:rPr>
              <a:t>google</a:t>
            </a:r>
            <a:r>
              <a:rPr lang="en-US" baseline="0" dirty="0" smtClean="0">
                <a:sym typeface="Wingdings"/>
              </a:rPr>
              <a:t> doc file to check various housekeeping genes across 6 samples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8EBEB-39C6-4C4F-930E-9772B5735D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we’re using to analyze </a:t>
            </a:r>
          </a:p>
          <a:p>
            <a:r>
              <a:rPr lang="en-US" baseline="0" dirty="0" smtClean="0"/>
              <a:t>Definitions for the two types of clustering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8EBEB-39C6-4C4F-930E-9772B5735D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61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8EBEB-39C6-4C4F-930E-9772B5735D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93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8EBEB-39C6-4C4F-930E-9772B5735D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03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Roadblocks</a:t>
            </a:r>
          </a:p>
          <a:p>
            <a:r>
              <a:rPr lang="en-US" dirty="0" smtClean="0"/>
              <a:t>Couldn’t get moving</a:t>
            </a:r>
            <a:r>
              <a:rPr lang="en-US" baseline="0" dirty="0" smtClean="0"/>
              <a:t> as quickly as we’d hoped due to changes in the R script </a:t>
            </a:r>
          </a:p>
          <a:p>
            <a:r>
              <a:rPr lang="en-US" baseline="0" dirty="0" smtClean="0"/>
              <a:t>Neither of us really know how to use R beyond basic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8EBEB-39C6-4C4F-930E-9772B5735D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87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8EBEB-39C6-4C4F-930E-9772B5735D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28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PIKFYVE: when</a:t>
            </a:r>
            <a:r>
              <a:rPr lang="en-US" baseline="0" dirty="0" smtClean="0"/>
              <a:t> it’s NOT active, knocking this out, inhibits insulin regulated glucose uptake </a:t>
            </a:r>
          </a:p>
          <a:p>
            <a:r>
              <a:rPr lang="en-US" baseline="0" dirty="0" smtClean="0"/>
              <a:t>Low expression in liver</a:t>
            </a:r>
          </a:p>
          <a:p>
            <a:r>
              <a:rPr lang="en-US" baseline="0" dirty="0" smtClean="0"/>
              <a:t>Could aid glucose uptake, more highly expressed in fed snakes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SLC isn’t functional in the liver – at this preliminary stage we aren’t sure if it’s relevant </a:t>
            </a:r>
          </a:p>
          <a:p>
            <a:r>
              <a:rPr lang="en-US" baseline="0" dirty="0" smtClean="0"/>
              <a:t>General ion exchanger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8EBEB-39C6-4C4F-930E-9772B5735D9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24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a lot ahead of us.</a:t>
            </a:r>
          </a:p>
          <a:p>
            <a:r>
              <a:rPr lang="en-US" dirty="0" smtClean="0"/>
              <a:t>Use gene ontology, more research into pathways – are they actually relevant candidates?</a:t>
            </a:r>
          </a:p>
          <a:p>
            <a:r>
              <a:rPr lang="en-US" dirty="0" smtClean="0"/>
              <a:t>More </a:t>
            </a:r>
            <a:r>
              <a:rPr lang="en-US" dirty="0" err="1" smtClean="0"/>
              <a:t>supervized</a:t>
            </a:r>
            <a:r>
              <a:rPr lang="en-US" baseline="0" dirty="0" smtClean="0"/>
              <a:t> clustering for </a:t>
            </a:r>
            <a:r>
              <a:rPr lang="en-US" baseline="0" dirty="0" err="1" smtClean="0"/>
              <a:t>puf</a:t>
            </a:r>
            <a:r>
              <a:rPr lang="en-US" baseline="0" dirty="0" smtClean="0"/>
              <a:t> and research in OMIM for the candidates we got already</a:t>
            </a:r>
          </a:p>
          <a:p>
            <a:r>
              <a:rPr lang="en-US" baseline="0" dirty="0" smtClean="0"/>
              <a:t>Clarify with other groups whether normalization edits for R script are correct – important for the levels of gene expression between fed and non-fed</a:t>
            </a:r>
          </a:p>
          <a:p>
            <a:r>
              <a:rPr lang="en-US" baseline="0" dirty="0" smtClean="0"/>
              <a:t>Finally, use KEGG to research more into where our candidates fit in other pathways, if possible; GO terms to better understand gene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8EBEB-39C6-4C4F-930E-9772B5735D9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6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E606-717C-674A-A506-8D42D6B12001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3D4D-A9E4-E744-B966-DC08B2514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6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E606-717C-674A-A506-8D42D6B12001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3D4D-A9E4-E744-B966-DC08B2514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4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E606-717C-674A-A506-8D42D6B12001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3D4D-A9E4-E744-B966-DC08B2514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2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E606-717C-674A-A506-8D42D6B12001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3D4D-A9E4-E744-B966-DC08B2514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3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E606-717C-674A-A506-8D42D6B12001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3D4D-A9E4-E744-B966-DC08B2514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4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E606-717C-674A-A506-8D42D6B12001}" type="datetimeFigureOut">
              <a:rPr lang="en-US" smtClean="0"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3D4D-A9E4-E744-B966-DC08B2514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6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E606-717C-674A-A506-8D42D6B12001}" type="datetimeFigureOut">
              <a:rPr lang="en-US" smtClean="0"/>
              <a:t>3/14/16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3D4D-A9E4-E744-B966-DC08B2514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8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E606-717C-674A-A506-8D42D6B12001}" type="datetimeFigureOut">
              <a:rPr lang="en-US" smtClean="0"/>
              <a:t>3/14/16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3D4D-A9E4-E744-B966-DC08B2514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9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E606-717C-674A-A506-8D42D6B12001}" type="datetimeFigureOut">
              <a:rPr lang="en-US" smtClean="0"/>
              <a:t>3/14/16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3D4D-A9E4-E744-B966-DC08B2514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6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E606-717C-674A-A506-8D42D6B12001}" type="datetimeFigureOut">
              <a:rPr lang="en-US" smtClean="0"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3D4D-A9E4-E744-B966-DC08B2514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3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E606-717C-674A-A506-8D42D6B12001}" type="datetimeFigureOut">
              <a:rPr lang="en-US" smtClean="0"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3D4D-A9E4-E744-B966-DC08B2514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2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EE606-717C-674A-A506-8D42D6B12001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83D4D-A9E4-E744-B966-DC08B2514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4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Excel_Sheet1.xlsx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omim.org/entry/612346" TargetMode="External"/><Relationship Id="rId4" Type="http://schemas.openxmlformats.org/officeDocument/2006/relationships/hyperlink" Target="http://amigo.geneontology.org/amigo/term/GO:0070979" TargetMode="External"/><Relationship Id="rId5" Type="http://schemas.openxmlformats.org/officeDocument/2006/relationships/hyperlink" Target="http://omim.org/entry/60227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migo.geneontology.org/amigo/term/GO:000568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 Gene Expression in Liver Pre- and Post-Feeding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Elizabeth Brunner &amp; Brian Johnson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336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Supervised Clustering: GGT1</a:t>
            </a:r>
            <a:endParaRPr lang="en-US" dirty="0"/>
          </a:p>
        </p:txBody>
      </p:sp>
      <p:pic>
        <p:nvPicPr>
          <p:cNvPr id="3" name="Picture 2" descr="Screen Shot 2016-03-12 at 12.53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4" y="968565"/>
            <a:ext cx="8767672" cy="53291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7788" y="6392228"/>
            <a:ext cx="6803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Threshold = 0.05, altered code to use </a:t>
            </a:r>
            <a:r>
              <a:rPr lang="en-US" dirty="0" err="1" smtClean="0"/>
              <a:t>normCounts</a:t>
            </a:r>
            <a:r>
              <a:rPr lang="en-US" dirty="0" smtClean="0"/>
              <a:t> instead of </a:t>
            </a:r>
            <a:r>
              <a:rPr lang="en-US" dirty="0" err="1" smtClean="0"/>
              <a:t>toSearch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8686800" y="4628855"/>
            <a:ext cx="349624" cy="1049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72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Genes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6133" y="138522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GalNAc</a:t>
            </a:r>
            <a:r>
              <a:rPr lang="en-US" dirty="0" smtClean="0"/>
              <a:t> </a:t>
            </a:r>
            <a:r>
              <a:rPr lang="en-US" dirty="0" err="1" smtClean="0"/>
              <a:t>Transferase</a:t>
            </a:r>
            <a:r>
              <a:rPr lang="en-US" dirty="0" smtClean="0"/>
              <a:t> (GALNT1)</a:t>
            </a:r>
          </a:p>
          <a:p>
            <a:pPr lvl="1"/>
            <a:r>
              <a:rPr lang="en-US" dirty="0" smtClean="0"/>
              <a:t>Oligosaccharide biosynthesis (step 1)</a:t>
            </a:r>
          </a:p>
          <a:p>
            <a:pPr lvl="1"/>
            <a:r>
              <a:rPr lang="en-US" dirty="0" smtClean="0"/>
              <a:t>Transfers N-Acetyl </a:t>
            </a:r>
            <a:r>
              <a:rPr lang="en-US" dirty="0" err="1" smtClean="0"/>
              <a:t>Galactosamine</a:t>
            </a:r>
            <a:r>
              <a:rPr lang="en-US" dirty="0" smtClean="0"/>
              <a:t> to serine and threonine residues</a:t>
            </a:r>
          </a:p>
          <a:p>
            <a:pPr lvl="1"/>
            <a:r>
              <a:rPr lang="en-US" dirty="0" smtClean="0"/>
              <a:t>Correlates with GGT expression pattern </a:t>
            </a:r>
            <a:endParaRPr lang="en-US" dirty="0">
              <a:sym typeface="Wingdings"/>
            </a:endParaRPr>
          </a:p>
          <a:p>
            <a:pPr lvl="2"/>
            <a:r>
              <a:rPr lang="en-US" dirty="0" smtClean="0">
                <a:sym typeface="Wingdings"/>
              </a:rPr>
              <a:t>Biological relevance?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144524"/>
              </p:ext>
            </p:extLst>
          </p:nvPr>
        </p:nvGraphicFramePr>
        <p:xfrm>
          <a:off x="536133" y="5444446"/>
          <a:ext cx="8005169" cy="807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Worksheet" r:id="rId4" imgW="5791200" imgH="584200" progId="Excel.Sheet.12">
                  <p:embed/>
                </p:oleObj>
              </mc:Choice>
              <mc:Fallback>
                <p:oleObj name="Worksheet" r:id="rId4" imgW="5791200" imgH="584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6133" y="5444446"/>
                        <a:ext cx="8005169" cy="8075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525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601" y="104963"/>
            <a:ext cx="7718612" cy="93481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GALNT1</a:t>
            </a:r>
            <a:endParaRPr lang="en-US" sz="3200" dirty="0"/>
          </a:p>
        </p:txBody>
      </p:sp>
      <p:pic>
        <p:nvPicPr>
          <p:cNvPr id="3" name="Picture 2" descr="Screen Shot 2016-03-12 at 1.19.21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319"/>
          <a:stretch/>
        </p:blipFill>
        <p:spPr>
          <a:xfrm>
            <a:off x="1977074" y="1364514"/>
            <a:ext cx="5600508" cy="345531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68251"/>
            <a:ext cx="80051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Are these parallel pathways?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6933" y="1131634"/>
            <a:ext cx="174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Threshold = 0.03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08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Validate potential biological pathways of our candidate genes</a:t>
            </a:r>
          </a:p>
          <a:p>
            <a:r>
              <a:rPr lang="en-US" dirty="0" smtClean="0"/>
              <a:t>Run more supervised clustering for protein of unknown function candidate</a:t>
            </a:r>
          </a:p>
          <a:p>
            <a:pPr lvl="1"/>
            <a:r>
              <a:rPr lang="en-US" dirty="0" smtClean="0"/>
              <a:t>Explore results further</a:t>
            </a:r>
          </a:p>
          <a:p>
            <a:r>
              <a:rPr lang="en-US" dirty="0" smtClean="0"/>
              <a:t>Confirm normalization code R script for supervised clustering</a:t>
            </a:r>
          </a:p>
          <a:p>
            <a:r>
              <a:rPr lang="en-US" dirty="0" smtClean="0"/>
              <a:t>KEGG pathways</a:t>
            </a:r>
          </a:p>
          <a:p>
            <a:r>
              <a:rPr lang="en-US" dirty="0" smtClean="0"/>
              <a:t>Gene Ontology terms for all candidates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979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“Anaphase-promoting Complex.” </a:t>
            </a:r>
            <a:r>
              <a:rPr lang="en-US" sz="1800" dirty="0" err="1" smtClean="0"/>
              <a:t>GeneOntology.org</a:t>
            </a:r>
            <a:r>
              <a:rPr lang="en-US" sz="1800" dirty="0"/>
              <a:t>. </a:t>
            </a:r>
            <a:r>
              <a:rPr lang="en-US" sz="1800" dirty="0">
                <a:hlinkClick r:id="rId2"/>
              </a:rPr>
              <a:t>http://amigo.geneontology.org/amigo/term/GO:</a:t>
            </a:r>
            <a:r>
              <a:rPr lang="en-US" sz="1800" dirty="0" smtClean="0">
                <a:hlinkClick r:id="rId2"/>
              </a:rPr>
              <a:t>0005680</a:t>
            </a:r>
            <a:r>
              <a:rPr lang="en-US" sz="1800" dirty="0" smtClean="0"/>
              <a:t>. Accessed 13 March 2016.</a:t>
            </a:r>
          </a:p>
          <a:p>
            <a:r>
              <a:rPr lang="en-US" sz="1800" dirty="0"/>
              <a:t>“Gamma-</a:t>
            </a:r>
            <a:r>
              <a:rPr lang="en-US" sz="1800" dirty="0" err="1"/>
              <a:t>Glutamyltransferase</a:t>
            </a:r>
            <a:r>
              <a:rPr lang="en-US" sz="1800" dirty="0"/>
              <a:t> 1; GGT1.” OMIM. </a:t>
            </a:r>
            <a:r>
              <a:rPr lang="en-US" sz="1800" dirty="0">
                <a:hlinkClick r:id="rId3"/>
              </a:rPr>
              <a:t>http://omim.org/entry/612346</a:t>
            </a:r>
            <a:r>
              <a:rPr lang="en-US" sz="1800" dirty="0"/>
              <a:t>. Accessed 13 March 2016. </a:t>
            </a:r>
            <a:endParaRPr lang="en-US" sz="1800" dirty="0" smtClean="0"/>
          </a:p>
          <a:p>
            <a:r>
              <a:rPr lang="en-US" sz="1800" dirty="0" err="1"/>
              <a:t>Ikonomoy</a:t>
            </a:r>
            <a:r>
              <a:rPr lang="en-US" sz="1800" dirty="0"/>
              <a:t>, OC., et al. (2008) “</a:t>
            </a:r>
            <a:r>
              <a:rPr lang="en-US" sz="1800" i="1" dirty="0" err="1"/>
              <a:t>ArPIKfyve-PIKfyve</a:t>
            </a:r>
            <a:r>
              <a:rPr lang="en-US" sz="1800" i="1" dirty="0"/>
              <a:t> interaction and role in insulin-regulated GLUT4 translocation and glucose transport in 3T3-L1 adipocytes</a:t>
            </a:r>
            <a:r>
              <a:rPr lang="en-US" sz="1800" dirty="0"/>
              <a:t>.” </a:t>
            </a:r>
            <a:r>
              <a:rPr lang="en-US" sz="1800" dirty="0" err="1"/>
              <a:t>Exp</a:t>
            </a:r>
            <a:r>
              <a:rPr lang="en-US" sz="1800" dirty="0"/>
              <a:t> Cell Res. 313(11): 2404-2416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“Protein K11-linked </a:t>
            </a:r>
            <a:r>
              <a:rPr lang="en-US" sz="1800" dirty="0" err="1" smtClean="0"/>
              <a:t>Ubiquitination</a:t>
            </a:r>
            <a:r>
              <a:rPr lang="en-US" sz="1800" dirty="0" smtClean="0"/>
              <a:t>.” </a:t>
            </a:r>
            <a:r>
              <a:rPr lang="en-US" sz="1800" dirty="0" err="1" smtClean="0"/>
              <a:t>GeneOntology.org</a:t>
            </a:r>
            <a:r>
              <a:rPr lang="en-US" sz="1800" dirty="0"/>
              <a:t>. </a:t>
            </a:r>
            <a:r>
              <a:rPr lang="en-US" sz="1800" dirty="0">
                <a:hlinkClick r:id="rId4"/>
              </a:rPr>
              <a:t>http://amigo.geneontology.org/amigo/term/GO:</a:t>
            </a:r>
            <a:r>
              <a:rPr lang="en-US" sz="1800" dirty="0" smtClean="0">
                <a:hlinkClick r:id="rId4"/>
              </a:rPr>
              <a:t>0070979</a:t>
            </a:r>
            <a:r>
              <a:rPr lang="en-US" sz="1800" dirty="0" smtClean="0"/>
              <a:t>. Accessed 13 March 2016. </a:t>
            </a:r>
          </a:p>
          <a:p>
            <a:r>
              <a:rPr lang="en-US" sz="1800" dirty="0" smtClean="0"/>
              <a:t>“UDP-N-Acetyl-Alpha-D-</a:t>
            </a:r>
            <a:r>
              <a:rPr lang="en-US" sz="1800" dirty="0" err="1" smtClean="0"/>
              <a:t>Galactosamine</a:t>
            </a:r>
            <a:r>
              <a:rPr lang="en-US" sz="1800" dirty="0" smtClean="0"/>
              <a:t>: Polypeptide N-</a:t>
            </a:r>
            <a:r>
              <a:rPr lang="en-US" sz="1800" dirty="0" err="1" smtClean="0"/>
              <a:t>AcetylGalactosamineyltransferase</a:t>
            </a:r>
            <a:r>
              <a:rPr lang="en-US" sz="1800" dirty="0" smtClean="0"/>
              <a:t> 1; GALNT1.” </a:t>
            </a:r>
            <a:r>
              <a:rPr lang="en-US" sz="1800" dirty="0"/>
              <a:t>OMIM. </a:t>
            </a:r>
            <a:r>
              <a:rPr lang="en-US" sz="1800" dirty="0">
                <a:hlinkClick r:id="rId5"/>
              </a:rPr>
              <a:t>http://omim.org/entry/</a:t>
            </a:r>
            <a:r>
              <a:rPr lang="en-US" sz="1800" dirty="0" smtClean="0">
                <a:hlinkClick r:id="rId5"/>
              </a:rPr>
              <a:t>602273</a:t>
            </a:r>
            <a:r>
              <a:rPr lang="en-US" sz="1800" dirty="0" smtClean="0"/>
              <a:t>. Accessed 13 March 2016.</a:t>
            </a:r>
          </a:p>
          <a:p>
            <a:endParaRPr lang="en-US" sz="1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6620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Needed to confirm identity of 6 samples </a:t>
            </a:r>
          </a:p>
          <a:p>
            <a:r>
              <a:rPr lang="en-US" dirty="0" smtClean="0"/>
              <a:t>Used files containing 25K genes sorted by FPKM</a:t>
            </a:r>
          </a:p>
          <a:p>
            <a:r>
              <a:rPr lang="en-US" dirty="0" smtClean="0"/>
              <a:t>Common liver genes</a:t>
            </a:r>
          </a:p>
          <a:p>
            <a:pPr lvl="1"/>
            <a:r>
              <a:rPr lang="en-US" dirty="0" smtClean="0"/>
              <a:t>Serum albumin like (</a:t>
            </a:r>
            <a:r>
              <a:rPr lang="en-US" dirty="0" err="1" smtClean="0"/>
              <a:t>alb</a:t>
            </a:r>
            <a:r>
              <a:rPr lang="en-US" dirty="0" smtClean="0"/>
              <a:t>-b)</a:t>
            </a:r>
          </a:p>
          <a:p>
            <a:pPr lvl="1"/>
            <a:r>
              <a:rPr lang="en-US" dirty="0" smtClean="0"/>
              <a:t>Inter </a:t>
            </a:r>
            <a:r>
              <a:rPr lang="en-US" dirty="0"/>
              <a:t>alpha-trypsin inhibitor, heavy chain 4 </a:t>
            </a:r>
            <a:endParaRPr lang="en-US" dirty="0" smtClean="0"/>
          </a:p>
          <a:p>
            <a:r>
              <a:rPr lang="en-US" dirty="0" smtClean="0"/>
              <a:t>These and other genes were expressed in all liver samples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8502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841"/>
            <a:ext cx="8229600" cy="1143000"/>
          </a:xfrm>
        </p:spPr>
        <p:txBody>
          <a:bodyPr/>
          <a:lstStyle/>
          <a:p>
            <a:r>
              <a:rPr lang="en-US" dirty="0" smtClean="0"/>
              <a:t>Methods: </a:t>
            </a:r>
            <a:r>
              <a:rPr lang="en-US" dirty="0" err="1" smtClean="0"/>
              <a:t>DESeq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1600200"/>
            <a:ext cx="8229600" cy="5299912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DESeq</a:t>
            </a:r>
            <a:endParaRPr lang="en-US" dirty="0" smtClean="0"/>
          </a:p>
          <a:p>
            <a:pPr lvl="1"/>
            <a:r>
              <a:rPr lang="en-US" dirty="0" smtClean="0"/>
              <a:t>Analyzes </a:t>
            </a:r>
            <a:r>
              <a:rPr lang="en-US" dirty="0" err="1" smtClean="0"/>
              <a:t>RNAseq</a:t>
            </a:r>
            <a:r>
              <a:rPr lang="en-US" dirty="0" smtClean="0"/>
              <a:t> </a:t>
            </a:r>
            <a:r>
              <a:rPr lang="en-US" dirty="0" err="1" smtClean="0"/>
              <a:t>contigs</a:t>
            </a:r>
            <a:endParaRPr lang="en-US" dirty="0" smtClean="0"/>
          </a:p>
          <a:p>
            <a:pPr lvl="1"/>
            <a:r>
              <a:rPr lang="en-US" dirty="0" smtClean="0"/>
              <a:t>Normalized code, accounting for </a:t>
            </a:r>
            <a:r>
              <a:rPr lang="en-US" dirty="0" err="1" smtClean="0"/>
              <a:t>contig</a:t>
            </a:r>
            <a:r>
              <a:rPr lang="en-US" dirty="0" smtClean="0"/>
              <a:t> overrepresentation </a:t>
            </a:r>
          </a:p>
          <a:p>
            <a:r>
              <a:rPr lang="en-US" dirty="0" smtClean="0"/>
              <a:t>Expected counts</a:t>
            </a:r>
          </a:p>
          <a:p>
            <a:pPr lvl="1"/>
            <a:r>
              <a:rPr lang="en-US" dirty="0" smtClean="0"/>
              <a:t>Searching for “interesting genes”</a:t>
            </a:r>
          </a:p>
          <a:p>
            <a:pPr lvl="2"/>
            <a:r>
              <a:rPr lang="en-US" dirty="0" smtClean="0"/>
              <a:t>Differential expression pattern between fed &amp; non-fed</a:t>
            </a:r>
          </a:p>
          <a:p>
            <a:r>
              <a:rPr lang="en-US" dirty="0" smtClean="0"/>
              <a:t>Supervised clustering</a:t>
            </a:r>
          </a:p>
          <a:p>
            <a:pPr lvl="1"/>
            <a:r>
              <a:rPr lang="en-US" dirty="0" smtClean="0"/>
              <a:t>Correlated gene expression based on a GOI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019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6"/>
            <a:ext cx="8229600" cy="1143000"/>
          </a:xfrm>
        </p:spPr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31006457"/>
              </p:ext>
            </p:extLst>
          </p:nvPr>
        </p:nvGraphicFramePr>
        <p:xfrm>
          <a:off x="827705" y="1054545"/>
          <a:ext cx="7491563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67586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Biologically “Interesting”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Transcription factors</a:t>
            </a:r>
          </a:p>
          <a:p>
            <a:pPr lvl="1"/>
            <a:r>
              <a:rPr lang="en-US" dirty="0" smtClean="0"/>
              <a:t>May lead to signaling cascade </a:t>
            </a:r>
          </a:p>
          <a:p>
            <a:r>
              <a:rPr lang="en-US" dirty="0" smtClean="0"/>
              <a:t>Is a gene part of a cascade?</a:t>
            </a:r>
          </a:p>
          <a:p>
            <a:pPr lvl="1"/>
            <a:r>
              <a:rPr lang="en-US" dirty="0" smtClean="0"/>
              <a:t>Upstream/downstream candidates</a:t>
            </a:r>
          </a:p>
          <a:p>
            <a:r>
              <a:rPr lang="en-US" dirty="0" smtClean="0"/>
              <a:t>Large differential gene expression</a:t>
            </a:r>
          </a:p>
          <a:p>
            <a:r>
              <a:rPr lang="en-US" dirty="0" smtClean="0"/>
              <a:t>Liver’s function during digestion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9990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619" y="0"/>
            <a:ext cx="8085946" cy="9516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Expected genes from carp</a:t>
            </a:r>
            <a:endParaRPr lang="en-US" sz="3600" dirty="0"/>
          </a:p>
        </p:txBody>
      </p:sp>
      <p:pic>
        <p:nvPicPr>
          <p:cNvPr id="3" name="Picture 2" descr="Screen Shot 2016-03-12 at 12.23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6303"/>
            <a:ext cx="8459184" cy="53284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3332" y="6207562"/>
            <a:ext cx="4256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Threshold = 0.012, using normalized counts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6454590" y="3757662"/>
            <a:ext cx="776649" cy="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7939300" y="2482572"/>
            <a:ext cx="776649" cy="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13282" y="6207562"/>
            <a:ext cx="1608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Roadblocks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0065" y="2399958"/>
            <a:ext cx="1650045" cy="129998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0065" y="3692663"/>
            <a:ext cx="1650045" cy="129998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80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Protein of Unknown Function 779</a:t>
            </a:r>
          </a:p>
          <a:p>
            <a:pPr lvl="1"/>
            <a:r>
              <a:rPr lang="en-US" dirty="0" smtClean="0"/>
              <a:t>GO Terms: anaphase-promoting complex</a:t>
            </a:r>
          </a:p>
          <a:p>
            <a:pPr lvl="2"/>
            <a:r>
              <a:rPr lang="en-US" dirty="0" smtClean="0"/>
              <a:t>Get cells out of arrested mitosis</a:t>
            </a:r>
          </a:p>
          <a:p>
            <a:pPr lvl="2"/>
            <a:r>
              <a:rPr lang="en-US" dirty="0" smtClean="0"/>
              <a:t>Promote cell division </a:t>
            </a:r>
          </a:p>
          <a:p>
            <a:pPr lvl="2"/>
            <a:r>
              <a:rPr lang="en-US" dirty="0" smtClean="0"/>
              <a:t>Triggers sister chromatid separation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rotein K11-linked </a:t>
            </a:r>
            <a:r>
              <a:rPr lang="en-US" dirty="0" err="1" smtClean="0"/>
              <a:t>ubiquitination</a:t>
            </a:r>
            <a:endParaRPr lang="en-US" dirty="0" smtClean="0"/>
          </a:p>
          <a:p>
            <a:pPr lvl="2"/>
            <a:r>
              <a:rPr lang="en-US" dirty="0" smtClean="0"/>
              <a:t>Works with anaphase-promoting complex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02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6-03-12 at 12.35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88" y="951690"/>
            <a:ext cx="8041861" cy="49351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7788" y="6207562"/>
            <a:ext cx="6803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Threshold = 0.03, altered code to use </a:t>
            </a:r>
            <a:r>
              <a:rPr lang="en-US" dirty="0" err="1" smtClean="0"/>
              <a:t>normCounts</a:t>
            </a:r>
            <a:r>
              <a:rPr lang="en-US" dirty="0" smtClean="0"/>
              <a:t> instead of </a:t>
            </a:r>
            <a:r>
              <a:rPr lang="en-US" dirty="0" err="1" smtClean="0"/>
              <a:t>toSearch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35619" y="0"/>
            <a:ext cx="8085946" cy="9516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Supervised Clustering: puf_779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51903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Gamma-</a:t>
            </a:r>
            <a:r>
              <a:rPr lang="en-US" dirty="0" err="1" smtClean="0"/>
              <a:t>Glutamyltransferase</a:t>
            </a:r>
            <a:r>
              <a:rPr lang="en-US" dirty="0" smtClean="0"/>
              <a:t> 1 (GGT1)</a:t>
            </a:r>
          </a:p>
          <a:p>
            <a:pPr lvl="1"/>
            <a:r>
              <a:rPr lang="en-US" dirty="0" smtClean="0"/>
              <a:t>Detoxification processes in the liver</a:t>
            </a:r>
          </a:p>
          <a:p>
            <a:pPr lvl="1"/>
            <a:r>
              <a:rPr lang="en-US" dirty="0" smtClean="0"/>
              <a:t>Involved in functional group transfer from peptides to acceptors</a:t>
            </a:r>
          </a:p>
          <a:p>
            <a:pPr lvl="1"/>
            <a:r>
              <a:rPr lang="en-US" dirty="0" smtClean="0"/>
              <a:t>Increased expression in fed snakes</a:t>
            </a:r>
          </a:p>
          <a:p>
            <a:pPr lvl="1"/>
            <a:r>
              <a:rPr lang="en-US" dirty="0" smtClean="0"/>
              <a:t>Further candidate genes upstream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1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751</Words>
  <Application>Microsoft Macintosh PowerPoint</Application>
  <PresentationFormat>On-screen Show (4:3)</PresentationFormat>
  <Paragraphs>104</Paragraphs>
  <Slides>14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Worksheet</vt:lpstr>
      <vt:lpstr>Python Gene Expression in Liver Pre- and Post-Feeding</vt:lpstr>
      <vt:lpstr>Housekeeping Genes</vt:lpstr>
      <vt:lpstr>Methods: DESeq</vt:lpstr>
      <vt:lpstr>Approach</vt:lpstr>
      <vt:lpstr>Biologically “Interesting”</vt:lpstr>
      <vt:lpstr>Expected genes from carp</vt:lpstr>
      <vt:lpstr>Candidate Genes</vt:lpstr>
      <vt:lpstr>PowerPoint Presentation</vt:lpstr>
      <vt:lpstr>Candidate Genes</vt:lpstr>
      <vt:lpstr>Supervised Clustering: GGT1</vt:lpstr>
      <vt:lpstr>Candidate Genes</vt:lpstr>
      <vt:lpstr>GALNT1</vt:lpstr>
      <vt:lpstr>Future Work</vt:lpstr>
      <vt:lpstr>References</vt:lpstr>
    </vt:vector>
  </TitlesOfParts>
  <Company>Davidson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Gene Expression in Liver Pre- and Post-Feeding</dc:title>
  <dc:creator>Mary Jones</dc:creator>
  <cp:lastModifiedBy>Elizabeth</cp:lastModifiedBy>
  <cp:revision>34</cp:revision>
  <dcterms:created xsi:type="dcterms:W3CDTF">2016-03-12T16:12:12Z</dcterms:created>
  <dcterms:modified xsi:type="dcterms:W3CDTF">2016-03-14T19:48:03Z</dcterms:modified>
</cp:coreProperties>
</file>