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8" r:id="rId1"/>
  </p:sldMasterIdLst>
  <p:notesMasterIdLst>
    <p:notesMasterId r:id="rId35"/>
  </p:notesMasterIdLst>
  <p:sldIdLst>
    <p:sldId id="256" r:id="rId2"/>
    <p:sldId id="257" r:id="rId3"/>
    <p:sldId id="272" r:id="rId4"/>
    <p:sldId id="274" r:id="rId5"/>
    <p:sldId id="314" r:id="rId6"/>
    <p:sldId id="259" r:id="rId7"/>
    <p:sldId id="271" r:id="rId8"/>
    <p:sldId id="279" r:id="rId9"/>
    <p:sldId id="281" r:id="rId10"/>
    <p:sldId id="316" r:id="rId11"/>
    <p:sldId id="317" r:id="rId12"/>
    <p:sldId id="318" r:id="rId13"/>
    <p:sldId id="319" r:id="rId14"/>
    <p:sldId id="287" r:id="rId15"/>
    <p:sldId id="297" r:id="rId16"/>
    <p:sldId id="299" r:id="rId17"/>
    <p:sldId id="285" r:id="rId18"/>
    <p:sldId id="312" r:id="rId19"/>
    <p:sldId id="313" r:id="rId20"/>
    <p:sldId id="294" r:id="rId21"/>
    <p:sldId id="307" r:id="rId22"/>
    <p:sldId id="295" r:id="rId23"/>
    <p:sldId id="308" r:id="rId24"/>
    <p:sldId id="296" r:id="rId25"/>
    <p:sldId id="315" r:id="rId26"/>
    <p:sldId id="289" r:id="rId27"/>
    <p:sldId id="320" r:id="rId28"/>
    <p:sldId id="322" r:id="rId29"/>
    <p:sldId id="290" r:id="rId30"/>
    <p:sldId id="324" r:id="rId31"/>
    <p:sldId id="325" r:id="rId32"/>
    <p:sldId id="291" r:id="rId33"/>
    <p:sldId id="264" r:id="rId34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D7D1D"/>
    <a:srgbClr val="DD75D4"/>
    <a:srgbClr val="AA5AA3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5160" autoAdjust="0"/>
    <p:restoredTop sz="71958" autoAdjust="0"/>
  </p:normalViewPr>
  <p:slideViewPr>
    <p:cSldViewPr snapToGrid="0" snapToObjects="1">
      <p:cViewPr>
        <p:scale>
          <a:sx n="65" d="100"/>
          <a:sy n="65" d="100"/>
        </p:scale>
        <p:origin x="-119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:Desktop:b.Oleracea%20Protein%20Distanc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</a:t>
            </a:r>
            <a:r>
              <a:rPr lang="en-US" baseline="0"/>
              <a:t> 6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(Sheet1!$A$6,Sheet1!$A$12,Sheet1!$A$14,Sheet1!$A$15)</c:f>
              <c:strCache>
                <c:ptCount val="4"/>
                <c:pt idx="0">
                  <c:v>bZIP1</c:v>
                </c:pt>
                <c:pt idx="1">
                  <c:v>HMA2</c:v>
                </c:pt>
                <c:pt idx="2">
                  <c:v>HMA4</c:v>
                </c:pt>
                <c:pt idx="3">
                  <c:v>PCR2</c:v>
                </c:pt>
              </c:strCache>
            </c:strRef>
          </c:cat>
          <c:val>
            <c:numRef>
              <c:f>(Sheet1!$B$6,Sheet1!$B$12,Sheet1!$B$14,Sheet1!$B$15)</c:f>
              <c:numCache>
                <c:formatCode>General</c:formatCode>
                <c:ptCount val="4"/>
                <c:pt idx="0">
                  <c:v>3.509667E6</c:v>
                </c:pt>
                <c:pt idx="1">
                  <c:v>-5.387201E6</c:v>
                </c:pt>
                <c:pt idx="2">
                  <c:v>-8.966508E6</c:v>
                </c:pt>
                <c:pt idx="3">
                  <c:v>412004.0</c:v>
                </c:pt>
              </c:numCache>
            </c:numRef>
          </c:val>
        </c:ser>
        <c:dLbls/>
        <c:axId val="278351192"/>
        <c:axId val="278364968"/>
      </c:barChart>
      <c:catAx>
        <c:axId val="278351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278364968"/>
        <c:crosses val="autoZero"/>
        <c:auto val="1"/>
        <c:lblAlgn val="ctr"/>
        <c:lblOffset val="100"/>
      </c:catAx>
      <c:valAx>
        <c:axId val="2783649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From QTL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278351192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</a:t>
            </a:r>
            <a:r>
              <a:rPr lang="en-US" baseline="0"/>
              <a:t> 8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(Sheet1!$A$2,Sheet1!$A$4:$A$12,Sheet1!$A$14:$A$16)</c:f>
              <c:strCache>
                <c:ptCount val="13"/>
                <c:pt idx="0">
                  <c:v>ZIP1</c:v>
                </c:pt>
                <c:pt idx="1">
                  <c:v>ZIP3</c:v>
                </c:pt>
                <c:pt idx="2">
                  <c:v>ZIP4</c:v>
                </c:pt>
                <c:pt idx="3">
                  <c:v>bZIP1</c:v>
                </c:pt>
                <c:pt idx="4">
                  <c:v>bZIP19</c:v>
                </c:pt>
                <c:pt idx="5">
                  <c:v>bZIP23</c:v>
                </c:pt>
                <c:pt idx="6">
                  <c:v>IRT1</c:v>
                </c:pt>
                <c:pt idx="7">
                  <c:v>IRT2</c:v>
                </c:pt>
                <c:pt idx="8">
                  <c:v>IRT3</c:v>
                </c:pt>
                <c:pt idx="9">
                  <c:v>HMA2</c:v>
                </c:pt>
                <c:pt idx="10">
                  <c:v>HMA4</c:v>
                </c:pt>
                <c:pt idx="11">
                  <c:v>PCR2</c:v>
                </c:pt>
                <c:pt idx="12">
                  <c:v>Mtp1/ZAT1</c:v>
                </c:pt>
              </c:strCache>
            </c:strRef>
          </c:cat>
          <c:val>
            <c:numRef>
              <c:f>(Sheet1!$C$2,Sheet1!$C$4:$C$12,Sheet1!$C$14:$C$16)</c:f>
              <c:numCache>
                <c:formatCode>General</c:formatCode>
                <c:ptCount val="13"/>
                <c:pt idx="0">
                  <c:v>-4.455118E6</c:v>
                </c:pt>
                <c:pt idx="1">
                  <c:v>-4.454562E6</c:v>
                </c:pt>
                <c:pt idx="2">
                  <c:v>-4.454562E6</c:v>
                </c:pt>
                <c:pt idx="3">
                  <c:v>-414752.0</c:v>
                </c:pt>
                <c:pt idx="4">
                  <c:v>7.099457E6</c:v>
                </c:pt>
                <c:pt idx="5">
                  <c:v>7.099457E6</c:v>
                </c:pt>
                <c:pt idx="6">
                  <c:v>-4.454382E6</c:v>
                </c:pt>
                <c:pt idx="7">
                  <c:v>-4.454382E6</c:v>
                </c:pt>
                <c:pt idx="8">
                  <c:v>-4.454322E6</c:v>
                </c:pt>
                <c:pt idx="9">
                  <c:v>128398.0</c:v>
                </c:pt>
                <c:pt idx="10">
                  <c:v>128344.0</c:v>
                </c:pt>
                <c:pt idx="11">
                  <c:v>-3.009236E6</c:v>
                </c:pt>
                <c:pt idx="12">
                  <c:v>1.3427E6</c:v>
                </c:pt>
              </c:numCache>
            </c:numRef>
          </c:val>
        </c:ser>
        <c:dLbls/>
        <c:axId val="191031512"/>
        <c:axId val="191060840"/>
      </c:barChart>
      <c:catAx>
        <c:axId val="191031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191060840"/>
        <c:crosses val="autoZero"/>
        <c:auto val="1"/>
        <c:lblAlgn val="ctr"/>
        <c:lblOffset val="100"/>
      </c:catAx>
      <c:valAx>
        <c:axId val="1910608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191031512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 9-1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(Sheet1!$A$6,Sheet1!$A$9:$A$12,Sheet1!$A$14)</c:f>
              <c:strCache>
                <c:ptCount val="6"/>
                <c:pt idx="0">
                  <c:v>bZIP1</c:v>
                </c:pt>
                <c:pt idx="1">
                  <c:v>IRT1</c:v>
                </c:pt>
                <c:pt idx="2">
                  <c:v>IRT2</c:v>
                </c:pt>
                <c:pt idx="3">
                  <c:v>IRT3</c:v>
                </c:pt>
                <c:pt idx="4">
                  <c:v>HMA2</c:v>
                </c:pt>
                <c:pt idx="5">
                  <c:v>HMA4</c:v>
                </c:pt>
              </c:strCache>
            </c:strRef>
          </c:cat>
          <c:val>
            <c:numRef>
              <c:f>(Sheet1!$D$6,Sheet1!$D$9:$D$12,Sheet1!$D$14)</c:f>
              <c:numCache>
                <c:formatCode>General</c:formatCode>
                <c:ptCount val="6"/>
                <c:pt idx="0">
                  <c:v>-1.188578E6</c:v>
                </c:pt>
                <c:pt idx="1">
                  <c:v>-1.0416664E7</c:v>
                </c:pt>
                <c:pt idx="2">
                  <c:v>-1.0416664E7</c:v>
                </c:pt>
                <c:pt idx="3">
                  <c:v>-1.0416592E7</c:v>
                </c:pt>
                <c:pt idx="4">
                  <c:v>3.043993E6</c:v>
                </c:pt>
                <c:pt idx="5">
                  <c:v>3.043711E6</c:v>
                </c:pt>
              </c:numCache>
            </c:numRef>
          </c:val>
        </c:ser>
        <c:dLbls/>
        <c:axId val="191139416"/>
        <c:axId val="191146600"/>
      </c:barChart>
      <c:catAx>
        <c:axId val="191139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191146600"/>
        <c:crosses val="autoZero"/>
        <c:auto val="1"/>
        <c:lblAlgn val="ctr"/>
        <c:lblOffset val="100"/>
      </c:catAx>
      <c:valAx>
        <c:axId val="191146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19113941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Chromosome 9-2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(Sheet1!$A$2:$A$6,Sheet1!$A$9:$A$14,Sheet1!$A$16)</c:f>
              <c:strCache>
                <c:ptCount val="12"/>
                <c:pt idx="0">
                  <c:v>ZIP1</c:v>
                </c:pt>
                <c:pt idx="1">
                  <c:v>ZIP2</c:v>
                </c:pt>
                <c:pt idx="2">
                  <c:v>ZIP3</c:v>
                </c:pt>
                <c:pt idx="3">
                  <c:v>ZIP4</c:v>
                </c:pt>
                <c:pt idx="4">
                  <c:v>bZIP1</c:v>
                </c:pt>
                <c:pt idx="5">
                  <c:v>IRT1</c:v>
                </c:pt>
                <c:pt idx="6">
                  <c:v>IRT2</c:v>
                </c:pt>
                <c:pt idx="7">
                  <c:v>IRT3</c:v>
                </c:pt>
                <c:pt idx="8">
                  <c:v>HMA2</c:v>
                </c:pt>
                <c:pt idx="9">
                  <c:v>HMA3</c:v>
                </c:pt>
                <c:pt idx="10">
                  <c:v>HMA4</c:v>
                </c:pt>
                <c:pt idx="11">
                  <c:v>Mtp1/ZAT1</c:v>
                </c:pt>
              </c:strCache>
            </c:strRef>
          </c:cat>
          <c:val>
            <c:numRef>
              <c:f>(Sheet1!$E$2:$E$6,Sheet1!$E$9:$E$14,Sheet1!$E$16)</c:f>
              <c:numCache>
                <c:formatCode>General</c:formatCode>
                <c:ptCount val="12"/>
                <c:pt idx="0">
                  <c:v>-7.057488E6</c:v>
                </c:pt>
                <c:pt idx="1">
                  <c:v>-452811.0</c:v>
                </c:pt>
                <c:pt idx="2">
                  <c:v>-7.057488E6</c:v>
                </c:pt>
                <c:pt idx="3">
                  <c:v>-7.057488E6</c:v>
                </c:pt>
                <c:pt idx="4">
                  <c:v>-9.148636E6</c:v>
                </c:pt>
                <c:pt idx="5">
                  <c:v>-7.057488E6</c:v>
                </c:pt>
                <c:pt idx="6">
                  <c:v>-7.057488E6</c:v>
                </c:pt>
                <c:pt idx="7">
                  <c:v>-7.057488E6</c:v>
                </c:pt>
                <c:pt idx="8">
                  <c:v>1.405014E6</c:v>
                </c:pt>
                <c:pt idx="9">
                  <c:v>7.191624E6</c:v>
                </c:pt>
                <c:pt idx="10">
                  <c:v>7.191363E6</c:v>
                </c:pt>
                <c:pt idx="11">
                  <c:v>-7.048065E6</c:v>
                </c:pt>
              </c:numCache>
            </c:numRef>
          </c:val>
        </c:ser>
        <c:dLbls/>
        <c:axId val="278394744"/>
        <c:axId val="278301512"/>
      </c:barChart>
      <c:catAx>
        <c:axId val="278394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</c:title>
        <c:tickLblPos val="nextTo"/>
        <c:crossAx val="278301512"/>
        <c:crosses val="autoZero"/>
        <c:auto val="1"/>
        <c:lblAlgn val="ctr"/>
        <c:lblOffset val="100"/>
      </c:catAx>
      <c:valAx>
        <c:axId val="2783015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From QTL</a:t>
                </a:r>
              </a:p>
            </c:rich>
          </c:tx>
          <c:layout/>
        </c:title>
        <c:numFmt formatCode="General" sourceLinked="1"/>
        <c:tickLblPos val="nextTo"/>
        <c:crossAx val="278394744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9320E4FB-5DD8-6942-A1E2-1886687C1548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AE1BF90F-975D-4147-BC04-4A3BD1CAC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77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7028341" TargetMode="External"/><Relationship Id="rId4" Type="http://schemas.openxmlformats.org/officeDocument/2006/relationships/hyperlink" Target="http://www.plantcell.org/content/12/12/2395.full" TargetMode="External"/><Relationship Id="rId5" Type="http://schemas.openxmlformats.org/officeDocument/2006/relationships/hyperlink" Target="http://www.arabidopsis.org/servlets/TairObject?id=137069&amp;type=locu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uniprot.org/uniprot/Q9SX26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Relationship Id="rId3" Type="http://schemas.openxmlformats.org/officeDocument/2006/relationships/hyperlink" Target="http://www.ncbi.nlm.nih.gov/protein/15224157?report=genbank&amp;log$=protalign&amp;blast_rank=1&amp;RID=MSR4RUPX014" TargetMode="Externa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634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107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9404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6972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0612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-Maybe image of the chromosome </a:t>
            </a:r>
            <a:r>
              <a:rPr lang="en-US" dirty="0" smtClean="0">
                <a:sym typeface="Wingdings"/>
              </a:rPr>
              <a:t> zoomed</a:t>
            </a:r>
            <a:r>
              <a:rPr lang="en-US" baseline="0" dirty="0" smtClean="0">
                <a:sym typeface="Wingdings"/>
              </a:rPr>
              <a:t> in with BLAST on one side and IGB the other</a:t>
            </a:r>
          </a:p>
          <a:p>
            <a:r>
              <a:rPr lang="en-US" dirty="0" smtClean="0"/>
              <a:t>-say that it was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515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Further papers: </a:t>
            </a:r>
            <a:r>
              <a:rPr lang="en-US" dirty="0" smtClean="0">
                <a:hlinkClick r:id="rId3"/>
              </a:rPr>
              <a:t>http://www.ncbi.nlm.nih.gov/pubmed/17028341</a:t>
            </a:r>
            <a:endParaRPr lang="en-US" dirty="0" smtClean="0"/>
          </a:p>
          <a:p>
            <a:pPr lvl="1"/>
            <a:r>
              <a:rPr lang="en-US" dirty="0" smtClean="0"/>
              <a:t>Papers state functions of protein in plant hormone </a:t>
            </a:r>
            <a:r>
              <a:rPr lang="en-US" dirty="0" err="1" smtClean="0"/>
              <a:t>auxin</a:t>
            </a:r>
            <a:r>
              <a:rPr lang="en-US" dirty="0" smtClean="0"/>
              <a:t> regulation</a:t>
            </a:r>
          </a:p>
          <a:p>
            <a:r>
              <a:rPr lang="en-US" dirty="0" smtClean="0">
                <a:hlinkClick r:id="rId4"/>
              </a:rPr>
              <a:t>http://www.plantcell.org/content/12/12/2395.full</a:t>
            </a:r>
            <a:endParaRPr lang="en-US" dirty="0" smtClean="0"/>
          </a:p>
          <a:p>
            <a:pPr lvl="1"/>
            <a:r>
              <a:rPr lang="en-US" dirty="0" smtClean="0"/>
              <a:t>Similar structure to ZIP proteins</a:t>
            </a:r>
          </a:p>
          <a:p>
            <a:pPr lvl="1"/>
            <a:r>
              <a:rPr lang="en-US" dirty="0" smtClean="0"/>
              <a:t>Cannot rescue yeast mutant phenotype</a:t>
            </a:r>
          </a:p>
          <a:p>
            <a:pPr lvl="1"/>
            <a:r>
              <a:rPr lang="en-US" dirty="0" smtClean="0"/>
              <a:t>However, IAR1 may transport zinc, copper, or another inhibitory metal out of the ER and away from the hydrolases </a:t>
            </a:r>
          </a:p>
          <a:p>
            <a:pPr lvl="1"/>
            <a:r>
              <a:rPr lang="en-US" dirty="0" smtClean="0"/>
              <a:t>Conserved His residues in transmembrane domains IV and V of the ZIPS = essential for metal transport in </a:t>
            </a:r>
            <a:r>
              <a:rPr lang="en-US" dirty="0" err="1" smtClean="0"/>
              <a:t>Arabdipsis</a:t>
            </a:r>
            <a:r>
              <a:rPr lang="en-US" dirty="0" smtClean="0"/>
              <a:t> IRT and conserved </a:t>
            </a:r>
          </a:p>
          <a:p>
            <a:pPr marL="0" lvl="1" defTabSz="475305">
              <a:defRPr/>
            </a:pPr>
            <a:r>
              <a:rPr lang="en-US" dirty="0" smtClean="0">
                <a:hlinkClick r:id="rId5"/>
              </a:rPr>
              <a:t>http://www.arabidopsis.org/servlets/TairObject?id=137069&amp;type=locus</a:t>
            </a:r>
            <a:endParaRPr lang="en-US" dirty="0" smtClean="0"/>
          </a:p>
          <a:p>
            <a:pPr marL="0" lvl="1" defTabSz="475305">
              <a:defRPr/>
            </a:pPr>
            <a:endParaRPr lang="en-US" dirty="0" smtClean="0"/>
          </a:p>
          <a:p>
            <a:pPr marL="0" lvl="1" defTabSz="475305">
              <a:defRPr/>
            </a:pPr>
            <a:r>
              <a:rPr lang="en-US" dirty="0" smtClean="0"/>
              <a:t>Expressed</a:t>
            </a:r>
            <a:r>
              <a:rPr lang="en-US" baseline="0" dirty="0" smtClean="0"/>
              <a:t> in petal differentiation and expansion stage</a:t>
            </a:r>
          </a:p>
          <a:p>
            <a:pPr marL="0" lvl="1" defTabSz="475305">
              <a:defRPr/>
            </a:pPr>
            <a:r>
              <a:rPr lang="en-US" baseline="0" dirty="0" smtClean="0"/>
              <a:t>Including expressed in plant cells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824,728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3990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TAIR: http://</a:t>
            </a:r>
            <a:r>
              <a:rPr lang="en-US" dirty="0" err="1" smtClean="0"/>
              <a:t>www.arabidopsis.org</a:t>
            </a:r>
            <a:r>
              <a:rPr lang="en-US" dirty="0" smtClean="0"/>
              <a:t>/servlets/</a:t>
            </a:r>
            <a:r>
              <a:rPr lang="en-US" dirty="0" err="1" smtClean="0"/>
              <a:t>TairObject?type</a:t>
            </a:r>
            <a:r>
              <a:rPr lang="en-US" dirty="0" smtClean="0"/>
              <a:t>=</a:t>
            </a:r>
            <a:r>
              <a:rPr lang="en-US" dirty="0" err="1" smtClean="0"/>
              <a:t>locus&amp;name</a:t>
            </a:r>
            <a:r>
              <a:rPr lang="en-US" dirty="0" smtClean="0"/>
              <a:t>=AT1G68630</a:t>
            </a:r>
          </a:p>
          <a:p>
            <a:pPr marL="0" lvl="1" defTabSz="475305">
              <a:defRPr/>
            </a:pPr>
            <a:r>
              <a:rPr lang="en-US" dirty="0" smtClean="0">
                <a:hlinkClick r:id="rId3"/>
              </a:rPr>
              <a:t>Uniprot:</a:t>
            </a:r>
          </a:p>
          <a:p>
            <a:pPr marL="0" lvl="1" defTabSz="475305">
              <a:defRPr/>
            </a:pPr>
            <a:r>
              <a:rPr lang="en-US" dirty="0" smtClean="0">
                <a:hlinkClick r:id="rId3"/>
              </a:rPr>
              <a:t>http://www.uniprot.org/uniprot/Q9SX26</a:t>
            </a:r>
            <a:endParaRPr lang="en-US" dirty="0" smtClean="0"/>
          </a:p>
          <a:p>
            <a:endParaRPr lang="en-US" dirty="0" smtClean="0"/>
          </a:p>
          <a:p>
            <a:pPr marL="178239" indent="-178239">
              <a:buFont typeface="Arial" panose="020B0604020202020204" pitchFamily="34" charset="0"/>
              <a:buChar char="•"/>
            </a:pPr>
            <a:r>
              <a:rPr lang="en-US" dirty="0" smtClean="0"/>
              <a:t>Has transmembrane helix </a:t>
            </a:r>
            <a:r>
              <a:rPr lang="en-US" dirty="0" smtClean="0">
                <a:sym typeface="Wingdings" panose="05000000000000000000" pitchFamily="2" charset="2"/>
              </a:rPr>
              <a:t> similar structure to PCR</a:t>
            </a:r>
          </a:p>
          <a:p>
            <a:pPr marL="178239" indent="-178239">
              <a:buFont typeface="Arial" panose="020B0604020202020204" pitchFamily="34" charset="0"/>
              <a:buChar char="•"/>
            </a:pPr>
            <a:endParaRPr lang="en-US" dirty="0" smtClean="0"/>
          </a:p>
          <a:p>
            <a:pPr defTabSz="475305">
              <a:defRPr/>
            </a:pPr>
            <a:r>
              <a:rPr lang="en-US" dirty="0" smtClean="0"/>
              <a:t>“Arabidopsis PCR2 is a zinc</a:t>
            </a:r>
            <a:r>
              <a:rPr lang="en-US" baseline="0" dirty="0" smtClean="0"/>
              <a:t> exporter involved in both zinc extrusion and long-distance zinc transport”</a:t>
            </a:r>
          </a:p>
          <a:p>
            <a:pPr defTabSz="475305">
              <a:defRPr/>
            </a:pPr>
            <a:r>
              <a:rPr lang="en-US" baseline="0" dirty="0" smtClean="0"/>
              <a:t>	-Song W.Y.; Choi K. S.; Kim do Y.</a:t>
            </a:r>
          </a:p>
          <a:p>
            <a:pPr defTabSz="475305">
              <a:defRPr/>
            </a:pPr>
            <a:r>
              <a:rPr lang="en-US" baseline="0" dirty="0" smtClean="0"/>
              <a:t>	-maybe compare the two amino acid sequences?</a:t>
            </a:r>
          </a:p>
          <a:p>
            <a:pPr defTabSz="475305">
              <a:defRPr/>
            </a:pPr>
            <a:endParaRPr lang="en-US" baseline="0" dirty="0" smtClean="0"/>
          </a:p>
          <a:p>
            <a:pPr defTabSz="475305">
              <a:defRPr/>
            </a:pPr>
            <a:r>
              <a:rPr lang="en-US" baseline="0" dirty="0" smtClean="0"/>
              <a:t>http://www.plantcell.org/content/22/7/2237.long</a:t>
            </a:r>
          </a:p>
          <a:p>
            <a:pPr defTabSz="475305">
              <a:defRPr/>
            </a:pPr>
            <a:endParaRPr lang="en-US" baseline="0" dirty="0" smtClean="0"/>
          </a:p>
          <a:p>
            <a:r>
              <a:rPr lang="en-US" dirty="0" smtClean="0"/>
              <a:t>http://www.plantcell.org/content/22/7/2237.full</a:t>
            </a:r>
          </a:p>
          <a:p>
            <a:endParaRPr lang="en-US" dirty="0" smtClean="0"/>
          </a:p>
          <a:p>
            <a:r>
              <a:rPr lang="en-US" dirty="0" smtClean="0"/>
              <a:t>-PCR2</a:t>
            </a:r>
            <a:r>
              <a:rPr lang="en-US" baseline="0" dirty="0" smtClean="0"/>
              <a:t> – redistribution + detoxification </a:t>
            </a:r>
          </a:p>
          <a:p>
            <a:r>
              <a:rPr lang="en-US" baseline="0" dirty="0" smtClean="0"/>
              <a:t>-PCR2 – removes from </a:t>
            </a:r>
            <a:r>
              <a:rPr lang="en-US" baseline="0" dirty="0" err="1" smtClean="0"/>
              <a:t>rootez</a:t>
            </a:r>
            <a:r>
              <a:rPr lang="en-US" baseline="0" dirty="0" smtClean="0"/>
              <a:t> – efflux transporter </a:t>
            </a:r>
          </a:p>
          <a:p>
            <a:r>
              <a:rPr lang="en-US" baseline="0" dirty="0" smtClean="0"/>
              <a:t>	-epidermal cells + xylem </a:t>
            </a:r>
          </a:p>
          <a:p>
            <a:r>
              <a:rPr lang="en-US" baseline="0" dirty="0" smtClean="0"/>
              <a:t>-not overlapping with hama2</a:t>
            </a:r>
          </a:p>
          <a:p>
            <a:endParaRPr lang="en-US" baseline="0" dirty="0" smtClean="0"/>
          </a:p>
          <a:p>
            <a:r>
              <a:rPr lang="en-US" dirty="0" smtClean="0"/>
              <a:t>Plant Cadmium Resistance </a:t>
            </a:r>
          </a:p>
          <a:p>
            <a:pPr lvl="1"/>
            <a:r>
              <a:rPr lang="en-US" dirty="0" smtClean="0"/>
              <a:t>Cadmium transporter but also involved in Zn transport</a:t>
            </a:r>
          </a:p>
          <a:p>
            <a:r>
              <a:rPr lang="en-US" dirty="0" smtClean="0"/>
              <a:t>Localized in root epidermis and xylem parenchyma</a:t>
            </a:r>
          </a:p>
          <a:p>
            <a:pPr lvl="1"/>
            <a:r>
              <a:rPr lang="en-US" dirty="0" smtClean="0"/>
              <a:t>Important in efflux of Zn as well as root to shoot transport </a:t>
            </a:r>
          </a:p>
          <a:p>
            <a:pPr lvl="1"/>
            <a:endParaRPr lang="en-US" dirty="0" smtClean="0"/>
          </a:p>
          <a:p>
            <a:pPr marL="475305" lvl="1" defTabSz="475305">
              <a:defRPr/>
            </a:pPr>
            <a:r>
              <a:rPr lang="en-US" dirty="0" smtClean="0"/>
              <a:t>9,434,940-9,435,744</a:t>
            </a:r>
          </a:p>
          <a:p>
            <a:pPr lvl="1"/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559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IGB</a:t>
            </a:r>
            <a:r>
              <a:rPr lang="en-US" baseline="0" dirty="0" smtClean="0"/>
              <a:t> modified </a:t>
            </a:r>
            <a:r>
              <a:rPr lang="en-US" baseline="0" dirty="0" smtClean="0">
                <a:sym typeface="Wingdings" panose="05000000000000000000" pitchFamily="2" charset="2"/>
              </a:rPr>
              <a:t> everything was </a:t>
            </a:r>
            <a:r>
              <a:rPr lang="en-US" baseline="0" dirty="0" err="1" smtClean="0">
                <a:sym typeface="Wingdings" panose="05000000000000000000" pitchFamily="2" charset="2"/>
              </a:rPr>
              <a:t>mislabled</a:t>
            </a:r>
            <a:r>
              <a:rPr lang="en-US" baseline="0" dirty="0" smtClean="0">
                <a:sym typeface="Wingdings" panose="05000000000000000000" pitchFamily="2" charset="2"/>
              </a:rPr>
              <a:t> so determined these proteins via blast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9034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871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188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39" indent="-178239">
              <a:buFontTx/>
              <a:buChar char="-"/>
            </a:pPr>
            <a:r>
              <a:rPr lang="en-US" dirty="0" smtClean="0"/>
              <a:t>Zinc</a:t>
            </a:r>
            <a:r>
              <a:rPr lang="en-US" baseline="0" dirty="0" smtClean="0"/>
              <a:t> finger proteins + RNA polymerases </a:t>
            </a:r>
            <a:endParaRPr lang="en-US" dirty="0" smtClean="0"/>
          </a:p>
          <a:p>
            <a:pPr marL="178239" indent="-178239">
              <a:buFontTx/>
              <a:buChar char="-"/>
            </a:pPr>
            <a:r>
              <a:rPr lang="en-US" dirty="0" smtClean="0"/>
              <a:t>Structure + catalytic role in enzymes,</a:t>
            </a:r>
            <a:r>
              <a:rPr lang="en-US" baseline="0" dirty="0" smtClean="0"/>
              <a:t> transcription factors, ribosomes</a:t>
            </a:r>
          </a:p>
          <a:p>
            <a:pPr marL="178239" indent="-178239">
              <a:buFontTx/>
              <a:buChar char="-"/>
            </a:pPr>
            <a:r>
              <a:rPr lang="en-US" dirty="0" smtClean="0"/>
              <a:t>Approximately</a:t>
            </a:r>
            <a:r>
              <a:rPr lang="en-US" baseline="0" dirty="0" smtClean="0"/>
              <a:t> 1230 proteins contain bind to, transport zinc (PCR paper)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We found tons of zinc finger proteins/ or “zinc ion binding proteins” around each QTL</a:t>
            </a:r>
          </a:p>
          <a:p>
            <a:pPr marL="178239" indent="-178239">
              <a:buFontTx/>
              <a:buChar char="-"/>
            </a:pPr>
            <a:r>
              <a:rPr lang="en-US" baseline="0" dirty="0" smtClean="0"/>
              <a:t>Involved in processes like transcription, translation, membrane integrity, reproduction (all necessary cell processes) 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43152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475305">
              <a:defRPr/>
            </a:pPr>
            <a:r>
              <a:rPr lang="en-US" dirty="0" smtClean="0"/>
              <a:t>Efflux of metals out of cytoplasm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either into </a:t>
            </a:r>
            <a:r>
              <a:rPr lang="en-US" dirty="0" err="1" smtClean="0"/>
              <a:t>extraceulluar</a:t>
            </a:r>
            <a:r>
              <a:rPr lang="en-US" dirty="0" smtClean="0"/>
              <a:t> membrane or organelles</a:t>
            </a:r>
          </a:p>
          <a:p>
            <a:endParaRPr lang="en-US" dirty="0" smtClean="0"/>
          </a:p>
          <a:p>
            <a:r>
              <a:rPr lang="en-US" dirty="0" smtClean="0"/>
              <a:t>-MTP1 overexpressed then Zn becomes</a:t>
            </a:r>
            <a:r>
              <a:rPr lang="en-US" baseline="0" dirty="0" smtClean="0"/>
              <a:t> resistant to concentrations of Zn normally toxic</a:t>
            </a:r>
          </a:p>
          <a:p>
            <a:r>
              <a:rPr lang="en-US" baseline="0" dirty="0" smtClean="0"/>
              <a:t>-mt1 can bind to Zn on metal blot </a:t>
            </a:r>
            <a:r>
              <a:rPr lang="en-US" baseline="0" dirty="0" smtClean="0">
                <a:sym typeface="Wingdings"/>
              </a:rPr>
              <a:t> </a:t>
            </a:r>
          </a:p>
          <a:p>
            <a:r>
              <a:rPr lang="en-US" baseline="0" dirty="0" smtClean="0">
                <a:sym typeface="Wingdings"/>
              </a:rPr>
              <a:t>-not sure on the exact mechanism of transport but either uses another </a:t>
            </a:r>
            <a:r>
              <a:rPr lang="en-US" baseline="0" dirty="0" err="1" smtClean="0">
                <a:sym typeface="Wingdings"/>
              </a:rPr>
              <a:t>cation</a:t>
            </a:r>
            <a:r>
              <a:rPr lang="en-US" baseline="0" dirty="0" smtClean="0">
                <a:sym typeface="Wingdings"/>
              </a:rPr>
              <a:t> to fuel transport across membrane or does not use </a:t>
            </a:r>
            <a:r>
              <a:rPr lang="en-US" baseline="0" dirty="0" err="1" smtClean="0">
                <a:sym typeface="Wingdings"/>
              </a:rPr>
              <a:t>antiport</a:t>
            </a:r>
            <a:r>
              <a:rPr lang="en-US" baseline="0" dirty="0" smtClean="0">
                <a:sym typeface="Wingdings"/>
              </a:rPr>
              <a:t> mechanism </a:t>
            </a:r>
          </a:p>
          <a:p>
            <a:r>
              <a:rPr lang="en-US" baseline="0" dirty="0" smtClean="0">
                <a:sym typeface="Wingdings"/>
              </a:rPr>
              <a:t>-mRNA is expressed in all tissues with zinc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dirty="0" smtClean="0"/>
              <a:t>http://journal.frontiersin.org/Journal/10.3389/fpls.2013.00144/full</a:t>
            </a:r>
          </a:p>
          <a:p>
            <a:r>
              <a:rPr lang="en-US" dirty="0" smtClean="0"/>
              <a:t>http://pcp.oxfordjournals.org/content/45/12/1749.long</a:t>
            </a:r>
          </a:p>
          <a:p>
            <a:endParaRPr lang="en-US" dirty="0" smtClean="0"/>
          </a:p>
          <a:p>
            <a:r>
              <a:rPr lang="en-US" dirty="0" smtClean="0"/>
              <a:t>-Catalytic </a:t>
            </a:r>
          </a:p>
          <a:p>
            <a:endParaRPr lang="en-US" dirty="0" smtClean="0"/>
          </a:p>
          <a:p>
            <a:r>
              <a:rPr lang="en-US" dirty="0" smtClean="0"/>
              <a:t>http://www.arabidopsis.org/servlets/TairObject?type=locus&amp;name=AT3G61940</a:t>
            </a:r>
          </a:p>
          <a:p>
            <a:endParaRPr lang="en-US" dirty="0" smtClean="0"/>
          </a:p>
          <a:p>
            <a:pPr defTabSz="475305">
              <a:defRPr/>
            </a:pPr>
            <a:r>
              <a:rPr lang="en-US" dirty="0" smtClean="0"/>
              <a:t>33,235,433-33,235,797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4076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-MTP</a:t>
            </a:r>
            <a:r>
              <a:rPr lang="en-US" baseline="0" dirty="0" smtClean="0"/>
              <a:t>1 </a:t>
            </a:r>
            <a:r>
              <a:rPr lang="en-US" baseline="0" dirty="0" smtClean="0">
                <a:sym typeface="Wingdings"/>
              </a:rPr>
              <a:t> Zn transport (vacuolar transport + widely expressed in the plant_</a:t>
            </a:r>
          </a:p>
          <a:p>
            <a:r>
              <a:rPr lang="en-US" dirty="0" smtClean="0"/>
              <a:t>-MTP3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transport Zn and Co </a:t>
            </a:r>
            <a:r>
              <a:rPr lang="en-US" baseline="0" dirty="0" err="1" smtClean="0">
                <a:sym typeface="Wingdings"/>
              </a:rPr>
              <a:t>heterologously</a:t>
            </a:r>
            <a:r>
              <a:rPr lang="en-US" baseline="0" dirty="0" smtClean="0">
                <a:sym typeface="Wingdings"/>
              </a:rPr>
              <a:t>  + more in root epidermis and cortex </a:t>
            </a:r>
          </a:p>
          <a:p>
            <a:r>
              <a:rPr lang="en-US" baseline="0" dirty="0" err="1" smtClean="0">
                <a:sym typeface="Wingdings"/>
              </a:rPr>
              <a:t>Hyperaccumulators</a:t>
            </a:r>
            <a:r>
              <a:rPr lang="en-US" baseline="0" dirty="0" smtClean="0">
                <a:sym typeface="Wingdings"/>
              </a:rPr>
              <a:t>  mtp1 is highly expressed (able to sequester in vacuole more efficiently)</a:t>
            </a:r>
          </a:p>
          <a:p>
            <a:r>
              <a:rPr lang="en-US" baseline="0" dirty="0" smtClean="0">
                <a:sym typeface="Wingdings"/>
              </a:rPr>
              <a:t>MTP8 is seen = higher transport efficiency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82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5305">
              <a:defRPr/>
            </a:pPr>
            <a:r>
              <a:rPr lang="en-US" u="sng" dirty="0">
                <a:hlinkClick r:id="rId3"/>
              </a:rPr>
              <a:t>http://www.ncbi.nlm.nih.gov/protein/15224157?report=genbank&amp;log$=protalign&amp;blast_rank=1&amp;RID=MSR4RUPX014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Specifics on pump</a:t>
            </a:r>
            <a:r>
              <a:rPr lang="en-US" baseline="0" dirty="0" smtClean="0"/>
              <a:t> are unknown but still a good lead </a:t>
            </a:r>
            <a:r>
              <a:rPr lang="en-US" baseline="0" dirty="0" smtClean="0">
                <a:sym typeface="Wingdings" panose="05000000000000000000" pitchFamily="2" charset="2"/>
              </a:rPr>
              <a:t> general </a:t>
            </a:r>
            <a:r>
              <a:rPr lang="en-US" baseline="0" dirty="0" err="1" smtClean="0">
                <a:sym typeface="Wingdings" panose="05000000000000000000" pitchFamily="2" charset="2"/>
              </a:rPr>
              <a:t>cation</a:t>
            </a:r>
            <a:r>
              <a:rPr lang="en-US" baseline="0" dirty="0" smtClean="0">
                <a:sym typeface="Wingdings" panose="05000000000000000000" pitchFamily="2" charset="2"/>
              </a:rPr>
              <a:t> pump and also close to the QTL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</a:t>
            </a:r>
            <a:r>
              <a:rPr lang="en-US" baseline="0" dirty="0" smtClean="0"/>
              <a:t> location as HMA2 and HMA4 </a:t>
            </a:r>
            <a:r>
              <a:rPr lang="en-US" baseline="0" dirty="0" err="1" smtClean="0"/>
              <a:t>querry</a:t>
            </a:r>
            <a:r>
              <a:rPr lang="en-US" baseline="0" dirty="0" smtClean="0"/>
              <a:t> hit (similar binding domains) </a:t>
            </a:r>
          </a:p>
          <a:p>
            <a:endParaRPr lang="en-US" baseline="0" dirty="0" smtClean="0"/>
          </a:p>
          <a:p>
            <a:pPr defTabSz="475305">
              <a:defRPr/>
            </a:pPr>
            <a:r>
              <a:rPr lang="en-US" dirty="0" smtClean="0"/>
              <a:t>34,442,724-34,443,770  and 34,449,629 – 34,453,133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106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E-values and </a:t>
            </a:r>
            <a:r>
              <a:rPr lang="en-US" dirty="0" err="1" smtClean="0"/>
              <a:t>querry</a:t>
            </a:r>
            <a:r>
              <a:rPr lang="en-US" dirty="0" smtClean="0"/>
              <a:t> hits on NCBI</a:t>
            </a:r>
            <a:r>
              <a:rPr lang="en-US" baseline="0" dirty="0" smtClean="0"/>
              <a:t> blast for this sequence</a:t>
            </a:r>
          </a:p>
          <a:p>
            <a:endParaRPr lang="en-US" baseline="0" dirty="0" smtClean="0"/>
          </a:p>
          <a:p>
            <a:r>
              <a:rPr lang="en-US" dirty="0" smtClean="0"/>
              <a:t>http://www.arabidopsis.org/servlets/TairObject?type=locus&amp;name=AT4G30190</a:t>
            </a:r>
          </a:p>
          <a:p>
            <a:endParaRPr lang="en-US" dirty="0" smtClean="0"/>
          </a:p>
          <a:p>
            <a:r>
              <a:rPr lang="en-US" dirty="0" smtClean="0"/>
              <a:t>Maybe not this one…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75,077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endParaRPr lang="en-US" dirty="0" smtClean="0"/>
          </a:p>
          <a:p>
            <a:pPr defTabSz="475305">
              <a:defRPr/>
            </a:pPr>
            <a:r>
              <a:rPr lang="en-US" dirty="0" smtClean="0"/>
              <a:t>34,653,982-34,653,210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8655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http://www.arabidopsis.org/servlets/TairObject?type=locus&amp;name=AT4G37270</a:t>
            </a:r>
          </a:p>
          <a:p>
            <a:endParaRPr lang="en-US" dirty="0" smtClean="0"/>
          </a:p>
          <a:p>
            <a:r>
              <a:rPr lang="en-US" dirty="0" smtClean="0"/>
              <a:t>“HMA1</a:t>
            </a:r>
            <a:r>
              <a:rPr lang="en-US" baseline="0" dirty="0" smtClean="0"/>
              <a:t> contributes to Zn (II) detoxification under conditions of excess zinc by reducing Zn content of Arabidopsis thaliana plastids”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http://www.ncbi.nlm.nih.gov/pubmed/19207208</a:t>
            </a:r>
          </a:p>
          <a:p>
            <a:endParaRPr lang="en-US" baseline="0" dirty="0" smtClean="0"/>
          </a:p>
          <a:p>
            <a:pPr marL="653545" lvl="1" indent="-178239">
              <a:buFont typeface="Arial"/>
              <a:buChar char="•"/>
            </a:pPr>
            <a:r>
              <a:rPr lang="en-US" dirty="0" smtClean="0"/>
              <a:t>ATP hydrolysis drives pumping of </a:t>
            </a:r>
            <a:r>
              <a:rPr lang="en-US" dirty="0" err="1" smtClean="0"/>
              <a:t>cations</a:t>
            </a:r>
            <a:r>
              <a:rPr lang="en-US" dirty="0" smtClean="0"/>
              <a:t> across membrane</a:t>
            </a:r>
          </a:p>
          <a:p>
            <a:pPr marL="1128850" lvl="2" indent="-178239">
              <a:buFont typeface="Arial"/>
              <a:buChar char="•"/>
            </a:pPr>
            <a:r>
              <a:rPr lang="en-US" dirty="0" smtClean="0"/>
              <a:t>Against the electrochemical gradient</a:t>
            </a:r>
          </a:p>
          <a:p>
            <a:pPr marL="653545" lvl="1" indent="-178239">
              <a:buFont typeface="Arial"/>
              <a:buChar char="•"/>
            </a:pPr>
            <a:r>
              <a:rPr lang="en-US" dirty="0" smtClean="0"/>
              <a:t>8 transmembrane segments</a:t>
            </a:r>
          </a:p>
          <a:p>
            <a:pPr marL="475305" lvl="1"/>
            <a:endParaRPr lang="en-US" dirty="0" smtClean="0"/>
          </a:p>
          <a:p>
            <a:pPr marL="475305" lvl="1"/>
            <a:r>
              <a:rPr lang="en-US" dirty="0" smtClean="0"/>
              <a:t>“zinc, copper</a:t>
            </a:r>
            <a:r>
              <a:rPr lang="en-US" baseline="0" dirty="0" smtClean="0"/>
              <a:t>, cadmium, and cobalt activate ATPase of </a:t>
            </a:r>
            <a:r>
              <a:rPr lang="en-US" baseline="0" dirty="0" err="1" smtClean="0"/>
              <a:t>AtHMA</a:t>
            </a:r>
            <a:r>
              <a:rPr lang="en-US" baseline="0" dirty="0" smtClean="0"/>
              <a:t>”</a:t>
            </a:r>
          </a:p>
          <a:p>
            <a:pPr marL="475305" lvl="1"/>
            <a:endParaRPr lang="en-US" baseline="0" dirty="0" smtClean="0"/>
          </a:p>
          <a:p>
            <a:pPr marL="475305" lvl="1"/>
            <a:r>
              <a:rPr lang="en-US" dirty="0" smtClean="0"/>
              <a:t>http://www.ncbi.nlm.nih.gov/pubmed/18252706</a:t>
            </a:r>
          </a:p>
          <a:p>
            <a:pPr marL="475305" lvl="1"/>
            <a:endParaRPr lang="en-US" dirty="0" smtClean="0"/>
          </a:p>
          <a:p>
            <a:pPr marL="475305" lvl="1" defTabSz="475305">
              <a:defRPr/>
            </a:pPr>
            <a:r>
              <a:rPr lang="en-US" dirty="0" smtClean="0"/>
              <a:t>34,921,306-34,921,138</a:t>
            </a:r>
          </a:p>
          <a:p>
            <a:pPr marL="475305"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418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err="1" smtClean="0"/>
              <a:t>calmodulin</a:t>
            </a:r>
            <a:r>
              <a:rPr lang="en-US" baseline="0" dirty="0" smtClean="0"/>
              <a:t> binding</a:t>
            </a:r>
          </a:p>
          <a:p>
            <a:r>
              <a:rPr lang="en-US" baseline="0" dirty="0" smtClean="0"/>
              <a:t>-http://www.arabidopsis.org/servlets/TairObject?type=locus&amp;name=AT2G22950</a:t>
            </a:r>
          </a:p>
          <a:p>
            <a:endParaRPr lang="en-US" baseline="0" dirty="0" smtClean="0"/>
          </a:p>
          <a:p>
            <a:r>
              <a:rPr lang="en-US" baseline="0" dirty="0" smtClean="0"/>
              <a:t>-lots of articles on how it is used in the development of pollen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18315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9120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specific to zinc/ may get rid of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378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situation as HMA2</a:t>
            </a:r>
          </a:p>
          <a:p>
            <a:r>
              <a:rPr lang="en-US" dirty="0" smtClean="0"/>
              <a:t>Location: 515,232-517,871</a:t>
            </a:r>
          </a:p>
          <a:p>
            <a:endParaRPr lang="en-US" dirty="0" smtClean="0"/>
          </a:p>
          <a:p>
            <a:r>
              <a:rPr lang="en-US" dirty="0" smtClean="0"/>
              <a:t>ACA2 also completely encompassed the location of HMA4 on Chromosome 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494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85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Zn Deficiency</a:t>
            </a:r>
            <a:r>
              <a:rPr lang="en-US" baseline="0" dirty="0" smtClean="0"/>
              <a:t> (specifically ZIP promoters are knocked out) </a:t>
            </a:r>
            <a:r>
              <a:rPr lang="en-US" baseline="0" dirty="0" smtClean="0">
                <a:sym typeface="Wingdings"/>
              </a:rPr>
              <a:t> more details to come (bZIP19 and bZIP23)</a:t>
            </a:r>
          </a:p>
          <a:p>
            <a:r>
              <a:rPr lang="en-US" baseline="0" dirty="0" smtClean="0">
                <a:sym typeface="Wingdings"/>
              </a:rPr>
              <a:t>-lack of growth (when lacking proteins that are responsible for pulling Zn into the cell)</a:t>
            </a:r>
          </a:p>
          <a:p>
            <a:r>
              <a:rPr lang="en-US" baseline="0" dirty="0" smtClean="0">
                <a:sym typeface="Wingdings"/>
              </a:rPr>
              <a:t>-more showing that if a plant does not get Zn (Zn- environment + no zip proteins = cannot grow)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Use it to show that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3188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3646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902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0241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4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in cytoplasm in excess</a:t>
            </a:r>
            <a:r>
              <a:rPr lang="en-US" baseline="0" dirty="0" smtClean="0"/>
              <a:t> amounts</a:t>
            </a:r>
          </a:p>
          <a:p>
            <a:r>
              <a:rPr lang="en-US" baseline="0" dirty="0" smtClean="0"/>
              <a:t>	-bind with incorrect substrates</a:t>
            </a:r>
          </a:p>
          <a:p>
            <a:r>
              <a:rPr lang="en-US" baseline="0" dirty="0" smtClean="0"/>
              <a:t>	-in competition with Fe and Mg</a:t>
            </a:r>
          </a:p>
          <a:p>
            <a:r>
              <a:rPr lang="en-US" baseline="0" dirty="0" smtClean="0"/>
              <a:t>	-mess up cellular problems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pPr defTabSz="475305">
              <a:defRPr/>
            </a:pPr>
            <a:r>
              <a:rPr lang="en-US" baseline="0" dirty="0" smtClean="0"/>
              <a:t>What does plant do to avoid Zn toxicity?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Optimum is somewhere in the middle </a:t>
            </a:r>
          </a:p>
          <a:p>
            <a:endParaRPr lang="en-US" baseline="0" dirty="0" smtClean="0"/>
          </a:p>
          <a:p>
            <a:pPr defTabSz="475305">
              <a:defRPr/>
            </a:pPr>
            <a:r>
              <a:rPr lang="en-US" baseline="0" dirty="0" smtClean="0"/>
              <a:t>Image citation: </a:t>
            </a:r>
            <a:r>
              <a:rPr lang="en-US" dirty="0" smtClean="0"/>
              <a:t>http://</a:t>
            </a:r>
            <a:r>
              <a:rPr lang="en-US" dirty="0" err="1" smtClean="0"/>
              <a:t>www.mmg.msu.edu</a:t>
            </a:r>
            <a:r>
              <a:rPr lang="en-US" dirty="0" smtClean="0"/>
              <a:t>/faculty/he/HeFig._1.jpg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369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39" indent="-178239">
              <a:buFontTx/>
              <a:buChar char="-"/>
            </a:pPr>
            <a:r>
              <a:rPr lang="en-US" dirty="0" smtClean="0"/>
              <a:t>1/3 suffers from zinc deficiency 	</a:t>
            </a:r>
          </a:p>
          <a:p>
            <a:pPr marL="653545" lvl="1" indent="-178239">
              <a:buFontTx/>
              <a:buChar char="-"/>
            </a:pPr>
            <a:r>
              <a:rPr lang="en-US" dirty="0" smtClean="0"/>
              <a:t>Children</a:t>
            </a:r>
            <a:r>
              <a:rPr lang="en-US" baseline="0" dirty="0" smtClean="0"/>
              <a:t> are more susceptible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Major Health issues: impair brain function + mental development + disturbances in immune system + physical development </a:t>
            </a:r>
            <a:endParaRPr lang="en-US" dirty="0" smtClean="0"/>
          </a:p>
          <a:p>
            <a:pPr marL="178239" indent="-178239">
              <a:buFontTx/>
              <a:buChar char="-"/>
            </a:pPr>
            <a:r>
              <a:rPr lang="en-US" dirty="0" smtClean="0"/>
              <a:t>Bioremediation</a:t>
            </a:r>
            <a:r>
              <a:rPr lang="en-US" baseline="0" dirty="0" smtClean="0"/>
              <a:t> of soils contaminated by industrial waste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Mining sites + industrial waste</a:t>
            </a:r>
          </a:p>
          <a:p>
            <a:pPr marL="178239" indent="-178239">
              <a:buFontTx/>
              <a:buChar char="-"/>
            </a:pPr>
            <a:r>
              <a:rPr lang="en-US" baseline="0" dirty="0" smtClean="0"/>
              <a:t>Deficient 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High pH + low soil content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Zinc deficiency can be caused by over production of crops</a:t>
            </a:r>
          </a:p>
          <a:p>
            <a:pPr marL="653545" lvl="1" indent="-178239">
              <a:buFontTx/>
              <a:buChar char="-"/>
            </a:pPr>
            <a:r>
              <a:rPr lang="en-US" baseline="0" dirty="0" smtClean="0"/>
              <a:t>pH </a:t>
            </a:r>
          </a:p>
          <a:p>
            <a:pPr marL="653545" lvl="1" indent="-178239">
              <a:buFontTx/>
              <a:buChar char="-"/>
            </a:pPr>
            <a:endParaRPr lang="en-US" baseline="0" dirty="0" smtClean="0"/>
          </a:p>
          <a:p>
            <a:pPr marL="178239" indent="-178239">
              <a:buFontTx/>
              <a:buChar char="-"/>
            </a:pPr>
            <a:endParaRPr lang="en-US" baseline="0" dirty="0" smtClean="0"/>
          </a:p>
          <a:p>
            <a:pPr marL="178239" indent="-178239">
              <a:buFontTx/>
              <a:buChar char="-"/>
            </a:pPr>
            <a:endParaRPr lang="en-US" baseline="0" dirty="0" smtClean="0"/>
          </a:p>
          <a:p>
            <a:pPr marL="178239" indent="-178239">
              <a:buFontTx/>
              <a:buChar char="-"/>
            </a:pPr>
            <a:r>
              <a:rPr lang="en-US" baseline="0" dirty="0" smtClean="0"/>
              <a:t>http://download.springer.com/static/pdf/155/bok%253A978-94-007-4470-7.pdf?auth66=1398447449_47740dfae87bc96b17b6c72c7589ddf4&amp;ext=.pdf</a:t>
            </a:r>
          </a:p>
          <a:p>
            <a:pPr marL="178239" indent="-178239">
              <a:buFontTx/>
              <a:buChar char="-"/>
            </a:pPr>
            <a:endParaRPr lang="en-US" baseline="0" dirty="0" smtClean="0"/>
          </a:p>
          <a:p>
            <a:r>
              <a:rPr lang="en-US" i="1" baseline="0" dirty="0" smtClean="0"/>
              <a:t>Why is zinc important for humans?</a:t>
            </a:r>
          </a:p>
          <a:p>
            <a:r>
              <a:rPr lang="en-US" baseline="0" dirty="0" smtClean="0"/>
              <a:t>Explain what mediating ROS are </a:t>
            </a:r>
          </a:p>
          <a:p>
            <a:r>
              <a:rPr lang="en-US" baseline="0" dirty="0" smtClean="0"/>
              <a:t>Explain bioremediation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1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www.pnas.org</a:t>
            </a:r>
            <a:r>
              <a:rPr lang="en-US" dirty="0" smtClean="0"/>
              <a:t>/content/107/22/10296/F3.expansion.html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5074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*specifically</a:t>
            </a:r>
            <a:r>
              <a:rPr lang="en-US" baseline="0" dirty="0" smtClean="0"/>
              <a:t> into the florets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Stored in chloroplasts as well as vacuoles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Chris talk about ZIP4</a:t>
            </a:r>
          </a:p>
          <a:p>
            <a:r>
              <a:rPr lang="en-US" baseline="0" dirty="0" smtClean="0"/>
              <a:t>-MTP1 into vacuole </a:t>
            </a:r>
          </a:p>
          <a:p>
            <a:r>
              <a:rPr lang="en-US" baseline="0" dirty="0" smtClean="0"/>
              <a:t>-HMA2 efflux from out of the membrane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-very basic – may not be exclusive to plasma membrane + HMA3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73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41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239" indent="-178239">
              <a:buFontTx/>
              <a:buChar char="-"/>
            </a:pPr>
            <a:r>
              <a:rPr lang="en-US" dirty="0" smtClean="0"/>
              <a:t>We were looking for none of the same genes for</a:t>
            </a:r>
            <a:r>
              <a:rPr lang="en-US" baseline="0" dirty="0" smtClean="0"/>
              <a:t> Sodium or Boron</a:t>
            </a:r>
          </a:p>
          <a:p>
            <a:pPr marL="178239" indent="-178239">
              <a:buFontTx/>
              <a:buChar char="-"/>
            </a:pPr>
            <a:r>
              <a:rPr lang="en-US" baseline="0" dirty="0" smtClean="0"/>
              <a:t>However looking for Iron Regulated Transporters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BF90F-975D-4147-BC04-4A3BD1CAC20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63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08623-A60C-5646-A196-978EE21B555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614253-D3F1-DE4E-A3FB-32AF0A8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4971" y="1627069"/>
            <a:ext cx="6498158" cy="1724867"/>
          </a:xfrm>
        </p:spPr>
        <p:txBody>
          <a:bodyPr/>
          <a:lstStyle/>
          <a:p>
            <a:r>
              <a:rPr lang="en-US" sz="4500" dirty="0" smtClean="0"/>
              <a:t>The Search for Zinc Storage and Uptake Proteins in </a:t>
            </a:r>
            <a:r>
              <a:rPr lang="en-US" sz="4500" i="1" dirty="0" smtClean="0"/>
              <a:t>B. </a:t>
            </a:r>
            <a:r>
              <a:rPr lang="en-US" sz="4500" i="1" dirty="0" err="1" smtClean="0"/>
              <a:t>oleracea</a:t>
            </a:r>
            <a:r>
              <a:rPr lang="en-US" sz="4500" i="1" dirty="0" smtClean="0"/>
              <a:t> 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616553"/>
            <a:ext cx="6498159" cy="916641"/>
          </a:xfrm>
        </p:spPr>
        <p:txBody>
          <a:bodyPr/>
          <a:lstStyle/>
          <a:p>
            <a:r>
              <a:rPr lang="en-US" dirty="0" smtClean="0"/>
              <a:t>Chris Polo and Katie Gwathmey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87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721795" y="1524000"/>
          <a:ext cx="7709999" cy="491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6826579" y="2439870"/>
            <a:ext cx="1605215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74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199" y="1524000"/>
          <a:ext cx="7762919" cy="47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2981117" y="3233722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90927" y="3233722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73209" y="3233722"/>
            <a:ext cx="1060637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69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457199" y="1524000"/>
          <a:ext cx="7886397" cy="47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1905092" y="2139970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28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Representations of 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70309" y="1524000"/>
          <a:ext cx="7549809" cy="463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2240248" y="2969105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44593" y="2969105"/>
            <a:ext cx="529191" cy="21875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50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96" y="91980"/>
            <a:ext cx="8229600" cy="990600"/>
          </a:xfrm>
        </p:spPr>
        <p:txBody>
          <a:bodyPr/>
          <a:lstStyle/>
          <a:p>
            <a:r>
              <a:rPr lang="en-US" dirty="0" smtClean="0"/>
              <a:t>Results- Chromosome 6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04618" y="3207518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8574" y="1253071"/>
            <a:ext cx="1052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471" y="6131382"/>
            <a:ext cx="12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19,847,363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88394" y="3025957"/>
            <a:ext cx="134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9,847,363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32950" y="2923630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33391" y="229262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83354" y="2114442"/>
            <a:ext cx="141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“ZIP 13</a:t>
            </a:r>
            <a:r>
              <a:rPr lang="en-US" dirty="0" smtClean="0"/>
              <a:t>”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4757530" y="2955235"/>
            <a:ext cx="9939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86915" y="2662847"/>
            <a:ext cx="21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“Plant Cadmium Resistance Protein”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3631093" y="2785958"/>
            <a:ext cx="96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PCR2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1891116" y="2114442"/>
            <a:ext cx="3012188" cy="809188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944987" y="3474832"/>
            <a:ext cx="3064335" cy="142360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1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IAA-alanine resistance protein 1  (IAR1)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</a:t>
            </a:r>
            <a:r>
              <a:rPr lang="en-US" dirty="0"/>
              <a:t>: </a:t>
            </a:r>
            <a:r>
              <a:rPr lang="en-US" dirty="0" smtClean="0"/>
              <a:t>824,728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Accession Number: AT1G68100.1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Biological process</a:t>
            </a:r>
            <a:r>
              <a:rPr lang="en-US" dirty="0" smtClean="0"/>
              <a:t>: metal ion transport, transmembrane transport</a:t>
            </a:r>
          </a:p>
          <a:p>
            <a:pPr lvl="1"/>
            <a:r>
              <a:rPr lang="en-US" dirty="0" smtClean="0"/>
              <a:t>Has similar </a:t>
            </a:r>
            <a:r>
              <a:rPr lang="en-US" dirty="0"/>
              <a:t>H</a:t>
            </a:r>
            <a:r>
              <a:rPr lang="en-US" dirty="0" smtClean="0"/>
              <a:t>is residues and transmembrane domains ZIP proteins (</a:t>
            </a:r>
            <a:r>
              <a:rPr lang="en-US" dirty="0" err="1" smtClean="0"/>
              <a:t>Laswell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Located in</a:t>
            </a:r>
            <a:r>
              <a:rPr lang="en-US" dirty="0" smtClean="0"/>
              <a:t>: endoplasmic reticulum, extracellular region, membrane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Expressed</a:t>
            </a:r>
            <a:r>
              <a:rPr lang="en-US" dirty="0" smtClean="0"/>
              <a:t> in most plant cell types as well as most developmental stages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5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Cadmium Resistance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</a:t>
            </a:r>
            <a:r>
              <a:rPr lang="en-US" dirty="0"/>
              <a:t>: </a:t>
            </a:r>
            <a:r>
              <a:rPr lang="en-US" dirty="0" smtClean="0"/>
              <a:t>412,423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Accession number: Q9SX26/AT1G68630.1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Biological Process</a:t>
            </a:r>
            <a:r>
              <a:rPr lang="en-US" dirty="0" smtClean="0"/>
              <a:t>: Unknown, may be involved in heavy metal transport based on structure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Located in: </a:t>
            </a:r>
            <a:r>
              <a:rPr lang="en-US" dirty="0" smtClean="0"/>
              <a:t>Potentially in membrane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6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609"/>
            <a:ext cx="8229600" cy="990600"/>
          </a:xfrm>
        </p:spPr>
        <p:txBody>
          <a:bodyPr/>
          <a:lstStyle/>
          <a:p>
            <a:r>
              <a:rPr lang="en-US" dirty="0" smtClean="0"/>
              <a:t>Results- Chromosome 8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76452" y="3572248"/>
            <a:ext cx="1278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Calibri"/>
              </a:rPr>
              <a:t>34,578,133</a:t>
            </a:r>
          </a:p>
          <a:p>
            <a:pPr algn="ctr"/>
            <a:endParaRPr lang="en-US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1,400,000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7530" y="2312360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38070" y="2127694"/>
            <a:ext cx="1417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MTP1/ZAT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367131" y="3052681"/>
            <a:ext cx="4240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86915" y="2841292"/>
            <a:ext cx="21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H(+)- ATPase 5 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93903" y="2906908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447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24,578,133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44,578,133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7401" y="2143083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MTPA1 (unlabeled)</a:t>
            </a:r>
            <a:endParaRPr lang="en-US" sz="1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314121" y="2305301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718493" y="3059041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86914" y="3324739"/>
            <a:ext cx="21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H(+)- ATPase 1/2 </a:t>
            </a:r>
            <a:endParaRPr lang="en-US" sz="16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20139" y="3494017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62680" y="44345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395510" y="4202190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433391" y="41866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4204" y="4023913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HMA1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1916651" y="4023913"/>
            <a:ext cx="1436240" cy="427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916651" y="2818549"/>
            <a:ext cx="1377252" cy="675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329480" y="4739406"/>
            <a:ext cx="718120" cy="18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492487" y="2109230"/>
            <a:ext cx="517553" cy="337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433391" y="4434532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844203" y="4237759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</a:t>
            </a:r>
            <a:r>
              <a:rPr lang="en-US" sz="1600" dirty="0" smtClean="0"/>
              <a:t>ATPase 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31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ZAT Family Protein Missed in IGB:</a:t>
            </a:r>
            <a:endParaRPr lang="en-US" dirty="0"/>
          </a:p>
        </p:txBody>
      </p:sp>
      <p:pic>
        <p:nvPicPr>
          <p:cNvPr id="4" name="Picture 3" descr="Macintosh HD:Users:kagwathmey:Desktop:Screen Shot 2014-04-17 at 1.16.49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694123"/>
            <a:ext cx="6845300" cy="477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84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555"/>
            <a:ext cx="8229600" cy="990600"/>
          </a:xfrm>
        </p:spPr>
        <p:txBody>
          <a:bodyPr/>
          <a:lstStyle/>
          <a:p>
            <a:r>
              <a:rPr lang="en-US" dirty="0" smtClean="0"/>
              <a:t>Blast Results: </a:t>
            </a:r>
            <a:endParaRPr lang="en-US" dirty="0"/>
          </a:p>
        </p:txBody>
      </p:sp>
      <p:pic>
        <p:nvPicPr>
          <p:cNvPr id="4" name="Picture 3" descr="Macintosh HD:Users:kagwathmey:Desktop:Screen Shot 2014-04-14 at 7.30.4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68" y="1015429"/>
            <a:ext cx="7835628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kagwathmey:Desktop:Screen Shot 2014-04-14 at 7.37.08 P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1012" y="2412429"/>
            <a:ext cx="5330784" cy="41083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96167" y="2796689"/>
            <a:ext cx="231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80% Identity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 value: 6e</a:t>
            </a:r>
            <a:r>
              <a:rPr lang="en-US" sz="2000" baseline="30000" dirty="0" smtClean="0"/>
              <a:t>-120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2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Zinc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Necessary for for high plant growth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Functional subunit of &gt;300 proteins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in key cellular processes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in mediating reactive oxygen species (ROS)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2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08" y="493643"/>
            <a:ext cx="8229600" cy="990600"/>
          </a:xfrm>
        </p:spPr>
        <p:txBody>
          <a:bodyPr/>
          <a:lstStyle/>
          <a:p>
            <a:r>
              <a:rPr lang="en-US" dirty="0" smtClean="0"/>
              <a:t>MTPA1 – ZAT Family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307" y="1673352"/>
            <a:ext cx="8229601" cy="4718304"/>
          </a:xfrm>
        </p:spPr>
        <p:txBody>
          <a:bodyPr>
            <a:normAutofit/>
          </a:bodyPr>
          <a:lstStyle/>
          <a:p>
            <a:r>
              <a:rPr lang="en-US" dirty="0" smtClean="0"/>
              <a:t>Location: 1,342,700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sz="1600" dirty="0" smtClean="0"/>
              <a:t>Accession Number: AT3G61940.1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 smtClean="0"/>
              <a:t>Member of Zinc transport (ZAT) Family</a:t>
            </a:r>
          </a:p>
          <a:p>
            <a:pPr lvl="1"/>
            <a:r>
              <a:rPr lang="en-US" dirty="0" err="1" smtClean="0"/>
              <a:t>Cation</a:t>
            </a:r>
            <a:r>
              <a:rPr lang="en-US" dirty="0" smtClean="0"/>
              <a:t> diffusion facilitator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ovement of Zn</a:t>
            </a:r>
            <a:r>
              <a:rPr lang="en-US" baseline="30000" dirty="0" smtClean="0"/>
              <a:t>2+</a:t>
            </a:r>
            <a:r>
              <a:rPr lang="en-US" dirty="0"/>
              <a:t> </a:t>
            </a:r>
            <a:r>
              <a:rPr lang="en-US" dirty="0" smtClean="0"/>
              <a:t>out of the cytosol 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b="1" dirty="0" smtClean="0"/>
              <a:t>Located </a:t>
            </a:r>
            <a:r>
              <a:rPr lang="en-US" dirty="0" smtClean="0"/>
              <a:t>in membrane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Expression </a:t>
            </a:r>
            <a:r>
              <a:rPr lang="en-US" dirty="0" smtClean="0"/>
              <a:t>is unknown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7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-3340" r="66933"/>
          <a:stretch/>
        </p:blipFill>
        <p:spPr>
          <a:xfrm>
            <a:off x="1303165" y="652133"/>
            <a:ext cx="2710380" cy="5544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114"/>
          <a:stretch/>
        </p:blipFill>
        <p:spPr>
          <a:xfrm>
            <a:off x="5180262" y="782207"/>
            <a:ext cx="2720164" cy="54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2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H(+)- ATPase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 135,409 </a:t>
            </a:r>
            <a:r>
              <a:rPr lang="en-US" dirty="0" err="1" smtClean="0"/>
              <a:t>bp</a:t>
            </a:r>
            <a:r>
              <a:rPr lang="en-US" dirty="0" smtClean="0"/>
              <a:t> away AND 128,504 </a:t>
            </a:r>
            <a:r>
              <a:rPr lang="en-US" dirty="0" err="1" smtClean="0"/>
              <a:t>bp</a:t>
            </a:r>
            <a:endParaRPr lang="en-US" dirty="0" smtClean="0"/>
          </a:p>
          <a:p>
            <a:pPr lvl="1"/>
            <a:r>
              <a:rPr lang="en-US" dirty="0" smtClean="0"/>
              <a:t>Labeled as “Plasma membrane H(+)-ATPase”</a:t>
            </a:r>
          </a:p>
          <a:p>
            <a:pPr lvl="1"/>
            <a:r>
              <a:rPr lang="en-US" dirty="0"/>
              <a:t>Accession </a:t>
            </a:r>
            <a:r>
              <a:rPr lang="en-US" dirty="0" smtClean="0"/>
              <a:t>Number:AT2G24520.1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</a:t>
            </a:r>
            <a:r>
              <a:rPr lang="en-US" dirty="0" smtClean="0"/>
              <a:t>ATP biosynthetic process, ATP catabolic process, </a:t>
            </a:r>
            <a:r>
              <a:rPr lang="en-US" dirty="0" err="1" smtClean="0"/>
              <a:t>cation</a:t>
            </a:r>
            <a:r>
              <a:rPr lang="en-US" dirty="0" smtClean="0"/>
              <a:t> transport, metabolic transport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Molecular Function – “metal ion binding”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/>
              <a:t>in </a:t>
            </a:r>
            <a:r>
              <a:rPr lang="en-US" dirty="0" smtClean="0"/>
              <a:t>plasma membranes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7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H(+)- ATPase </a:t>
            </a:r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Location:75,077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 Accession Number:AT4G30190.2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ATP biosynthetic process, ATP catabolic process, </a:t>
            </a:r>
            <a:r>
              <a:rPr lang="en-US" dirty="0" err="1"/>
              <a:t>cation</a:t>
            </a:r>
            <a:r>
              <a:rPr lang="en-US" dirty="0"/>
              <a:t> transport, metabolic </a:t>
            </a:r>
            <a:r>
              <a:rPr lang="en-US" dirty="0" smtClean="0"/>
              <a:t>transport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Molecular Function – </a:t>
            </a:r>
            <a:r>
              <a:rPr lang="en-US" dirty="0" smtClean="0"/>
              <a:t>“metal </a:t>
            </a:r>
            <a:r>
              <a:rPr lang="en-US" dirty="0"/>
              <a:t>ion binding”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/>
              <a:t>in G</a:t>
            </a:r>
            <a:r>
              <a:rPr lang="en-US" dirty="0" smtClean="0"/>
              <a:t>olgi apparatus, plasma membrane, </a:t>
            </a:r>
            <a:r>
              <a:rPr lang="en-US" dirty="0" err="1" smtClean="0"/>
              <a:t>plasmodesma</a:t>
            </a:r>
            <a:r>
              <a:rPr lang="en-US" dirty="0" smtClean="0"/>
              <a:t>, vacuolar membrane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types as well as most developmental stages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8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Location: </a:t>
            </a:r>
            <a:r>
              <a:rPr lang="en-US" dirty="0" smtClean="0"/>
              <a:t>656,827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</a:p>
          <a:p>
            <a:pPr lvl="1"/>
            <a:r>
              <a:rPr lang="en-US" dirty="0" smtClean="0"/>
              <a:t>Labeled </a:t>
            </a:r>
            <a:r>
              <a:rPr lang="en-US" dirty="0"/>
              <a:t>as </a:t>
            </a:r>
            <a:r>
              <a:rPr lang="en-US" dirty="0" smtClean="0"/>
              <a:t>“Potassium-transporting ATPase B chain”</a:t>
            </a:r>
            <a:endParaRPr lang="en-US" dirty="0"/>
          </a:p>
          <a:p>
            <a:pPr lvl="1"/>
            <a:r>
              <a:rPr lang="en-US" dirty="0"/>
              <a:t>Accession </a:t>
            </a:r>
            <a:r>
              <a:rPr lang="en-US" dirty="0" smtClean="0"/>
              <a:t>Number:AT4G37270.1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 smtClean="0"/>
              <a:t>: calcium ion transport, </a:t>
            </a:r>
            <a:r>
              <a:rPr lang="en-US" dirty="0" err="1"/>
              <a:t>cation</a:t>
            </a:r>
            <a:r>
              <a:rPr lang="en-US" dirty="0"/>
              <a:t> transport, metabolic </a:t>
            </a:r>
            <a:r>
              <a:rPr lang="en-US" dirty="0" smtClean="0"/>
              <a:t>process, metal ion transport, response to toxic substance, zinc ion homeostasis</a:t>
            </a:r>
          </a:p>
          <a:p>
            <a:endParaRPr lang="en-US" dirty="0"/>
          </a:p>
          <a:p>
            <a:r>
              <a:rPr lang="en-US" dirty="0" smtClean="0"/>
              <a:t>P</a:t>
            </a:r>
            <a:r>
              <a:rPr lang="en-US" baseline="-25000" dirty="0" smtClean="0"/>
              <a:t>IB</a:t>
            </a:r>
            <a:r>
              <a:rPr lang="en-US" dirty="0" smtClean="0"/>
              <a:t>-type </a:t>
            </a:r>
            <a:r>
              <a:rPr lang="en-US" dirty="0" err="1"/>
              <a:t>ATPases</a:t>
            </a:r>
            <a:r>
              <a:rPr lang="en-US" dirty="0"/>
              <a:t> </a:t>
            </a:r>
            <a:r>
              <a:rPr lang="en-US" dirty="0" smtClean="0"/>
              <a:t>; zinc transporting ATPase activity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 smtClean="0"/>
              <a:t>in chloroplast, chloroplast envelope, plasma membrane, plastid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most plant cell </a:t>
            </a:r>
            <a:r>
              <a:rPr lang="en-US" dirty="0" smtClean="0"/>
              <a:t>types except root </a:t>
            </a:r>
            <a:r>
              <a:rPr lang="en-US" dirty="0"/>
              <a:t>as well as most developmental stages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53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/>
              <a:t>ATPase 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Location: 757,562 </a:t>
            </a:r>
            <a:r>
              <a:rPr lang="en-US" dirty="0" err="1" smtClean="0"/>
              <a:t>bp</a:t>
            </a:r>
            <a:r>
              <a:rPr lang="en-US" dirty="0" smtClean="0"/>
              <a:t> away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Accession Number:AT2G22950.1</a:t>
            </a:r>
          </a:p>
          <a:p>
            <a:pPr lvl="1"/>
            <a:endParaRPr lang="en-US" dirty="0"/>
          </a:p>
          <a:p>
            <a:r>
              <a:rPr lang="en-US" b="1" dirty="0"/>
              <a:t>Biological Process</a:t>
            </a:r>
            <a:r>
              <a:rPr lang="en-US" dirty="0"/>
              <a:t>: </a:t>
            </a:r>
            <a:r>
              <a:rPr lang="en-US" dirty="0" smtClean="0"/>
              <a:t>calcium ion transmembrane transport, </a:t>
            </a:r>
            <a:r>
              <a:rPr lang="en-US" dirty="0" err="1" smtClean="0"/>
              <a:t>cation</a:t>
            </a:r>
            <a:r>
              <a:rPr lang="en-US" dirty="0" smtClean="0"/>
              <a:t> transport, cellular zinc homeostasis, pollen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Located </a:t>
            </a:r>
            <a:r>
              <a:rPr lang="en-US" dirty="0" smtClean="0"/>
              <a:t>in </a:t>
            </a:r>
            <a:r>
              <a:rPr lang="en-US" dirty="0"/>
              <a:t>plasma </a:t>
            </a:r>
            <a:r>
              <a:rPr lang="en-US" dirty="0" smtClean="0"/>
              <a:t>membrane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Expressed</a:t>
            </a:r>
            <a:r>
              <a:rPr lang="en-US" dirty="0"/>
              <a:t> in </a:t>
            </a:r>
            <a:r>
              <a:rPr lang="en-US" dirty="0" smtClean="0"/>
              <a:t>collective leaf structure, flower, petal, pollen, pollen tube and during mature pollen stage and petal differentiation and expansion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0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Chromosome 9.1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-2,060,000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550" y="4898432"/>
            <a:ext cx="161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+1,200,000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7530" y="2351436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93903" y="2143083"/>
            <a:ext cx="1506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HMA2/HMA4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7678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498,943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4,758,943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7401" y="2143083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</a:t>
            </a:r>
            <a:r>
              <a:rPr lang="en-US" sz="1600" baseline="30000" dirty="0" smtClean="0"/>
              <a:t>2+ </a:t>
            </a:r>
            <a:r>
              <a:rPr lang="en-US" sz="1600" dirty="0" err="1" smtClean="0"/>
              <a:t>ATPase</a:t>
            </a:r>
            <a:r>
              <a:rPr lang="en-US" sz="1600" dirty="0" smtClean="0"/>
              <a:t> 2 </a:t>
            </a:r>
            <a:endParaRPr lang="en-US" sz="1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5433391" y="4069404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4204" y="3887147"/>
            <a:ext cx="230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Copper Ion Transporter</a:t>
            </a:r>
            <a:endParaRPr lang="en-US" sz="1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916651" y="4023913"/>
            <a:ext cx="2883569" cy="87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16651" y="2481637"/>
            <a:ext cx="2147349" cy="101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95551" y="2109231"/>
            <a:ext cx="414489" cy="203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1" y="3593238"/>
            <a:ext cx="122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3,558,943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8" name="Straight Connector 37"/>
          <p:cNvCxnSpPr>
            <a:endCxn id="20" idx="1"/>
          </p:cNvCxnSpPr>
          <p:nvPr/>
        </p:nvCxnSpPr>
        <p:spPr>
          <a:xfrm>
            <a:off x="5367131" y="2312360"/>
            <a:ext cx="44027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59030" y="2367224"/>
            <a:ext cx="44027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6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Copper Transporter 1 (COPT1</a:t>
            </a:r>
            <a:r>
              <a:rPr lang="en-US" dirty="0" smtClean="0"/>
              <a:t>) - IGB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Location</a:t>
            </a:r>
            <a:r>
              <a:rPr lang="en-US" sz="2200" dirty="0"/>
              <a:t>: 4,068,689-4,069,617</a:t>
            </a:r>
          </a:p>
          <a:p>
            <a:r>
              <a:rPr lang="en-US" sz="2200" b="1" dirty="0"/>
              <a:t>Accession Number</a:t>
            </a:r>
            <a:r>
              <a:rPr lang="en-US" sz="2200" dirty="0"/>
              <a:t>: AT5G59030.1</a:t>
            </a:r>
          </a:p>
          <a:p>
            <a:endParaRPr lang="en-US" sz="2200" dirty="0"/>
          </a:p>
          <a:p>
            <a:r>
              <a:rPr lang="en-US" sz="2200" b="1" dirty="0"/>
              <a:t>Biological Process</a:t>
            </a:r>
            <a:r>
              <a:rPr lang="en-US" sz="2200" dirty="0"/>
              <a:t>: Copper ion transport, root </a:t>
            </a:r>
            <a:r>
              <a:rPr lang="en-US" sz="2200" dirty="0" smtClean="0"/>
              <a:t>development</a:t>
            </a:r>
            <a:endParaRPr lang="en-US" sz="2200" b="1" dirty="0" smtClean="0"/>
          </a:p>
          <a:p>
            <a:r>
              <a:rPr lang="en-US" sz="2200" b="1" dirty="0" smtClean="0"/>
              <a:t>Located </a:t>
            </a:r>
            <a:r>
              <a:rPr lang="en-US" sz="2200" b="1" dirty="0"/>
              <a:t>in</a:t>
            </a:r>
            <a:r>
              <a:rPr lang="en-US" sz="2200" dirty="0"/>
              <a:t>: </a:t>
            </a:r>
            <a:r>
              <a:rPr lang="en-US" sz="2200" dirty="0" smtClean="0"/>
              <a:t>Membrane</a:t>
            </a:r>
            <a:endParaRPr lang="en-US" sz="2200" b="1" dirty="0" smtClean="0"/>
          </a:p>
          <a:p>
            <a:r>
              <a:rPr lang="en-US" sz="2200" b="1" dirty="0" smtClean="0"/>
              <a:t>Molecular </a:t>
            </a:r>
            <a:r>
              <a:rPr lang="en-US" sz="2200" b="1" dirty="0"/>
              <a:t>Function</a:t>
            </a:r>
            <a:r>
              <a:rPr lang="en-US" sz="2200" dirty="0"/>
              <a:t>: Copper ion </a:t>
            </a:r>
            <a:r>
              <a:rPr lang="en-US" sz="2200" dirty="0" err="1"/>
              <a:t>transmembrane</a:t>
            </a:r>
            <a:r>
              <a:rPr lang="en-US" sz="2200" dirty="0"/>
              <a:t> transporter </a:t>
            </a:r>
            <a:r>
              <a:rPr lang="en-US" sz="2200" dirty="0" smtClean="0"/>
              <a:t>activity</a:t>
            </a:r>
            <a:endParaRPr lang="en-US" sz="2200" b="1" dirty="0" smtClean="0"/>
          </a:p>
          <a:p>
            <a:r>
              <a:rPr lang="en-US" sz="2200" b="1" dirty="0" smtClean="0"/>
              <a:t>Expressed </a:t>
            </a:r>
            <a:r>
              <a:rPr lang="en-US" sz="2200" b="1" dirty="0"/>
              <a:t>in</a:t>
            </a:r>
            <a:r>
              <a:rPr lang="en-US" sz="2200" dirty="0"/>
              <a:t>: Most plant cell types as well as most developmental stages</a:t>
            </a:r>
          </a:p>
          <a:p>
            <a:endParaRPr lang="en-US" dirty="0"/>
          </a:p>
        </p:txBody>
      </p:sp>
      <p:pic>
        <p:nvPicPr>
          <p:cNvPr id="4" name="Picture 3" descr="Copper Transport Protei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259115"/>
            <a:ext cx="9144000" cy="10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0357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Calcium Transporting ATPase 2 (ACA2)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</a:t>
            </a:r>
            <a:r>
              <a:rPr lang="en-US" dirty="0"/>
              <a:t>: 514,673 - 519,143 </a:t>
            </a:r>
          </a:p>
          <a:p>
            <a:pPr lvl="1"/>
            <a:r>
              <a:rPr lang="en-US" dirty="0" smtClean="0"/>
              <a:t>Name </a:t>
            </a:r>
            <a:r>
              <a:rPr lang="en-US" dirty="0"/>
              <a:t>on NCBI: </a:t>
            </a:r>
            <a:r>
              <a:rPr lang="en-US" dirty="0" smtClean="0"/>
              <a:t>Calcium-transporting ATPase2 (ACA2)</a:t>
            </a:r>
            <a:endParaRPr lang="en-US" dirty="0"/>
          </a:p>
          <a:p>
            <a:pPr lvl="1"/>
            <a:r>
              <a:rPr lang="en-US" dirty="0" smtClean="0"/>
              <a:t>Accession </a:t>
            </a:r>
            <a:r>
              <a:rPr lang="en-US" dirty="0"/>
              <a:t>Number: </a:t>
            </a:r>
            <a:r>
              <a:rPr lang="en-US" dirty="0" smtClean="0"/>
              <a:t>NP_191999/ AT4G37640.1</a:t>
            </a:r>
          </a:p>
          <a:p>
            <a:endParaRPr lang="en-US" dirty="0" smtClean="0"/>
          </a:p>
          <a:p>
            <a:r>
              <a:rPr lang="en-US" b="1" dirty="0" smtClean="0"/>
              <a:t>Biological Process</a:t>
            </a:r>
            <a:r>
              <a:rPr lang="en-US" dirty="0" smtClean="0"/>
              <a:t>: calcium ion transmembrane transport, </a:t>
            </a:r>
            <a:r>
              <a:rPr lang="en-US" dirty="0" err="1" smtClean="0"/>
              <a:t>cation</a:t>
            </a:r>
            <a:r>
              <a:rPr lang="en-US" dirty="0" smtClean="0"/>
              <a:t> transport </a:t>
            </a:r>
          </a:p>
          <a:p>
            <a:endParaRPr lang="en-US" dirty="0"/>
          </a:p>
          <a:p>
            <a:r>
              <a:rPr lang="en-US" b="1" dirty="0" smtClean="0"/>
              <a:t>Located</a:t>
            </a:r>
            <a:r>
              <a:rPr lang="en-US" dirty="0" smtClean="0"/>
              <a:t> in endoplasmic reticulum membrane, plasma membrane</a:t>
            </a:r>
          </a:p>
          <a:p>
            <a:endParaRPr lang="en-US" dirty="0"/>
          </a:p>
          <a:p>
            <a:r>
              <a:rPr lang="en-US" b="1" dirty="0" smtClean="0"/>
              <a:t>Expressed</a:t>
            </a:r>
            <a:r>
              <a:rPr lang="en-US" dirty="0" smtClean="0"/>
              <a:t> in most </a:t>
            </a:r>
            <a:r>
              <a:rPr lang="en-US" dirty="0"/>
              <a:t>plant cell types except root as well as most developmental stages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8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Chromosome 9.2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401" y="4510782"/>
            <a:ext cx="2879399" cy="208827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IGB:</a:t>
            </a:r>
          </a:p>
          <a:p>
            <a:pPr lvl="1"/>
            <a:r>
              <a:rPr lang="en-US" dirty="0" smtClean="0"/>
              <a:t>No Results except for:</a:t>
            </a:r>
          </a:p>
          <a:p>
            <a:pPr lvl="2"/>
            <a:r>
              <a:rPr lang="en-US" dirty="0" smtClean="0"/>
              <a:t>Zinc Finger Proteins </a:t>
            </a:r>
          </a:p>
          <a:p>
            <a:pPr lvl="2"/>
            <a:r>
              <a:rPr lang="en-US" dirty="0" smtClean="0"/>
              <a:t>Zinc Ion Binding Proteins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1332950" y="1608134"/>
            <a:ext cx="558166" cy="449471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30153" y="3777904"/>
            <a:ext cx="786498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4903304" y="2114442"/>
            <a:ext cx="675861" cy="27839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15268" y="1386378"/>
            <a:ext cx="954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IGB*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91" y="1437737"/>
            <a:ext cx="10070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BLAST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95551" y="1730855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1,600,000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5551" y="4898432"/>
            <a:ext cx="1291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+1,000,000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485" y="3494016"/>
            <a:ext cx="558166" cy="5512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57530" y="3349123"/>
            <a:ext cx="993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57530" y="2429588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02362" y="2225383"/>
            <a:ext cx="79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HMA2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4038" y="3903346"/>
            <a:ext cx="65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ZIP2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4471" y="1201712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40,382,687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6955" y="6229723"/>
            <a:ext cx="133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42,992,687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261111" y="4121924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62680" y="4121924"/>
            <a:ext cx="2915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16651" y="4023913"/>
            <a:ext cx="2986653" cy="874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916651" y="2481637"/>
            <a:ext cx="2085711" cy="1012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-64209" y="3593238"/>
            <a:ext cx="133015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prstClr val="black"/>
                </a:solidFill>
                <a:latin typeface="Calibri"/>
              </a:rPr>
              <a:t>41,992,687</a:t>
            </a:r>
            <a:endParaRPr lang="en-US" sz="17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315821" y="2429588"/>
            <a:ext cx="530088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86917" y="2225383"/>
            <a:ext cx="23426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Conserved Hypothetical Protein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6917" y="3903346"/>
            <a:ext cx="2342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Unlabeled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75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0640"/>
          <a:stretch/>
        </p:blipFill>
        <p:spPr>
          <a:xfrm>
            <a:off x="2093831" y="498776"/>
            <a:ext cx="4952464" cy="612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18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ZIP2 - Blast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not located on IGB.</a:t>
            </a:r>
          </a:p>
          <a:p>
            <a:pPr lvl="1"/>
            <a:r>
              <a:rPr lang="en-US" dirty="0" smtClean="0"/>
              <a:t>Potential missing protein</a:t>
            </a:r>
            <a:endParaRPr lang="en-US" dirty="0"/>
          </a:p>
        </p:txBody>
      </p:sp>
      <p:pic>
        <p:nvPicPr>
          <p:cNvPr id="4" name="Picture 3" descr="Location of ZI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428818" y="2451307"/>
            <a:ext cx="6538975" cy="309691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922732" y="2646174"/>
            <a:ext cx="5521238" cy="253158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59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Conserved Hypothetical </a:t>
            </a:r>
            <a:r>
              <a:rPr lang="en-US" dirty="0" smtClean="0"/>
              <a:t>Protein</a:t>
            </a:r>
            <a:br>
              <a:rPr lang="en-US" dirty="0" smtClean="0"/>
            </a:br>
            <a:r>
              <a:rPr lang="en-US" dirty="0" smtClean="0"/>
              <a:t> (Not HMA2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Location: 40,587,673-</a:t>
            </a:r>
            <a:r>
              <a:rPr lang="en-US" dirty="0" smtClean="0"/>
              <a:t>40,597,074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High E-values </a:t>
            </a:r>
            <a:r>
              <a:rPr lang="en-US" dirty="0" smtClean="0">
                <a:sym typeface="Wingdings" panose="05000000000000000000" pitchFamily="2" charset="2"/>
              </a:rPr>
              <a:t> probably no associated protein located there</a:t>
            </a:r>
            <a:endParaRPr lang="en-US" dirty="0"/>
          </a:p>
        </p:txBody>
      </p:sp>
      <p:pic>
        <p:nvPicPr>
          <p:cNvPr id="4" name="Picture 3" descr="Potential HM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639624"/>
            <a:ext cx="9144000" cy="9870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38256" y="4233878"/>
            <a:ext cx="1199502" cy="13927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66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approach of BLAST and IGB necessary to identify good candidates</a:t>
            </a:r>
          </a:p>
          <a:p>
            <a:endParaRPr lang="en-US" dirty="0"/>
          </a:p>
          <a:p>
            <a:r>
              <a:rPr lang="en-US" dirty="0" smtClean="0"/>
              <a:t>Chromosome 8 seems to be best QTL for Zn specific protein candidates</a:t>
            </a:r>
          </a:p>
          <a:p>
            <a:endParaRPr lang="en-US" dirty="0"/>
          </a:p>
          <a:p>
            <a:r>
              <a:rPr lang="en-US" dirty="0" smtClean="0"/>
              <a:t>Chromosome 9 had very few zinc specific results</a:t>
            </a:r>
          </a:p>
          <a:p>
            <a:pPr lvl="1"/>
            <a:r>
              <a:rPr lang="en-US" dirty="0" smtClean="0"/>
              <a:t>QTL for Iron, Sodium and  Boron = may be a general </a:t>
            </a:r>
            <a:r>
              <a:rPr lang="en-US" dirty="0" err="1" smtClean="0"/>
              <a:t>cation</a:t>
            </a:r>
            <a:r>
              <a:rPr lang="en-US" dirty="0" smtClean="0"/>
              <a:t> transporter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06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546"/>
            <a:ext cx="6877055" cy="703917"/>
          </a:xfrm>
        </p:spPr>
        <p:txBody>
          <a:bodyPr/>
          <a:lstStyle/>
          <a:p>
            <a:r>
              <a:rPr lang="en-US" sz="2200" dirty="0" smtClean="0"/>
              <a:t>Lit. Cited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0" y="804832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/>
              <a:t>1</a:t>
            </a:r>
            <a:r>
              <a:rPr lang="en-US" sz="1300" dirty="0" smtClean="0"/>
              <a:t>. NCBI “Arabidopsis gene ZIP4, encoding ZIP4;cation transmembrane transporter”  </a:t>
            </a:r>
            <a:r>
              <a:rPr lang="en-US" sz="1300" dirty="0" err="1" smtClean="0"/>
              <a:t>Acessed</a:t>
            </a:r>
            <a:r>
              <a:rPr lang="en-US" sz="1300" dirty="0" smtClean="0"/>
              <a:t> 2.18.14 &lt;http</a:t>
            </a:r>
            <a:r>
              <a:rPr lang="en-US" sz="1300" dirty="0"/>
              <a:t>://www.ncbi.nlm.nih.gov/IEB/Research/Acembly/av.cgi?db=ara&amp;term=zip4&amp;submit=Go</a:t>
            </a:r>
            <a:r>
              <a:rPr lang="en-US" sz="1300" dirty="0" smtClean="0"/>
              <a:t>.&gt;</a:t>
            </a:r>
            <a:endParaRPr lang="en-US" sz="1300" dirty="0"/>
          </a:p>
          <a:p>
            <a:r>
              <a:rPr lang="en-US" sz="1300" dirty="0"/>
              <a:t>2</a:t>
            </a:r>
            <a:r>
              <a:rPr lang="en-US" sz="1300" dirty="0" smtClean="0"/>
              <a:t>. </a:t>
            </a:r>
            <a:r>
              <a:rPr lang="en-US" sz="1300" dirty="0" err="1" smtClean="0"/>
              <a:t>Tair</a:t>
            </a:r>
            <a:r>
              <a:rPr lang="en-US" sz="1300" dirty="0" smtClean="0"/>
              <a:t> “Locus AT1610970” </a:t>
            </a:r>
            <a:r>
              <a:rPr lang="en-US" sz="1300" dirty="0" err="1" smtClean="0"/>
              <a:t>Acessed</a:t>
            </a:r>
            <a:r>
              <a:rPr lang="en-US" sz="1300" dirty="0" smtClean="0"/>
              <a:t> 2.18.14 &lt;http</a:t>
            </a:r>
            <a:r>
              <a:rPr lang="en-US" sz="1300" dirty="0"/>
              <a:t>://www.arabidopsis.org/servlets/TairObject?type=locus&amp;name=AT1G10970</a:t>
            </a:r>
            <a:r>
              <a:rPr lang="en-US" sz="1300" dirty="0" smtClean="0"/>
              <a:t>.&gt;</a:t>
            </a:r>
            <a:endParaRPr lang="en-US" sz="1300" dirty="0"/>
          </a:p>
          <a:p>
            <a:r>
              <a:rPr lang="en-US" sz="1300" dirty="0"/>
              <a:t>3. </a:t>
            </a:r>
            <a:r>
              <a:rPr lang="en-US" sz="1300" dirty="0" err="1"/>
              <a:t>Assuncao</a:t>
            </a:r>
            <a:r>
              <a:rPr lang="en-US" sz="1300" dirty="0"/>
              <a:t>, A., </a:t>
            </a:r>
            <a:r>
              <a:rPr lang="en-US" sz="1300" dirty="0" err="1"/>
              <a:t>Herrero</a:t>
            </a:r>
            <a:r>
              <a:rPr lang="en-US" sz="1300" dirty="0"/>
              <a:t> E. &amp; </a:t>
            </a:r>
            <a:r>
              <a:rPr lang="en-US" sz="1300" dirty="0" err="1"/>
              <a:t>Aarts</a:t>
            </a:r>
            <a:r>
              <a:rPr lang="en-US" sz="1300" dirty="0"/>
              <a:t>, M. </a:t>
            </a:r>
            <a:r>
              <a:rPr lang="en-US" sz="1300" i="1" dirty="0"/>
              <a:t>Arabidopsis thaliana </a:t>
            </a:r>
            <a:r>
              <a:rPr lang="en-US" sz="1300" dirty="0"/>
              <a:t>transcription factors bZIP18 and bZIP23 regulate the adaptation to zinc deficiency. </a:t>
            </a:r>
            <a:r>
              <a:rPr lang="en-US" sz="1300" i="1" dirty="0" err="1"/>
              <a:t>Proc</a:t>
            </a:r>
            <a:r>
              <a:rPr lang="en-US" sz="1300" i="1" dirty="0"/>
              <a:t> </a:t>
            </a:r>
            <a:r>
              <a:rPr lang="en-US" sz="1300" i="1" dirty="0" err="1"/>
              <a:t>Natl</a:t>
            </a:r>
            <a:r>
              <a:rPr lang="en-US" sz="1300" i="1" dirty="0"/>
              <a:t> </a:t>
            </a:r>
            <a:r>
              <a:rPr lang="en-US" sz="1300" i="1" dirty="0" err="1"/>
              <a:t>Acad</a:t>
            </a:r>
            <a:r>
              <a:rPr lang="en-US" sz="1300" b="1" dirty="0"/>
              <a:t> 107(22)</a:t>
            </a:r>
            <a:r>
              <a:rPr lang="en-US" sz="1300" dirty="0"/>
              <a:t>, 10296-10301 (2010).</a:t>
            </a:r>
          </a:p>
          <a:p>
            <a:r>
              <a:rPr lang="en-US" sz="1300" dirty="0"/>
              <a:t>4. Claus, J., </a:t>
            </a:r>
            <a:r>
              <a:rPr lang="en-US" sz="1300" dirty="0" err="1"/>
              <a:t>Bohmann</a:t>
            </a:r>
            <a:r>
              <a:rPr lang="en-US" sz="1300" dirty="0"/>
              <a:t>, A. &amp; Chavarria-</a:t>
            </a:r>
            <a:r>
              <a:rPr lang="en-US" sz="1300" dirty="0" err="1"/>
              <a:t>Krauser</a:t>
            </a:r>
            <a:r>
              <a:rPr lang="en-US" sz="1300" dirty="0"/>
              <a:t>, A. Zinc uptake and radial transport in roots of </a:t>
            </a:r>
            <a:r>
              <a:rPr lang="en-US" sz="1300" i="1" dirty="0"/>
              <a:t>Arabidopsis thaliana</a:t>
            </a:r>
            <a:r>
              <a:rPr lang="en-US" sz="1300" dirty="0"/>
              <a:t>: a modeling approach to understand accumulation. </a:t>
            </a:r>
            <a:r>
              <a:rPr lang="en-US" sz="1300" i="1" dirty="0"/>
              <a:t>Ann Bot</a:t>
            </a:r>
            <a:r>
              <a:rPr lang="en-US" sz="1300" b="1" dirty="0"/>
              <a:t> 112 (2)</a:t>
            </a:r>
            <a:r>
              <a:rPr lang="en-US" sz="1300" dirty="0"/>
              <a:t>, 369-380 (2012).</a:t>
            </a:r>
          </a:p>
          <a:p>
            <a:r>
              <a:rPr lang="en-US" sz="1300" dirty="0"/>
              <a:t>5. </a:t>
            </a:r>
            <a:r>
              <a:rPr lang="en-US" sz="1300" dirty="0" err="1"/>
              <a:t>Eide</a:t>
            </a:r>
            <a:r>
              <a:rPr lang="en-US" sz="1300" dirty="0"/>
              <a:t>, D. Zinc transporters and the cellular trafficking of zinc. </a:t>
            </a:r>
            <a:r>
              <a:rPr lang="en-US" sz="1300" i="1" dirty="0" err="1"/>
              <a:t>Biochimica</a:t>
            </a:r>
            <a:r>
              <a:rPr lang="en-US" sz="1300" i="1" dirty="0"/>
              <a:t> et </a:t>
            </a:r>
            <a:r>
              <a:rPr lang="en-US" sz="1300" i="1" dirty="0" err="1"/>
              <a:t>Biophysica</a:t>
            </a:r>
            <a:r>
              <a:rPr lang="en-US" sz="1300" i="1" dirty="0"/>
              <a:t> </a:t>
            </a:r>
            <a:r>
              <a:rPr lang="en-US" sz="1300" i="1" dirty="0" err="1"/>
              <a:t>Acta</a:t>
            </a:r>
            <a:r>
              <a:rPr lang="en-US" sz="1300" b="1" dirty="0"/>
              <a:t> 1763</a:t>
            </a:r>
            <a:r>
              <a:rPr lang="en-US" sz="1300" dirty="0"/>
              <a:t>, 711-722 (2006).</a:t>
            </a:r>
          </a:p>
          <a:p>
            <a:r>
              <a:rPr lang="en-US" sz="1300" dirty="0"/>
              <a:t>6. </a:t>
            </a:r>
            <a:r>
              <a:rPr lang="en-US" sz="1300" dirty="0" err="1"/>
              <a:t>Eren</a:t>
            </a:r>
            <a:r>
              <a:rPr lang="en-US" sz="1300" dirty="0"/>
              <a:t>, E. &amp; </a:t>
            </a:r>
            <a:r>
              <a:rPr lang="en-US" sz="1300" dirty="0" err="1"/>
              <a:t>Arguello</a:t>
            </a:r>
            <a:r>
              <a:rPr lang="en-US" sz="1300" dirty="0"/>
              <a:t>, J. </a:t>
            </a:r>
            <a:r>
              <a:rPr lang="en-US" sz="1300" dirty="0" err="1"/>
              <a:t>Arabidospis</a:t>
            </a:r>
            <a:r>
              <a:rPr lang="en-US" sz="1300" dirty="0"/>
              <a:t> HMA2, a Divalent Heavy Metal-Transporting P</a:t>
            </a:r>
            <a:r>
              <a:rPr lang="en-US" sz="1300" baseline="-25000" dirty="0"/>
              <a:t>1B</a:t>
            </a:r>
            <a:r>
              <a:rPr lang="en-US" sz="1300" dirty="0"/>
              <a:t>-Type ATPase, is involved in cytoplasmic Zn</a:t>
            </a:r>
            <a:r>
              <a:rPr lang="en-US" sz="1300" baseline="30000" dirty="0"/>
              <a:t>2+</a:t>
            </a:r>
            <a:r>
              <a:rPr lang="en-US" sz="1300" dirty="0"/>
              <a:t> </a:t>
            </a:r>
            <a:r>
              <a:rPr lang="en-US" sz="1300" dirty="0" err="1"/>
              <a:t>Homeostasis.</a:t>
            </a:r>
            <a:r>
              <a:rPr lang="en-US" sz="1300" i="1" dirty="0" err="1"/>
              <a:t>Plant</a:t>
            </a:r>
            <a:r>
              <a:rPr lang="en-US" sz="1300" i="1" dirty="0"/>
              <a:t> </a:t>
            </a:r>
            <a:r>
              <a:rPr lang="en-US" sz="1300" i="1" dirty="0" err="1"/>
              <a:t>Physiol</a:t>
            </a:r>
            <a:r>
              <a:rPr lang="en-US" sz="1300" b="1" dirty="0"/>
              <a:t> 136 (3)</a:t>
            </a:r>
            <a:r>
              <a:rPr lang="en-US" sz="1300" dirty="0"/>
              <a:t>, 3712-3723 (2004).</a:t>
            </a:r>
          </a:p>
          <a:p>
            <a:r>
              <a:rPr lang="en-US" sz="1300" dirty="0"/>
              <a:t>7. </a:t>
            </a:r>
            <a:r>
              <a:rPr lang="en-US" sz="1300" dirty="0" err="1"/>
              <a:t>Grotz</a:t>
            </a:r>
            <a:r>
              <a:rPr lang="en-US" sz="1300" dirty="0"/>
              <a:t>, N.</a:t>
            </a:r>
            <a:r>
              <a:rPr lang="en-US" sz="1300" i="1" dirty="0"/>
              <a:t> et al</a:t>
            </a:r>
            <a:r>
              <a:rPr lang="en-US" sz="1300" dirty="0"/>
              <a:t>. Identification of a </a:t>
            </a:r>
            <a:r>
              <a:rPr lang="en-US" sz="1300" dirty="0" err="1"/>
              <a:t>fmily</a:t>
            </a:r>
            <a:r>
              <a:rPr lang="en-US" sz="1300" dirty="0"/>
              <a:t> of zinc transporter genes from </a:t>
            </a:r>
            <a:r>
              <a:rPr lang="en-US" sz="1300" i="1" dirty="0"/>
              <a:t>Arabidopsis</a:t>
            </a:r>
            <a:r>
              <a:rPr lang="en-US" sz="1300" dirty="0"/>
              <a:t> that respond to zinc deficiency. </a:t>
            </a:r>
            <a:r>
              <a:rPr lang="en-US" sz="1300" i="1" dirty="0"/>
              <a:t>Proc. Natl. Acad. Sci.</a:t>
            </a:r>
            <a:r>
              <a:rPr lang="en-US" sz="1300" b="1" dirty="0"/>
              <a:t> 2</a:t>
            </a:r>
            <a:r>
              <a:rPr lang="en-US" sz="1300" dirty="0"/>
              <a:t>, 7220-7224 (1998).</a:t>
            </a:r>
          </a:p>
          <a:p>
            <a:r>
              <a:rPr lang="en-US" sz="1300" dirty="0"/>
              <a:t>8. </a:t>
            </a:r>
            <a:r>
              <a:rPr lang="en-US" sz="1300" dirty="0" err="1"/>
              <a:t>Grotz</a:t>
            </a:r>
            <a:r>
              <a:rPr lang="en-US" sz="1300" dirty="0"/>
              <a:t>, N., Fox, T. &amp; </a:t>
            </a:r>
            <a:r>
              <a:rPr lang="en-US" sz="1300" dirty="0" err="1"/>
              <a:t>Eide</a:t>
            </a:r>
            <a:r>
              <a:rPr lang="en-US" sz="1300" dirty="0"/>
              <a:t>, D. Identification of a family of zinc transporter genes from </a:t>
            </a:r>
            <a:r>
              <a:rPr lang="en-US" sz="1300" i="1" dirty="0"/>
              <a:t>Arabidopsis </a:t>
            </a:r>
            <a:r>
              <a:rPr lang="en-US" sz="1300" dirty="0"/>
              <a:t>that respond to zinc deficiency. </a:t>
            </a:r>
            <a:r>
              <a:rPr lang="en-US" sz="1300" i="1" dirty="0"/>
              <a:t>Proc. Natl. Acad. Sci.</a:t>
            </a:r>
            <a:r>
              <a:rPr lang="en-US" sz="1300" b="1" dirty="0"/>
              <a:t> 95(12)</a:t>
            </a:r>
            <a:r>
              <a:rPr lang="en-US" sz="1300" dirty="0"/>
              <a:t>, 7220-7224 (1998).</a:t>
            </a:r>
          </a:p>
          <a:p>
            <a:r>
              <a:rPr lang="en-US" sz="1300" dirty="0"/>
              <a:t>9. </a:t>
            </a:r>
            <a:r>
              <a:rPr lang="en-US" sz="1300" dirty="0" err="1"/>
              <a:t>Grotz</a:t>
            </a:r>
            <a:r>
              <a:rPr lang="en-US" sz="1300" dirty="0"/>
              <a:t>, N. &amp; </a:t>
            </a:r>
            <a:r>
              <a:rPr lang="en-US" sz="1300" dirty="0" err="1"/>
              <a:t>Guerinot</a:t>
            </a:r>
            <a:r>
              <a:rPr lang="en-US" sz="1300" dirty="0"/>
              <a:t>, M. Molecular aspects of Cu, Fe and Zn homeostasis in plants. </a:t>
            </a:r>
            <a:r>
              <a:rPr lang="en-US" sz="1300" i="1" dirty="0" err="1"/>
              <a:t>Biochimica</a:t>
            </a:r>
            <a:r>
              <a:rPr lang="en-US" sz="1300" i="1" dirty="0"/>
              <a:t> et </a:t>
            </a:r>
            <a:r>
              <a:rPr lang="en-US" sz="1300" i="1" dirty="0" err="1"/>
              <a:t>Biophysica</a:t>
            </a:r>
            <a:r>
              <a:rPr lang="en-US" sz="1300" i="1" dirty="0"/>
              <a:t> </a:t>
            </a:r>
            <a:r>
              <a:rPr lang="en-US" sz="1300" i="1" dirty="0" err="1"/>
              <a:t>Acta</a:t>
            </a:r>
            <a:r>
              <a:rPr lang="en-US" sz="1300" b="1" dirty="0"/>
              <a:t> 1763(7)</a:t>
            </a:r>
            <a:r>
              <a:rPr lang="en-US" sz="1300" dirty="0"/>
              <a:t>, 585-608 (2006).</a:t>
            </a:r>
          </a:p>
          <a:p>
            <a:r>
              <a:rPr lang="en-US" sz="1300" dirty="0"/>
              <a:t>10. Hoffman, N. </a:t>
            </a:r>
            <a:r>
              <a:rPr lang="en-US" sz="1300" dirty="0" err="1"/>
              <a:t>Nicotianamine</a:t>
            </a:r>
            <a:r>
              <a:rPr lang="en-US" sz="1300" dirty="0"/>
              <a:t> in Zinc and Iron Homeostasis. </a:t>
            </a:r>
            <a:r>
              <a:rPr lang="en-US" sz="1300" i="1" dirty="0"/>
              <a:t>The Plant Cell</a:t>
            </a:r>
            <a:r>
              <a:rPr lang="en-US" sz="1300" b="1" dirty="0"/>
              <a:t> 24(2)</a:t>
            </a:r>
            <a:r>
              <a:rPr lang="en-US" sz="1300" dirty="0"/>
              <a:t>, 373 (2012).</a:t>
            </a:r>
          </a:p>
          <a:p>
            <a:r>
              <a:rPr lang="en-US" sz="1300" dirty="0"/>
              <a:t>11. Kim, Y.</a:t>
            </a:r>
            <a:r>
              <a:rPr lang="en-US" sz="1300" i="1" dirty="0"/>
              <a:t> et al</a:t>
            </a:r>
            <a:r>
              <a:rPr lang="en-US" sz="1300" dirty="0"/>
              <a:t>. AtHMA1 contributes to the detoxification of excess Zn(II) in Arabidopsis. </a:t>
            </a:r>
            <a:r>
              <a:rPr lang="en-US" sz="1300" i="1" dirty="0"/>
              <a:t>Plant J.</a:t>
            </a:r>
            <a:r>
              <a:rPr lang="en-US" sz="1300" b="1" dirty="0"/>
              <a:t> 58(5)</a:t>
            </a:r>
            <a:r>
              <a:rPr lang="en-US" sz="1300" dirty="0"/>
              <a:t>, 737-53 (2009).</a:t>
            </a:r>
          </a:p>
          <a:p>
            <a:r>
              <a:rPr lang="en-US" sz="1300" dirty="0"/>
              <a:t>12. </a:t>
            </a:r>
            <a:r>
              <a:rPr lang="en-US" sz="1300" dirty="0" err="1"/>
              <a:t>Lasswell</a:t>
            </a:r>
            <a:r>
              <a:rPr lang="en-US" sz="1300" dirty="0"/>
              <a:t>, J., </a:t>
            </a:r>
            <a:r>
              <a:rPr lang="en-US" sz="1300" dirty="0" err="1"/>
              <a:t>Rogg</a:t>
            </a:r>
            <a:r>
              <a:rPr lang="en-US" sz="1300" dirty="0"/>
              <a:t>, L., Nelson, D., </a:t>
            </a:r>
            <a:r>
              <a:rPr lang="en-US" sz="1300" dirty="0" err="1"/>
              <a:t>Rongey</a:t>
            </a:r>
            <a:r>
              <a:rPr lang="en-US" sz="1300" dirty="0"/>
              <a:t>, C. &amp; Bartell, B. Cloning and Characterization of </a:t>
            </a:r>
            <a:r>
              <a:rPr lang="en-US" sz="1300" i="1" dirty="0"/>
              <a:t>IAR1, </a:t>
            </a:r>
            <a:r>
              <a:rPr lang="en-US" sz="1300" dirty="0"/>
              <a:t>a Gene Required for </a:t>
            </a:r>
            <a:r>
              <a:rPr lang="en-US" sz="1300" dirty="0" err="1"/>
              <a:t>Auxin</a:t>
            </a:r>
            <a:r>
              <a:rPr lang="en-US" sz="1300" dirty="0"/>
              <a:t> Conjugate Sensitivity in </a:t>
            </a:r>
            <a:r>
              <a:rPr lang="en-US" sz="1300" dirty="0" err="1"/>
              <a:t>Arabidopisis</a:t>
            </a:r>
            <a:r>
              <a:rPr lang="en-US" sz="1300" dirty="0"/>
              <a:t>. </a:t>
            </a:r>
            <a:r>
              <a:rPr lang="en-US" sz="1300" i="1" dirty="0"/>
              <a:t>American Society of Plant Biologists</a:t>
            </a:r>
            <a:r>
              <a:rPr lang="en-US" sz="1300" b="1" dirty="0"/>
              <a:t> 12(12)</a:t>
            </a:r>
            <a:r>
              <a:rPr lang="en-US" sz="1300" dirty="0"/>
              <a:t>, 2395-2408 (2000).</a:t>
            </a:r>
          </a:p>
          <a:p>
            <a:r>
              <a:rPr lang="en-US" sz="1300" dirty="0"/>
              <a:t>13. </a:t>
            </a:r>
            <a:r>
              <a:rPr lang="en-US" sz="1300" dirty="0" err="1"/>
              <a:t>Mertens</a:t>
            </a:r>
            <a:r>
              <a:rPr lang="en-US" sz="1300" dirty="0"/>
              <a:t>, J. &amp; Smolders, E. in </a:t>
            </a:r>
            <a:r>
              <a:rPr lang="en-US" sz="1300" i="1" dirty="0"/>
              <a:t>Heavy Metals in Soils </a:t>
            </a:r>
            <a:r>
              <a:rPr lang="en-US" sz="1300" dirty="0"/>
              <a:t>(</a:t>
            </a:r>
            <a:r>
              <a:rPr lang="en-US" sz="1300" dirty="0" err="1"/>
              <a:t>ed</a:t>
            </a:r>
            <a:r>
              <a:rPr lang="en-US" sz="1300" dirty="0"/>
              <a:t> </a:t>
            </a:r>
            <a:r>
              <a:rPr lang="en-US" sz="1300" dirty="0" err="1"/>
              <a:t>Alloway</a:t>
            </a:r>
            <a:r>
              <a:rPr lang="en-US" sz="1300" dirty="0"/>
              <a:t>, B.) 465-490 (Springer, New York, 1990).</a:t>
            </a:r>
          </a:p>
          <a:p>
            <a:r>
              <a:rPr lang="en-US" sz="1300" dirty="0"/>
              <a:t>14. Milner, M., </a:t>
            </a:r>
            <a:r>
              <a:rPr lang="en-US" sz="1300" dirty="0" err="1"/>
              <a:t>Seamon</a:t>
            </a:r>
            <a:r>
              <a:rPr lang="en-US" sz="1300" dirty="0"/>
              <a:t>, J., Craft, E. &amp; </a:t>
            </a:r>
            <a:r>
              <a:rPr lang="en-US" sz="1300" dirty="0" err="1"/>
              <a:t>Kochian</a:t>
            </a:r>
            <a:r>
              <a:rPr lang="en-US" sz="1300" dirty="0"/>
              <a:t>, L. Transport properties of membranes of the ZIP family in plants and their role in Zn and </a:t>
            </a:r>
            <a:r>
              <a:rPr lang="en-US" sz="1300" dirty="0" err="1"/>
              <a:t>Mn</a:t>
            </a:r>
            <a:r>
              <a:rPr lang="en-US" sz="1300" dirty="0"/>
              <a:t> homeostasis. </a:t>
            </a:r>
            <a:r>
              <a:rPr lang="en-US" sz="1300" i="1" dirty="0"/>
              <a:t>J. Exp. Bot.</a:t>
            </a:r>
            <a:r>
              <a:rPr lang="en-US" sz="1300" b="1" dirty="0"/>
              <a:t> 64 (1)</a:t>
            </a:r>
            <a:r>
              <a:rPr lang="en-US" sz="1300" dirty="0"/>
              <a:t>, 369-381 (2013).</a:t>
            </a:r>
          </a:p>
          <a:p>
            <a:r>
              <a:rPr lang="en-US" sz="1300" dirty="0"/>
              <a:t>15. Morel, M.</a:t>
            </a:r>
            <a:r>
              <a:rPr lang="en-US" sz="1300" i="1" dirty="0"/>
              <a:t> et al</a:t>
            </a:r>
            <a:r>
              <a:rPr lang="en-US" sz="1300" dirty="0"/>
              <a:t>. AtHMA3, a P</a:t>
            </a:r>
            <a:r>
              <a:rPr lang="en-US" sz="1300" baseline="-25000" dirty="0"/>
              <a:t>1B</a:t>
            </a:r>
            <a:r>
              <a:rPr lang="en-US" sz="1300" dirty="0"/>
              <a:t>-ATPase Allowing Cd/Zn/Co/</a:t>
            </a:r>
            <a:r>
              <a:rPr lang="en-US" sz="1300" dirty="0" err="1"/>
              <a:t>Pb</a:t>
            </a:r>
            <a:r>
              <a:rPr lang="en-US" sz="1300" dirty="0"/>
              <a:t> Vacuolar Storage in Arabidopsis. </a:t>
            </a:r>
            <a:r>
              <a:rPr lang="en-US" sz="1300" i="1" dirty="0"/>
              <a:t>Plant Physiol.</a:t>
            </a:r>
            <a:r>
              <a:rPr lang="en-US" sz="1300" b="1" dirty="0"/>
              <a:t> 148(2)</a:t>
            </a:r>
            <a:r>
              <a:rPr lang="en-US" sz="1300" dirty="0"/>
              <a:t>, 894-904 (2009).</a:t>
            </a:r>
          </a:p>
          <a:p>
            <a:r>
              <a:rPr lang="en-US" sz="1300" dirty="0"/>
              <a:t>16. </a:t>
            </a:r>
            <a:r>
              <a:rPr lang="en-US" sz="1300" dirty="0" err="1"/>
              <a:t>Ricachenevsky</a:t>
            </a:r>
            <a:r>
              <a:rPr lang="en-US" sz="1300" dirty="0"/>
              <a:t>, F., </a:t>
            </a:r>
            <a:r>
              <a:rPr lang="en-US" sz="1300" dirty="0" err="1"/>
              <a:t>Menguer</a:t>
            </a:r>
            <a:r>
              <a:rPr lang="en-US" sz="1300" dirty="0"/>
              <a:t>, P., </a:t>
            </a:r>
            <a:r>
              <a:rPr lang="en-US" sz="1300" dirty="0" err="1"/>
              <a:t>Sperotto</a:t>
            </a:r>
            <a:r>
              <a:rPr lang="en-US" sz="1300" dirty="0"/>
              <a:t>, R., Williams, L. &amp; </a:t>
            </a:r>
            <a:r>
              <a:rPr lang="en-US" sz="1300" dirty="0" err="1"/>
              <a:t>Fett</a:t>
            </a:r>
            <a:r>
              <a:rPr lang="en-US" sz="1300" dirty="0"/>
              <a:t>, J. Roles of plant metal tolerance proteins (MTP) in metal storage and potential use in </a:t>
            </a:r>
            <a:r>
              <a:rPr lang="en-US" sz="1300" dirty="0" err="1"/>
              <a:t>biofortification</a:t>
            </a:r>
            <a:r>
              <a:rPr lang="en-US" sz="1300" dirty="0"/>
              <a:t> strategies. </a:t>
            </a:r>
            <a:r>
              <a:rPr lang="en-US" sz="1300" i="1" dirty="0"/>
              <a:t>Front. Plant Sci.</a:t>
            </a:r>
            <a:r>
              <a:rPr lang="en-US" sz="1300" b="1" dirty="0"/>
              <a:t> 4</a:t>
            </a:r>
            <a:r>
              <a:rPr lang="en-US" sz="1300" dirty="0"/>
              <a:t>, 02/24/14 (2013).</a:t>
            </a:r>
          </a:p>
          <a:p>
            <a:r>
              <a:rPr lang="en-US" sz="1300" dirty="0"/>
              <a:t>17. Song, W. &amp; et al. </a:t>
            </a:r>
            <a:r>
              <a:rPr lang="en-US" sz="1300" i="1" dirty="0"/>
              <a:t>Arabidopsis </a:t>
            </a:r>
            <a:r>
              <a:rPr lang="en-US" sz="1300" dirty="0"/>
              <a:t>PCR2 is a Zinc </a:t>
            </a:r>
            <a:r>
              <a:rPr lang="en-US" sz="1300" dirty="0" err="1"/>
              <a:t>Exporeter</a:t>
            </a:r>
            <a:r>
              <a:rPr lang="en-US" sz="1300" dirty="0"/>
              <a:t> Involved in Both Zinc Extrusion and Long-Distance Zinc transport. </a:t>
            </a:r>
            <a:r>
              <a:rPr lang="en-US" sz="1300" i="1" dirty="0"/>
              <a:t>American Society of Plant Biologists</a:t>
            </a:r>
            <a:r>
              <a:rPr lang="en-US" sz="1300" b="1" dirty="0"/>
              <a:t> 22 (7)</a:t>
            </a:r>
            <a:r>
              <a:rPr lang="en-US" sz="1300" dirty="0"/>
              <a:t>, 2237-2252 (2010).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8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396649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Excessive concentrations:</a:t>
            </a:r>
          </a:p>
          <a:p>
            <a:pPr lvl="1"/>
            <a:r>
              <a:rPr lang="en-US" dirty="0" smtClean="0">
                <a:sym typeface="Wingdings"/>
              </a:rPr>
              <a:t>Impair growth</a:t>
            </a:r>
          </a:p>
          <a:p>
            <a:pPr lvl="1"/>
            <a:r>
              <a:rPr lang="en-US" dirty="0" smtClean="0">
                <a:sym typeface="Wingdings"/>
              </a:rPr>
              <a:t>Cause </a:t>
            </a:r>
            <a:r>
              <a:rPr lang="en-US" dirty="0" err="1" smtClean="0">
                <a:sym typeface="Wingdings"/>
              </a:rPr>
              <a:t>chlorosis</a:t>
            </a:r>
            <a:r>
              <a:rPr lang="en-US" dirty="0" smtClean="0">
                <a:sym typeface="Wingdings"/>
              </a:rPr>
              <a:t> </a:t>
            </a:r>
          </a:p>
          <a:p>
            <a:pPr lvl="1"/>
            <a:r>
              <a:rPr lang="en-US" dirty="0" smtClean="0">
                <a:sym typeface="Wingdings"/>
              </a:rPr>
              <a:t>Interfere with cellular processes by binding with incorrect substrates in competition </a:t>
            </a:r>
            <a:r>
              <a:rPr lang="en-US" dirty="0">
                <a:sym typeface="Wingdings"/>
              </a:rPr>
              <a:t>with Fe and </a:t>
            </a:r>
            <a:r>
              <a:rPr lang="en-US" dirty="0" smtClean="0">
                <a:sym typeface="Wingdings"/>
              </a:rPr>
              <a:t>Mg</a:t>
            </a:r>
            <a:endParaRPr lang="en-US" dirty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402" y="1758001"/>
            <a:ext cx="3954149" cy="38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14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Zinc in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87078" cy="4876800"/>
          </a:xfrm>
        </p:spPr>
        <p:txBody>
          <a:bodyPr/>
          <a:lstStyle/>
          <a:p>
            <a:r>
              <a:rPr lang="en-US" dirty="0"/>
              <a:t>1/3 of worlds population experiences Zn deficiencies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About 30% of agricultural soils are zinc deficient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Bioremediation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mosaicco.com/sustainability/report/2009/_images/zinc_deficiency_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278" y="2586794"/>
            <a:ext cx="3946180" cy="27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09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55368"/>
            <a:ext cx="90805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Zinc Uptake </a:t>
            </a:r>
            <a:r>
              <a:rPr lang="en-US" dirty="0" smtClean="0">
                <a:sym typeface="Wingdings"/>
              </a:rPr>
              <a:t> Xylem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2805" b="20651"/>
          <a:stretch/>
        </p:blipFill>
        <p:spPr>
          <a:xfrm>
            <a:off x="1793426" y="1417638"/>
            <a:ext cx="7219399" cy="2714168"/>
          </a:xfrm>
          <a:prstGeom prst="rect">
            <a:avLst/>
          </a:prstGeom>
        </p:spPr>
      </p:pic>
      <p:sp>
        <p:nvSpPr>
          <p:cNvPr id="6" name="Block Arc 5"/>
          <p:cNvSpPr/>
          <p:nvPr/>
        </p:nvSpPr>
        <p:spPr>
          <a:xfrm rot="16200000">
            <a:off x="964295" y="1245282"/>
            <a:ext cx="2485572" cy="2830285"/>
          </a:xfrm>
          <a:prstGeom prst="blockArc">
            <a:avLst>
              <a:gd name="adj1" fmla="val 10800000"/>
              <a:gd name="adj2" fmla="val 341245"/>
              <a:gd name="adj3" fmla="val 580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093" y="353387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500" y="2977710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686" y="2043429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91938" y="1835314"/>
            <a:ext cx="508000" cy="29028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1614" y="1832076"/>
            <a:ext cx="703514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ZIP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819152" y="3091972"/>
            <a:ext cx="508000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5591" y="3091972"/>
            <a:ext cx="70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IRT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686" y="2829149"/>
            <a:ext cx="1446893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82591" y="2201407"/>
            <a:ext cx="653145" cy="318921"/>
          </a:xfrm>
          <a:prstGeom prst="rect">
            <a:avLst/>
          </a:prstGeom>
          <a:solidFill>
            <a:srgbClr val="DD75D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51692" y="2154493"/>
            <a:ext cx="81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682591" y="2960560"/>
            <a:ext cx="653145" cy="262823"/>
          </a:xfrm>
          <a:prstGeom prst="rect">
            <a:avLst/>
          </a:prstGeom>
          <a:solidFill>
            <a:srgbClr val="ED7D1D"/>
          </a:solidFill>
          <a:ln>
            <a:solidFill>
              <a:srgbClr val="ED7D1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90912" y="2931369"/>
            <a:ext cx="9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PCR2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69336" y="3091972"/>
            <a:ext cx="4227678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97867" y="2907306"/>
            <a:ext cx="66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Zn</a:t>
            </a:r>
            <a:r>
              <a:rPr lang="en-US" b="1" baseline="30000" dirty="0" smtClean="0"/>
              <a:t>2+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8686" y="4320209"/>
            <a:ext cx="8610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indent="-285750">
              <a:buFont typeface="Arial" panose="020B0604020202020204" pitchFamily="34" charset="0"/>
              <a:buChar char="•"/>
            </a:pPr>
            <a:r>
              <a:rPr lang="en-US" dirty="0"/>
              <a:t>Zinc is dissolved/digested in soil and enters cell as </a:t>
            </a:r>
            <a:r>
              <a:rPr lang="en-US" dirty="0" err="1"/>
              <a:t>cation</a:t>
            </a:r>
            <a:r>
              <a:rPr lang="en-US" dirty="0"/>
              <a:t> Zn</a:t>
            </a:r>
            <a:r>
              <a:rPr lang="en-US" baseline="30000" dirty="0"/>
              <a:t>2</a:t>
            </a:r>
            <a:r>
              <a:rPr lang="en-US" baseline="30000" dirty="0" smtClean="0"/>
              <a:t>+</a:t>
            </a:r>
          </a:p>
          <a:p>
            <a:pPr marL="63500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ZIP </a:t>
            </a:r>
            <a:r>
              <a:rPr lang="en-US" dirty="0"/>
              <a:t>and </a:t>
            </a:r>
            <a:r>
              <a:rPr lang="en-US" b="1" dirty="0"/>
              <a:t>Iron Regulated Transporters </a:t>
            </a:r>
            <a:r>
              <a:rPr lang="en-US" dirty="0"/>
              <a:t>transport Zn</a:t>
            </a:r>
            <a:r>
              <a:rPr lang="en-US" baseline="30000" dirty="0"/>
              <a:t>2+</a:t>
            </a:r>
            <a:r>
              <a:rPr lang="en-US" dirty="0"/>
              <a:t> into root cell cytosol  </a:t>
            </a:r>
            <a:endParaRPr lang="en-US" dirty="0" smtClean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Zn</a:t>
            </a:r>
            <a:r>
              <a:rPr lang="en-US" baseline="30000" dirty="0"/>
              <a:t>2+</a:t>
            </a:r>
            <a:r>
              <a:rPr lang="en-US" dirty="0"/>
              <a:t> moves through </a:t>
            </a:r>
            <a:r>
              <a:rPr lang="en-US" dirty="0" err="1"/>
              <a:t>symplast</a:t>
            </a:r>
            <a:r>
              <a:rPr lang="en-US" dirty="0"/>
              <a:t>, through </a:t>
            </a:r>
            <a:r>
              <a:rPr lang="en-US" dirty="0" err="1"/>
              <a:t>pericycle</a:t>
            </a:r>
            <a:r>
              <a:rPr lang="en-US" dirty="0"/>
              <a:t> towards xylem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Plant Cadmium Resistance Protein </a:t>
            </a:r>
            <a:r>
              <a:rPr lang="en-US" dirty="0"/>
              <a:t>and </a:t>
            </a:r>
            <a:r>
              <a:rPr lang="en-US" b="1" dirty="0"/>
              <a:t>Heavy Metal </a:t>
            </a:r>
            <a:r>
              <a:rPr lang="en-US" b="1" dirty="0" err="1"/>
              <a:t>ATPases</a:t>
            </a:r>
            <a:r>
              <a:rPr lang="en-US" dirty="0"/>
              <a:t> move Zn</a:t>
            </a:r>
            <a:r>
              <a:rPr lang="en-US" baseline="30000" dirty="0"/>
              <a:t>2+</a:t>
            </a:r>
            <a:r>
              <a:rPr lang="en-US" dirty="0"/>
              <a:t> into the xylem 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05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366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Zinc Entrance to cell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Storage in Vacuole and Chloroplast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47461" y="1170340"/>
            <a:ext cx="7124949" cy="39052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34527" y="1608049"/>
            <a:ext cx="1949195" cy="147183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6581" y="2656762"/>
            <a:ext cx="476273" cy="617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60982" y="2895219"/>
            <a:ext cx="846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MTP1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302852" y="2239252"/>
            <a:ext cx="1128944" cy="317541"/>
          </a:xfrm>
          <a:prstGeom prst="rect">
            <a:avLst/>
          </a:prstGeom>
          <a:solidFill>
            <a:srgbClr val="DD75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5811" y="2187461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HMA2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395811" y="2788957"/>
            <a:ext cx="127482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09064" y="1974635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4527" y="3637465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81235" y="3646286"/>
            <a:ext cx="7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Zn</a:t>
            </a:r>
            <a:r>
              <a:rPr lang="en-US" baseline="30000" dirty="0" smtClean="0"/>
              <a:t>2+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59289" y="3709668"/>
            <a:ext cx="992586" cy="290895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52248" y="3637465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ZIP4*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95811" y="3377521"/>
            <a:ext cx="11289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Hexagon 17"/>
          <p:cNvSpPr/>
          <p:nvPr/>
        </p:nvSpPr>
        <p:spPr>
          <a:xfrm>
            <a:off x="4151698" y="3106834"/>
            <a:ext cx="1719874" cy="1168424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88940" y="3916294"/>
            <a:ext cx="670310" cy="405747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00741" y="3922140"/>
            <a:ext cx="829068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ZIP4</a:t>
            </a:r>
            <a:endParaRPr lang="en-US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800304" y="2691462"/>
            <a:ext cx="17639" cy="7563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547698" y="3855116"/>
            <a:ext cx="511552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78132" y="2621215"/>
            <a:ext cx="440993" cy="756306"/>
          </a:xfrm>
          <a:prstGeom prst="rect">
            <a:avLst/>
          </a:prstGeom>
          <a:solidFill>
            <a:srgbClr val="AA5A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57636" y="2683525"/>
            <a:ext cx="119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HMA3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116762" y="1886844"/>
            <a:ext cx="1023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Vacuole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92223" y="3142612"/>
            <a:ext cx="15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Chloroplast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4101" y="5147743"/>
            <a:ext cx="8878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ZIP </a:t>
            </a:r>
            <a:r>
              <a:rPr lang="en-US" dirty="0"/>
              <a:t>proteins </a:t>
            </a:r>
            <a:r>
              <a:rPr lang="en-US" dirty="0" smtClean="0"/>
              <a:t>bring Zn</a:t>
            </a:r>
            <a:r>
              <a:rPr lang="en-US" baseline="30000" dirty="0" smtClean="0"/>
              <a:t>2</a:t>
            </a:r>
            <a:r>
              <a:rPr lang="en-US" baseline="30000" dirty="0"/>
              <a:t>+</a:t>
            </a:r>
            <a:r>
              <a:rPr lang="en-US" dirty="0"/>
              <a:t> into leaves/shoots/plant cells where either used or sequestered in </a:t>
            </a:r>
            <a:r>
              <a:rPr lang="en-US" dirty="0" smtClean="0"/>
              <a:t>vacuoles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Heavy </a:t>
            </a:r>
            <a:r>
              <a:rPr lang="en-US" b="1" dirty="0"/>
              <a:t>Metal </a:t>
            </a:r>
            <a:r>
              <a:rPr lang="en-US" b="1" dirty="0" err="1"/>
              <a:t>ATPases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Metal Transport Protein (MTP1)</a:t>
            </a:r>
            <a:r>
              <a:rPr lang="en-US" dirty="0"/>
              <a:t> transport Zn</a:t>
            </a:r>
            <a:r>
              <a:rPr lang="en-US" baseline="30000" dirty="0"/>
              <a:t>2+</a:t>
            </a:r>
            <a:r>
              <a:rPr lang="en-US" dirty="0"/>
              <a:t> into the vacuoles </a:t>
            </a:r>
            <a:endParaRPr lang="en-US" b="1" dirty="0"/>
          </a:p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454739" y="3392127"/>
            <a:ext cx="1128944" cy="317541"/>
          </a:xfrm>
          <a:prstGeom prst="rect">
            <a:avLst/>
          </a:prstGeom>
          <a:solidFill>
            <a:srgbClr val="DD75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47698" y="3377521"/>
            <a:ext cx="89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HMA1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81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245"/>
            <a:ext cx="8943348" cy="1336956"/>
          </a:xfrm>
        </p:spPr>
        <p:txBody>
          <a:bodyPr/>
          <a:lstStyle/>
          <a:p>
            <a:r>
              <a:rPr lang="en-US" sz="3500" dirty="0" smtClean="0"/>
              <a:t>Fruits of our Labor: The proteins involved in Zn transport and storage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600201"/>
            <a:ext cx="8394073" cy="5085798"/>
          </a:xfrm>
        </p:spPr>
        <p:txBody>
          <a:bodyPr numCol="2">
            <a:noAutofit/>
          </a:bodyPr>
          <a:lstStyle/>
          <a:p>
            <a:r>
              <a:rPr lang="en-US" sz="2300" b="1" dirty="0" smtClean="0"/>
              <a:t>ZIP</a:t>
            </a:r>
            <a:r>
              <a:rPr lang="en-US" sz="2300" dirty="0" smtClean="0"/>
              <a:t> </a:t>
            </a:r>
          </a:p>
          <a:p>
            <a:pPr lvl="1"/>
            <a:r>
              <a:rPr lang="en-US" sz="2300" dirty="0" smtClean="0"/>
              <a:t>ZIP1</a:t>
            </a:r>
          </a:p>
          <a:p>
            <a:pPr lvl="1"/>
            <a:r>
              <a:rPr lang="en-US" sz="2300" dirty="0" smtClean="0"/>
              <a:t>ZIP2</a:t>
            </a:r>
          </a:p>
          <a:p>
            <a:pPr lvl="1"/>
            <a:r>
              <a:rPr lang="en-US" sz="2300" dirty="0" smtClean="0"/>
              <a:t>ZIP3</a:t>
            </a:r>
          </a:p>
          <a:p>
            <a:pPr lvl="1"/>
            <a:r>
              <a:rPr lang="en-US" sz="2300" dirty="0" smtClean="0"/>
              <a:t>ZIP4</a:t>
            </a:r>
          </a:p>
          <a:p>
            <a:r>
              <a:rPr lang="en-US" sz="2300" b="1" dirty="0" smtClean="0"/>
              <a:t>Zip Transcription Factors</a:t>
            </a:r>
          </a:p>
          <a:p>
            <a:pPr lvl="1"/>
            <a:r>
              <a:rPr lang="en-US" sz="2300" dirty="0" smtClean="0"/>
              <a:t>bZIP1</a:t>
            </a:r>
          </a:p>
          <a:p>
            <a:pPr lvl="1"/>
            <a:r>
              <a:rPr lang="en-US" sz="2300" dirty="0" smtClean="0"/>
              <a:t>bZIP19</a:t>
            </a:r>
          </a:p>
          <a:p>
            <a:pPr lvl="1"/>
            <a:r>
              <a:rPr lang="en-US" sz="2300" dirty="0" smtClean="0"/>
              <a:t>bZIP23</a:t>
            </a:r>
          </a:p>
          <a:p>
            <a:r>
              <a:rPr lang="en-US" sz="2500" b="1" dirty="0" smtClean="0"/>
              <a:t>PCR2</a:t>
            </a:r>
            <a:endParaRPr lang="en-US" sz="2300" b="1" dirty="0" smtClean="0"/>
          </a:p>
          <a:p>
            <a:pPr marL="0" indent="0">
              <a:buNone/>
            </a:pPr>
            <a:endParaRPr lang="en-US" sz="2300" b="1" dirty="0" smtClean="0"/>
          </a:p>
          <a:p>
            <a:pPr marL="0" indent="0">
              <a:buNone/>
            </a:pPr>
            <a:endParaRPr lang="en-US" sz="2300" b="1" dirty="0"/>
          </a:p>
          <a:p>
            <a:r>
              <a:rPr lang="en-US" sz="2300" b="1" dirty="0" smtClean="0"/>
              <a:t>IRT: </a:t>
            </a:r>
          </a:p>
          <a:p>
            <a:pPr lvl="1"/>
            <a:r>
              <a:rPr lang="en-US" sz="2300" dirty="0" smtClean="0"/>
              <a:t>IRT1</a:t>
            </a:r>
          </a:p>
          <a:p>
            <a:pPr lvl="1"/>
            <a:r>
              <a:rPr lang="en-US" sz="2300" dirty="0" smtClean="0"/>
              <a:t>IRT2</a:t>
            </a:r>
          </a:p>
          <a:p>
            <a:pPr lvl="1"/>
            <a:r>
              <a:rPr lang="en-US" sz="2300" dirty="0" smtClean="0"/>
              <a:t>IRT3</a:t>
            </a:r>
          </a:p>
          <a:p>
            <a:r>
              <a:rPr lang="en-US" sz="2300" b="1" dirty="0" smtClean="0"/>
              <a:t>HMA</a:t>
            </a:r>
            <a:r>
              <a:rPr lang="en-US" sz="2300" dirty="0" smtClean="0"/>
              <a:t>:</a:t>
            </a:r>
          </a:p>
          <a:p>
            <a:pPr lvl="1"/>
            <a:r>
              <a:rPr lang="en-US" sz="2300" dirty="0" smtClean="0"/>
              <a:t>HMA2</a:t>
            </a:r>
          </a:p>
          <a:p>
            <a:pPr lvl="1"/>
            <a:r>
              <a:rPr lang="en-US" sz="2300" dirty="0" smtClean="0"/>
              <a:t>HMA3</a:t>
            </a:r>
          </a:p>
          <a:p>
            <a:pPr lvl="1"/>
            <a:r>
              <a:rPr lang="en-US" sz="2300" dirty="0" smtClean="0"/>
              <a:t>HMA4</a:t>
            </a:r>
          </a:p>
          <a:p>
            <a:r>
              <a:rPr lang="en-US" sz="2300" b="1" dirty="0" smtClean="0"/>
              <a:t>MTP1/ZAT1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 QTL’s in </a:t>
            </a:r>
            <a:r>
              <a:rPr lang="en-US" i="1" dirty="0" smtClean="0"/>
              <a:t>B. </a:t>
            </a:r>
            <a:r>
              <a:rPr lang="en-US" i="1" dirty="0" err="1" smtClean="0"/>
              <a:t>Oleracea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Chromosome 6 – 3,555,943 </a:t>
            </a:r>
          </a:p>
          <a:p>
            <a:pPr lvl="1"/>
            <a:r>
              <a:rPr lang="en-US" sz="2400" i="1" dirty="0" smtClean="0"/>
              <a:t>Boron QTL</a:t>
            </a:r>
          </a:p>
          <a:p>
            <a:r>
              <a:rPr lang="en-US" sz="2800" b="1" dirty="0" smtClean="0"/>
              <a:t>Chromosome 8 – 34,578,133</a:t>
            </a:r>
          </a:p>
          <a:p>
            <a:r>
              <a:rPr lang="en-US" sz="2800" b="1" dirty="0" smtClean="0"/>
              <a:t>Chromosome 9.1- 3,555,943</a:t>
            </a:r>
          </a:p>
          <a:p>
            <a:pPr lvl="2"/>
            <a:r>
              <a:rPr lang="en-US" sz="2400" i="1" dirty="0" smtClean="0"/>
              <a:t>Iron QTL</a:t>
            </a:r>
          </a:p>
          <a:p>
            <a:r>
              <a:rPr lang="en-US" sz="2800" b="1" dirty="0" smtClean="0"/>
              <a:t>Chromosome 9.2 - 41,992,687</a:t>
            </a:r>
          </a:p>
          <a:p>
            <a:pPr lvl="2"/>
            <a:r>
              <a:rPr lang="en-US" sz="2400" i="1" dirty="0" smtClean="0"/>
              <a:t>Boron QTL</a:t>
            </a:r>
          </a:p>
          <a:p>
            <a:pPr lvl="2"/>
            <a:r>
              <a:rPr lang="en-US" sz="2400" i="1" dirty="0" smtClean="0"/>
              <a:t>Sodium QTL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2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1512</TotalTime>
  <Words>3063</Words>
  <Application>Microsoft Macintosh PowerPoint</Application>
  <PresentationFormat>On-screen Show (4:3)</PresentationFormat>
  <Paragraphs>470</Paragraphs>
  <Slides>33</Slides>
  <Notes>33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The Search for Zinc Storage and Uptake Proteins in B. oleracea </vt:lpstr>
      <vt:lpstr>Benefits of Zinc</vt:lpstr>
      <vt:lpstr>Slide 3</vt:lpstr>
      <vt:lpstr>Negative Effects</vt:lpstr>
      <vt:lpstr>Zinc in the Environment</vt:lpstr>
      <vt:lpstr>Zinc Uptake  Xylem</vt:lpstr>
      <vt:lpstr>Zinc Entrance to cell  Storage in Vacuole and Chloroplast </vt:lpstr>
      <vt:lpstr>Fruits of our Labor: The proteins involved in Zn transport and storage</vt:lpstr>
      <vt:lpstr>Zn QTL’s in B. Oleracea</vt:lpstr>
      <vt:lpstr>Graphical Representations of Results</vt:lpstr>
      <vt:lpstr>Graphical Representations of Results</vt:lpstr>
      <vt:lpstr>Graphical Representations of Results</vt:lpstr>
      <vt:lpstr>Graphical Representations of Results</vt:lpstr>
      <vt:lpstr>Results- Chromosome 6</vt:lpstr>
      <vt:lpstr>IAA-alanine resistance protein 1  (IAR1) </vt:lpstr>
      <vt:lpstr>Plant Cadmium Resistance 12 </vt:lpstr>
      <vt:lpstr>Results- Chromosome 8</vt:lpstr>
      <vt:lpstr>ZAT Family Protein Missed in IGB:</vt:lpstr>
      <vt:lpstr>Blast Results: </vt:lpstr>
      <vt:lpstr>MTPA1 – ZAT Family </vt:lpstr>
      <vt:lpstr>Slide 21</vt:lpstr>
      <vt:lpstr>H(+)- ATPase 5</vt:lpstr>
      <vt:lpstr>H(+)- ATPase 1/2</vt:lpstr>
      <vt:lpstr>HMA1</vt:lpstr>
      <vt:lpstr>Ca2+ ATPase 7</vt:lpstr>
      <vt:lpstr>Results – Chromosome 9.1</vt:lpstr>
      <vt:lpstr>Copper Transporter 1 (COPT1) - IGB</vt:lpstr>
      <vt:lpstr>Calcium Transporting ATPase 2 (ACA2)</vt:lpstr>
      <vt:lpstr>Results – Chromosome 9.2</vt:lpstr>
      <vt:lpstr>ZIP2 - Blast</vt:lpstr>
      <vt:lpstr>Conserved Hypothetical Protein  (Not HMA2)</vt:lpstr>
      <vt:lpstr>Conclusions </vt:lpstr>
      <vt:lpstr>Lit. Cited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Christopher Polo</cp:lastModifiedBy>
  <cp:revision>103</cp:revision>
  <cp:lastPrinted>2014-04-24T15:00:14Z</cp:lastPrinted>
  <dcterms:created xsi:type="dcterms:W3CDTF">2014-04-24T15:12:03Z</dcterms:created>
  <dcterms:modified xsi:type="dcterms:W3CDTF">2014-04-24T16:02:17Z</dcterms:modified>
</cp:coreProperties>
</file>