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png" ContentType="image/png"/>
  <Default Extension="xml" ContentType="application/xml"/>
  <Default Extension="gif" ContentType="image/gif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3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9" name="Shape 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0" name="Shape 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6" name="Shape 11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9" name="Shape 12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5" name="Shape 5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9" name="Shape 6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1" name="Shape 9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 indent="304800">
              <a:buSzPct val="100000"/>
              <a:defRPr sz="4800"/>
            </a:lvl1pPr>
            <a:lvl2pPr algn="ctr" indent="304800">
              <a:buSzPct val="100000"/>
              <a:defRPr sz="4800"/>
            </a:lvl2pPr>
            <a:lvl3pPr algn="ctr" indent="304800">
              <a:buSzPct val="100000"/>
              <a:defRPr sz="4800"/>
            </a:lvl3pPr>
            <a:lvl4pPr algn="ctr" indent="304800">
              <a:buSzPct val="100000"/>
              <a:defRPr sz="4800"/>
            </a:lvl4pPr>
            <a:lvl5pPr algn="ctr" indent="304800">
              <a:buSzPct val="100000"/>
              <a:defRPr sz="4800"/>
            </a:lvl5pPr>
            <a:lvl6pPr algn="ctr" indent="304800">
              <a:buSzPct val="100000"/>
              <a:defRPr sz="4800"/>
            </a:lvl6pPr>
            <a:lvl7pPr algn="ctr" indent="304800">
              <a:buSzPct val="100000"/>
              <a:defRPr sz="4800"/>
            </a:lvl7pPr>
            <a:lvl8pPr algn="ctr" indent="304800">
              <a:buSzPct val="100000"/>
              <a:defRPr sz="4800"/>
            </a:lvl8pPr>
            <a:lvl9pPr algn="ctr" indent="304800"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mar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indent="190500" mar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 indent="-171450" marL="285750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 indent="228600" marL="0"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indent="-152400" marL="3429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indent="-133350" marL="7429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indent="-76200" marL="11430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indent="-114300" marL="1600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indent="-114300" marL="20574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indent="-114300" marL="25146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indent="-114300" marL="29718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indent="-114300" marL="34290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indent="-114300" marL="38862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8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0.gif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gif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60597" x="685800"/>
            <a:ext cy="8319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Calcium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424170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lang="en"/>
              <a:t>Nisha Crouser and James Stewart</a:t>
            </a:r>
          </a:p>
        </p:txBody>
      </p:sp>
      <p:pic>
        <p:nvPicPr>
          <p:cNvPr id="25" name="Shape 2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26025" x="2667000"/>
            <a:ext cy="3048000" cx="3810000"/>
          </a:xfrm>
          <a:prstGeom prst="rect">
            <a:avLst/>
          </a:prstGeom>
        </p:spPr>
      </p:pic>
      <p:sp>
        <p:nvSpPr>
          <p:cNvPr id="26" name="Shape 26"/>
          <p:cNvSpPr/>
          <p:nvPr/>
        </p:nvSpPr>
        <p:spPr>
          <a:xfrm>
            <a:off y="3834250" x="4225700"/>
            <a:ext cy="210899" cx="371400"/>
          </a:xfrm>
          <a:prstGeom prst="rect">
            <a:avLst/>
          </a:prstGeom>
          <a:solidFill>
            <a:srgbClr val="FFFFFF"/>
          </a:solidFill>
          <a:ln w="19050" cap="flat">
            <a:solidFill>
              <a:srgbClr val="FFFFFF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1445375" x="2419000"/>
            <a:ext cy="1224599" cx="1696200"/>
          </a:xfrm>
          <a:prstGeom prst="ellipse">
            <a:avLst/>
          </a:prstGeom>
          <a:noFill/>
          <a:ln w="19050" cap="flat">
            <a:solidFill>
              <a:srgbClr val="FF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1114150" x="2649850"/>
            <a:ext cy="3048000" cx="3824100"/>
          </a:xfrm>
          <a:prstGeom prst="rect">
            <a:avLst/>
          </a:prstGeom>
          <a:noFill/>
          <a:ln w="19050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95" name="Shape 9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0" x="1442995"/>
            <a:ext cy="5143500" cx="6256153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</a:t>
            </a:r>
            <a:r>
              <a:rPr baseline="30000" lang="en"/>
              <a:t>2+</a:t>
            </a:r>
            <a:r>
              <a:rPr lang="en"/>
              <a:t> binding proteins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725699" cx="6310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Calmodulin (CaM)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up to 4 Ca</a:t>
            </a:r>
            <a:r>
              <a:rPr baseline="30000" sz="1800" lang="en"/>
              <a:t>2+</a:t>
            </a:r>
            <a:r>
              <a:rPr sz="1800" lang="en"/>
              <a:t> molecules bind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Calcineurin B-like proteins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Calcium dependent protein kinases (CDPK)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Calreticulin, calsequestrin, calnectin</a:t>
            </a:r>
          </a:p>
          <a:p>
            <a:pPr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Ca</a:t>
            </a:r>
            <a:r>
              <a:rPr baseline="30000" sz="1800" lang="en"/>
              <a:t>2+</a:t>
            </a:r>
            <a:r>
              <a:rPr sz="1800" lang="en"/>
              <a:t> sequestering protein in ER, molecular chaperone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309699" x="5948050"/>
            <a:ext cy="2771250" cx="3041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lvl="0">
              <a:buNone/>
            </a:pPr>
            <a:r>
              <a:rPr lang="en"/>
              <a:t>Ca</a:t>
            </a:r>
            <a:r>
              <a:rPr baseline="30000" lang="en"/>
              <a:t>2+</a:t>
            </a:r>
            <a:r>
              <a:rPr lang="en"/>
              <a:t> transport channels 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Hyper-polarization activated channels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Annexin genes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Voltage-independent cation channels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glutamate receptor protein families (GLR)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members of cyclic nucleotide gated channel (CNGC)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Depolarization activated Ca</a:t>
            </a:r>
            <a:r>
              <a:rPr baseline="30000" sz="2400" lang="en"/>
              <a:t>2+</a:t>
            </a:r>
            <a:r>
              <a:rPr sz="2400" lang="en"/>
              <a:t> channels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TPC1- two pore calcium channel protein</a:t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Ca</a:t>
            </a:r>
            <a:r>
              <a:rPr baseline="30000" sz="2400" lang="en"/>
              <a:t>2+</a:t>
            </a:r>
            <a:r>
              <a:rPr sz="2400" lang="en"/>
              <a:t> permeable rectifying K</a:t>
            </a:r>
            <a:r>
              <a:rPr baseline="30000" sz="2400" lang="en"/>
              <a:t>+</a:t>
            </a:r>
            <a:r>
              <a:rPr sz="2400" lang="en"/>
              <a:t> channels (KORC)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SKOR</a:t>
            </a:r>
          </a:p>
          <a:p>
            <a:pPr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GORK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</a:t>
            </a:r>
            <a:r>
              <a:rPr baseline="30000" lang="en"/>
              <a:t>2+</a:t>
            </a:r>
            <a:r>
              <a:rPr lang="en"/>
              <a:t> mechanosensitive channels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membrane proteins capable of responding to mechanical stress over a wide dynamic range of external mechanical stimuli</a:t>
            </a:r>
          </a:p>
          <a:p>
            <a:r>
              <a:t/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MSL gene family </a:t>
            </a:r>
          </a:p>
          <a:p>
            <a:r>
              <a:t/>
            </a:r>
          </a:p>
          <a:p>
            <a:pPr rtl="0" lvl="0" indent="-3429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1800" lang="en"/>
              <a:t>MCA1 and MCA2 in </a:t>
            </a:r>
            <a:r>
              <a:rPr sz="1800" lang="en" i="1"/>
              <a:t>Arabidopsis thaliana</a:t>
            </a:r>
          </a:p>
          <a:p>
            <a:pPr rtl="0"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overlapping and distinct roles</a:t>
            </a:r>
          </a:p>
          <a:p>
            <a:pPr lvl="1" indent="-342900" marL="914400">
              <a:buClr>
                <a:schemeClr val="dk1"/>
              </a:buClr>
              <a:buSzPct val="100000"/>
              <a:buFont typeface="Courier New"/>
              <a:buChar char="o"/>
            </a:pPr>
            <a:r>
              <a:rPr sz="1800" lang="en"/>
              <a:t>both involved in mediating Ca</a:t>
            </a:r>
            <a:r>
              <a:rPr baseline="30000" sz="1800" lang="en"/>
              <a:t>2+ </a:t>
            </a:r>
            <a:r>
              <a:rPr sz="1800" lang="en"/>
              <a:t>uptake</a:t>
            </a:r>
          </a:p>
        </p:txBody>
      </p:sp>
      <p:pic>
        <p:nvPicPr>
          <p:cNvPr id="115" name="Shape 115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231262" x="5462400"/>
            <a:ext cy="2390775" cx="2819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</a:t>
            </a:r>
            <a:r>
              <a:rPr baseline="30000" lang="en"/>
              <a:t>2+</a:t>
            </a:r>
            <a:r>
              <a:rPr lang="en"/>
              <a:t> antiporters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y="1350350" x="3070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CAX genes 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</a:t>
            </a:r>
            <a:r>
              <a:rPr baseline="30000" lang="en"/>
              <a:t>2+</a:t>
            </a:r>
            <a:r>
              <a:rPr lang="en"/>
              <a:t>/proton exchanger 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ECA/ACA gene family</a:t>
            </a:r>
          </a:p>
          <a:p>
            <a:pPr rtl="0" lvl="0" indent="-4191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Maintain low concentrations of cytosolic Ca</a:t>
            </a:r>
            <a:r>
              <a:rPr baseline="30000" lang="en"/>
              <a:t>2+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export Ca</a:t>
            </a:r>
            <a:r>
              <a:rPr baseline="30000" lang="en"/>
              <a:t>2+</a:t>
            </a:r>
            <a:r>
              <a:rPr lang="en"/>
              <a:t> to vacuoles, ER, plastids, and apoplast</a:t>
            </a:r>
          </a:p>
        </p:txBody>
      </p:sp>
      <p:pic>
        <p:nvPicPr>
          <p:cNvPr id="122" name="Shape 122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59725" x="4778550"/>
            <a:ext cy="1974624" cx="37024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05973" x="457200"/>
            <a:ext cy="5577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sz="2400" lang="en"/>
              <a:t>Bibliography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932250" x="457200"/>
            <a:ext cy="39936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222222"/>
                </a:solidFill>
              </a:rPr>
              <a:t>Hirschi KD</a:t>
            </a:r>
            <a:r>
              <a:rPr sz="1400" lang="en"/>
              <a:t>. “The calcium conundrum. Both versatile nutrient and specific signal.” </a:t>
            </a:r>
            <a:r>
              <a:rPr sz="1400" lang="en" i="1"/>
              <a:t>Plant Physiology</a:t>
            </a:r>
            <a:r>
              <a:rPr sz="1400" lang="en"/>
              <a:t> 136 (2004), 2438–2442.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en"/>
              <a:t>Li, Legong, Beom-Gi Kim, Yong hwa Cheong, Girdhar K. Pandey, and Sheng Luan. “A Ca2+ signaling pathway regulates a K+ channel for low-K response in </a:t>
            </a:r>
            <a:r>
              <a:rPr sz="1400" lang="en" i="1"/>
              <a:t> Arabidopsis.</a:t>
            </a:r>
            <a:r>
              <a:rPr sz="1400" lang="en"/>
              <a:t>” </a:t>
            </a:r>
            <a:r>
              <a:rPr sz="1400" lang="en" i="1"/>
              <a:t>Proc Natl Acad Sci U S A.</a:t>
            </a:r>
            <a:r>
              <a:rPr sz="1400" lang="en"/>
              <a:t> 103.33 (2006), 12625-12630.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333333"/>
                </a:solidFill>
              </a:rPr>
              <a:t>National Institutes of Health, Office of Dietary Supplements. Dietary Supplement Fact Sheet: Calcium. Accessed February 12, 2013.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en"/>
              <a:t>Tuteja, Narendra, and Shilpi Mahajan. “Calcium Signaling Network in Plants: an Overview.” </a:t>
            </a:r>
            <a:r>
              <a:rPr sz="1400" lang="en" i="1"/>
              <a:t>Plant Signaling &amp; Behavior</a:t>
            </a:r>
            <a:r>
              <a:rPr sz="1400" lang="en"/>
              <a:t> 2.2 (2007), 79-85.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en">
                <a:solidFill>
                  <a:srgbClr val="222222"/>
                </a:solidFill>
              </a:rPr>
              <a:t>White, P.J., and MR Broadley</a:t>
            </a:r>
            <a:r>
              <a:rPr sz="1400" lang="en"/>
              <a:t>. “Calcium in plants.” </a:t>
            </a:r>
            <a:r>
              <a:rPr sz="1400" lang="en" i="1"/>
              <a:t>Annals of Botany</a:t>
            </a:r>
            <a:r>
              <a:rPr sz="1400" lang="en"/>
              <a:t> 92 (2003), 487-511.</a:t>
            </a:r>
          </a:p>
          <a:p>
            <a:pPr rtl="0" lvl="0" indent="-317500" marL="457200">
              <a:lnSpc>
                <a:spcPct val="115000"/>
              </a:lnSpc>
              <a:spcBef>
                <a:spcPts val="0"/>
              </a:spcBef>
              <a:spcAft>
                <a:spcPts val="800"/>
              </a:spcAft>
              <a:buClr>
                <a:schemeClr val="dk1"/>
              </a:buClr>
              <a:buSzPct val="100000"/>
              <a:buFont typeface="Arial"/>
              <a:buChar char="●"/>
            </a:pPr>
            <a:r>
              <a:rPr sz="1400" lang="en"/>
              <a:t>White, P.J., and MR Broadley. “Biofortification of crops with seven mineral elements often lacking in human diets – iron, zinc, copper, calcium, magnesium, selenium and iodine.” </a:t>
            </a:r>
            <a:r>
              <a:rPr sz="1400" lang="en" i="1"/>
              <a:t>New Phytol.</a:t>
            </a:r>
            <a:r>
              <a:rPr sz="1400" lang="en"/>
              <a:t> 182 (2009), 49–84.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212700" x="554375"/>
            <a:ext cy="1159799" cx="8289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Role of calcium in humans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1372501" x="685800"/>
            <a:ext cy="2726999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42900" marL="457200">
              <a:lnSpc>
                <a:spcPct val="142500"/>
              </a:lnSpc>
              <a:buClr>
                <a:srgbClr val="333333"/>
              </a:buClr>
              <a:buSzPct val="299999"/>
              <a:buFont typeface="Arial"/>
              <a:buChar char="•"/>
            </a:pPr>
            <a:r>
              <a:rPr sz="1000" lang="en">
                <a:solidFill>
                  <a:srgbClr val="333333"/>
                </a:solidFill>
              </a:rPr>
              <a:t>
</a:t>
            </a:r>
            <a:r>
              <a:rPr sz="1800" lang="en">
                <a:solidFill>
                  <a:srgbClr val="333333"/>
                </a:solidFill>
              </a:rPr>
              <a:t>Building strong bones and teeth</a:t>
            </a:r>
          </a:p>
          <a:p>
            <a:pPr algn="l" rtl="0" lvl="0" indent="-342900" marL="457200">
              <a:lnSpc>
                <a:spcPct val="142500"/>
              </a:lnSpc>
              <a:buClr>
                <a:srgbClr val="333333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33333"/>
                </a:solidFill>
              </a:rPr>
              <a:t>Clotting blood</a:t>
            </a:r>
          </a:p>
          <a:p>
            <a:pPr algn="l" rtl="0" lvl="0" indent="-342900" marL="457200">
              <a:lnSpc>
                <a:spcPct val="142500"/>
              </a:lnSpc>
              <a:buClr>
                <a:srgbClr val="333333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33333"/>
                </a:solidFill>
              </a:rPr>
              <a:t>Sending and receiving nerve signals</a:t>
            </a:r>
          </a:p>
          <a:p>
            <a:pPr algn="l" rtl="0" lvl="0" indent="-342900" marL="457200">
              <a:lnSpc>
                <a:spcPct val="142500"/>
              </a:lnSpc>
              <a:buClr>
                <a:srgbClr val="333333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33333"/>
                </a:solidFill>
              </a:rPr>
              <a:t>Squeezing and relaxing muscles</a:t>
            </a:r>
          </a:p>
          <a:p>
            <a:pPr algn="l" rtl="0" lvl="0" indent="-342900" marL="457200">
              <a:lnSpc>
                <a:spcPct val="142500"/>
              </a:lnSpc>
              <a:buClr>
                <a:srgbClr val="333333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33333"/>
                </a:solidFill>
              </a:rPr>
              <a:t>Releasing hormones and other chemicals</a:t>
            </a:r>
          </a:p>
          <a:p>
            <a:pPr algn="l" rtl="0" lvl="0" indent="-342900" marL="457200">
              <a:lnSpc>
                <a:spcPct val="142500"/>
              </a:lnSpc>
              <a:buClr>
                <a:srgbClr val="333333"/>
              </a:buClr>
              <a:buSzPct val="166666"/>
              <a:buFont typeface="Arial"/>
              <a:buChar char="•"/>
            </a:pPr>
            <a:r>
              <a:rPr sz="1800" lang="en">
                <a:solidFill>
                  <a:srgbClr val="333333"/>
                </a:solidFill>
              </a:rPr>
              <a:t>Keeping a normal heartbeat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996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Strengthens Cell Walls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031550" x="620300"/>
            <a:ext cy="38802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“Calcium builds strong bones!”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Calcium is critical in plant cell                                 wall stability.</a:t>
            </a:r>
          </a:p>
          <a:p>
            <a:pPr rtl="0" lvl="0" indent="-3810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400" lang="en"/>
              <a:t>Calcium deficiency in plants can                                cause cell wall collapse.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This is an even bigger problem                                 in younger tissues, as calcium is                 non-mobile once it is taken up                                  into the cell wall.</a:t>
            </a:r>
          </a:p>
        </p:txBody>
      </p:sp>
      <p:pic>
        <p:nvPicPr>
          <p:cNvPr id="41" name="Shape 4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999400" x="6236550"/>
            <a:ext cy="3144699" cx="266132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y="11962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Keeps fruit firmer longer</a:t>
            </a:r>
          </a:p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977025" x="457200"/>
            <a:ext cy="39489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Extra exposure to calcium leads to firmer fruit and delayed ripening.</a:t>
            </a:r>
          </a:p>
          <a:p>
            <a:pPr rtl="0" lvl="1" indent="-355600" marL="914400">
              <a:buClr>
                <a:schemeClr val="dk1"/>
              </a:buClr>
              <a:buSzPct val="100000"/>
              <a:buFont typeface="Arial"/>
              <a:buChar char="○"/>
            </a:pPr>
            <a:r>
              <a:rPr sz="2000" lang="en"/>
              <a:t>spraying during development or application after picking</a:t>
            </a:r>
          </a:p>
          <a:p>
            <a:pPr rtl="0" lvl="0" indent="-355600" marL="4572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Calcium connects proteins and lipids in the cell membrane, stabilizing the cell surface.</a:t>
            </a:r>
          </a:p>
          <a:p>
            <a:r>
              <a:t/>
            </a:r>
          </a:p>
          <a:p>
            <a:pPr lvl="0" indent="-355600" marL="4572000">
              <a:buClr>
                <a:schemeClr val="dk1"/>
              </a:buClr>
              <a:buSzPct val="100000"/>
              <a:buFont typeface="Arial"/>
              <a:buChar char="●"/>
            </a:pPr>
            <a:r>
              <a:rPr sz="2000" lang="en"/>
              <a:t>Important during vegetable shipping and distribution</a:t>
            </a:r>
          </a:p>
        </p:txBody>
      </p:sp>
      <p:pic>
        <p:nvPicPr>
          <p:cNvPr id="48" name="Shape 4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2700050" x="1017049"/>
            <a:ext cy="2300625" cx="3463748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2" name="Shape 5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3" name="Shape 53"/>
          <p:cNvSpPr txBox="1"/>
          <p:nvPr>
            <p:ph type="ctrTitle"/>
          </p:nvPr>
        </p:nvSpPr>
        <p:spPr>
          <a:xfrm>
            <a:off y="203292" x="80785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3600" lang="en"/>
              <a:t>Calcium Localization in Cell</a:t>
            </a:r>
          </a:p>
        </p:txBody>
      </p:sp>
      <p:sp>
        <p:nvSpPr>
          <p:cNvPr id="54" name="Shape 54"/>
          <p:cNvSpPr txBox="1"/>
          <p:nvPr>
            <p:ph idx="1" type="subTitle"/>
          </p:nvPr>
        </p:nvSpPr>
        <p:spPr>
          <a:xfrm>
            <a:off y="1043850" x="215850"/>
            <a:ext cy="3055799" cx="8712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algn="l"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
</a:t>
            </a:r>
            <a:r>
              <a:rPr sz="2400" lang="en">
                <a:solidFill>
                  <a:schemeClr val="dk1"/>
                </a:solidFill>
              </a:rPr>
              <a:t>In some plants tissues, Ca</a:t>
            </a:r>
            <a:r>
              <a:rPr baseline="30000" sz="2400" lang="en">
                <a:solidFill>
                  <a:schemeClr val="dk1"/>
                </a:solidFill>
              </a:rPr>
              <a:t>2+ </a:t>
            </a:r>
            <a:r>
              <a:rPr sz="2400" lang="en">
                <a:solidFill>
                  <a:schemeClr val="dk1"/>
                </a:solidFill>
              </a:rPr>
              <a:t>makes up 10% of total tissue dry weight.</a:t>
            </a:r>
          </a:p>
          <a:p>
            <a:r>
              <a:t/>
            </a:r>
          </a:p>
          <a:p>
            <a:pPr algn="l"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chemeClr val="dk1"/>
                </a:solidFill>
              </a:rPr>
              <a:t>High concentrations in vacuole, cell wall, ER, and chloroplast</a:t>
            </a:r>
          </a:p>
          <a:p>
            <a:r>
              <a:t/>
            </a:r>
          </a:p>
          <a:p>
            <a:pPr algn="l" rtl="0" lvl="0" indent="-3810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2400" lang="en">
                <a:solidFill>
                  <a:srgbClr val="000000"/>
                </a:solidFill>
              </a:rPr>
              <a:t>Very low concentration in cytoplasm (0.1-0.2 micromolar)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algn="ctr">
              <a:buNone/>
            </a:pPr>
            <a:r>
              <a:rPr lang="en"/>
              <a:t>Calcium in Plant Signaling</a:t>
            </a:r>
          </a:p>
        </p:txBody>
      </p:sp>
      <p:pic>
        <p:nvPicPr>
          <p:cNvPr id="60" name="Shape 60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106375" x="245374"/>
            <a:ext cy="3650350" cx="5437374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Shape 61"/>
          <p:cNvSpPr txBox="1"/>
          <p:nvPr/>
        </p:nvSpPr>
        <p:spPr>
          <a:xfrm>
            <a:off y="1063375" x="3674875"/>
            <a:ext cy="1899900" cx="4912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429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Calcium is extremely important in signal transduction in the cell.</a:t>
            </a:r>
          </a:p>
          <a:p>
            <a:pPr rtl="0" lvl="0" indent="-3429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Changes in cytosolic Ca</a:t>
            </a:r>
            <a:r>
              <a:rPr baseline="30000" sz="1800" lang="en"/>
              <a:t>2+</a:t>
            </a:r>
            <a:r>
              <a:rPr sz="1800" lang="en"/>
              <a:t> concentration trigger events in the cell such as enzyme activation.</a:t>
            </a:r>
          </a:p>
          <a:p>
            <a:pPr lvl="0" indent="-342900" marL="457200">
              <a:buClr>
                <a:srgbClr val="000000"/>
              </a:buClr>
              <a:buSzPct val="100000"/>
              <a:buFont typeface="Arial"/>
              <a:buChar char="●"/>
            </a:pPr>
            <a:r>
              <a:rPr sz="1800" lang="en"/>
              <a:t>Ca</a:t>
            </a:r>
            <a:r>
              <a:rPr baseline="30000" sz="1800" lang="en"/>
              <a:t>2+</a:t>
            </a:r>
            <a:r>
              <a:rPr sz="1800" lang="en"/>
              <a:t> events often involve complex molecular interactions such as phosphorylation cascades.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 txBox="1"/>
          <p:nvPr>
            <p:ph type="title"/>
          </p:nvPr>
        </p:nvSpPr>
        <p:spPr>
          <a:xfrm>
            <a:off y="21602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Calcium can be toxic to the plant</a:t>
            </a:r>
          </a:p>
        </p:txBody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3200400"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Calcium distribution must be strictly controlled.</a:t>
            </a:r>
          </a:p>
          <a:p>
            <a:pPr rtl="0" lvl="1" indent="-381000" marL="365760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many Ca</a:t>
            </a:r>
            <a:r>
              <a:rPr baseline="30000" lang="en"/>
              <a:t>2+</a:t>
            </a:r>
            <a:r>
              <a:rPr lang="en"/>
              <a:t> dependant enzymes are found in the cytoplasm.</a:t>
            </a:r>
          </a:p>
          <a:p>
            <a:pPr rtl="0" lvl="1" indent="-381000" marL="3657600">
              <a:buClr>
                <a:schemeClr val="dk1"/>
              </a:buClr>
              <a:buSzPct val="80000"/>
              <a:buFont typeface="Arial"/>
              <a:buChar char="○"/>
            </a:pPr>
            <a:r>
              <a:rPr lang="en"/>
              <a:t>If not sequestered in certain areas, Ca</a:t>
            </a:r>
            <a:r>
              <a:rPr baseline="30000" lang="en"/>
              <a:t>2+</a:t>
            </a:r>
            <a:r>
              <a:rPr lang="en"/>
              <a:t> ions can inadvertently trigger many responses.</a:t>
            </a:r>
          </a:p>
        </p:txBody>
      </p:sp>
      <p:pic>
        <p:nvPicPr>
          <p:cNvPr id="68" name="Shape 68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1441050" x="70250"/>
            <a:ext cy="2962274" cx="320854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Uptake of Calcium</a:t>
            </a:r>
          </a:p>
        </p:txBody>
      </p:sp>
      <p:sp>
        <p:nvSpPr>
          <p:cNvPr id="74" name="Shape 74"/>
          <p:cNvSpPr txBox="1"/>
          <p:nvPr/>
        </p:nvSpPr>
        <p:spPr>
          <a:xfrm>
            <a:off y="2375200" x="131425"/>
            <a:ext cy="760500" cx="1427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Roots</a:t>
            </a:r>
          </a:p>
        </p:txBody>
      </p:sp>
      <p:sp>
        <p:nvSpPr>
          <p:cNvPr id="75" name="Shape 75"/>
          <p:cNvSpPr/>
          <p:nvPr/>
        </p:nvSpPr>
        <p:spPr>
          <a:xfrm>
            <a:off y="1789762" x="1262600"/>
            <a:ext cy="685200" cx="3764699"/>
          </a:xfrm>
          <a:prstGeom prst="curvedDown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6" name="Shape 76"/>
          <p:cNvSpPr/>
          <p:nvPr/>
        </p:nvSpPr>
        <p:spPr>
          <a:xfrm>
            <a:off y="2882150" x="1333100"/>
            <a:ext cy="929399" cx="3623700"/>
          </a:xfrm>
          <a:prstGeom prst="curvedUpArrow">
            <a:avLst>
              <a:gd fmla="val 25000" name="adj1"/>
              <a:gd fmla="val 50000" name="adj2"/>
              <a:gd fmla="val 25000" name="adj3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77" name="Shape 77"/>
          <p:cNvSpPr txBox="1"/>
          <p:nvPr/>
        </p:nvSpPr>
        <p:spPr>
          <a:xfrm>
            <a:off y="2375200" x="2516000"/>
            <a:ext cy="929399" cx="1257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Xylem </a:t>
            </a:r>
          </a:p>
        </p:txBody>
      </p:sp>
      <p:sp>
        <p:nvSpPr>
          <p:cNvPr id="78" name="Shape 78"/>
          <p:cNvSpPr txBox="1"/>
          <p:nvPr/>
        </p:nvSpPr>
        <p:spPr>
          <a:xfrm>
            <a:off y="3933625" x="1614700"/>
            <a:ext cy="816900" cx="40650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lang="en"/>
              <a:t>symplast-</a:t>
            </a:r>
            <a:r>
              <a:rPr lang="en"/>
              <a:t> through cytoplasm of cells linked together by plasmodesmata </a:t>
            </a:r>
          </a:p>
        </p:txBody>
      </p:sp>
      <p:sp>
        <p:nvSpPr>
          <p:cNvPr id="79" name="Shape 79"/>
          <p:cNvSpPr txBox="1"/>
          <p:nvPr/>
        </p:nvSpPr>
        <p:spPr>
          <a:xfrm>
            <a:off y="1260137" x="1398800"/>
            <a:ext cy="567599" cx="3557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b="1" lang="en"/>
              <a:t>apoplast-</a:t>
            </a:r>
            <a:r>
              <a:rPr lang="en"/>
              <a:t> spaces between the cells </a:t>
            </a:r>
          </a:p>
        </p:txBody>
      </p:sp>
      <p:sp>
        <p:nvSpPr>
          <p:cNvPr id="80" name="Shape 80"/>
          <p:cNvSpPr txBox="1"/>
          <p:nvPr/>
        </p:nvSpPr>
        <p:spPr>
          <a:xfrm>
            <a:off y="2374625" x="4731375"/>
            <a:ext cy="450599" cx="177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buNone/>
            </a:pPr>
            <a:r>
              <a:rPr sz="3000" lang="en"/>
              <a:t>Shoot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y="440526" x="5449750"/>
            <a:ext cy="1855571" cx="3472675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Shape 82"/>
          <p:cNvSpPr txBox="1"/>
          <p:nvPr/>
        </p:nvSpPr>
        <p:spPr>
          <a:xfrm>
            <a:off y="3135700" x="5679700"/>
            <a:ext cy="1224599" cx="3236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* </a:t>
            </a:r>
            <a:r>
              <a:rPr sz="1800" lang="en"/>
              <a:t>transported as Ca</a:t>
            </a:r>
            <a:r>
              <a:rPr baseline="30000" sz="1800" lang="en"/>
              <a:t>2+</a:t>
            </a:r>
            <a:r>
              <a:rPr sz="1800" lang="en"/>
              <a:t> or complexed with organic acids</a:t>
            </a:r>
          </a:p>
          <a:p>
            <a:pPr>
              <a:buNone/>
            </a:pPr>
            <a:r>
              <a:rPr lang="en"/>
              <a:t>(White, 2009)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lang="en"/>
              <a:t>Interactions with other minerals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Plants rarely lack calcium supply from soil</a:t>
            </a:r>
          </a:p>
          <a:p>
            <a:pPr rtl="0" lvl="1" indent="-381000" marL="91440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Calcium deficiency: acidic soil (high Al</a:t>
            </a:r>
            <a:r>
              <a:rPr baseline="30000" lang="en"/>
              <a:t>3+</a:t>
            </a:r>
            <a:r>
              <a:rPr lang="en"/>
              <a:t>) and saline soils (high Na</a:t>
            </a:r>
            <a:r>
              <a:rPr baseline="30000" lang="en"/>
              <a:t>+</a:t>
            </a:r>
            <a:r>
              <a:rPr lang="en"/>
              <a:t>)</a:t>
            </a:r>
          </a:p>
          <a:p>
            <a:r>
              <a:t/>
            </a:r>
          </a:p>
          <a:p>
            <a:pPr rtl="0" lvl="0" indent="-381000" marL="457200">
              <a:buClr>
                <a:schemeClr val="dk1"/>
              </a:buClr>
              <a:buSzPct val="166666"/>
              <a:buFont typeface="Arial"/>
              <a:buChar char="•"/>
            </a:pPr>
            <a:r>
              <a:rPr sz="2400" lang="en"/>
              <a:t>Inverse relationship: high Ca</a:t>
            </a:r>
            <a:r>
              <a:rPr baseline="30000" sz="2400" lang="en"/>
              <a:t>2+</a:t>
            </a:r>
            <a:r>
              <a:rPr sz="2400" lang="en"/>
              <a:t>        reduced uptake of Na</a:t>
            </a:r>
            <a:r>
              <a:rPr baseline="30000" sz="2400" lang="en"/>
              <a:t>+</a:t>
            </a:r>
            <a:r>
              <a:rPr sz="2400" lang="en"/>
              <a:t> and Al</a:t>
            </a:r>
            <a:r>
              <a:rPr baseline="30000" sz="2400" lang="en"/>
              <a:t>3+</a:t>
            </a:r>
          </a:p>
          <a:p>
            <a:r>
              <a:t/>
            </a:r>
          </a:p>
          <a:p>
            <a:pPr lvl="0" indent="-419100" marL="457200">
              <a:buClr>
                <a:schemeClr val="dk1"/>
              </a:buClr>
              <a:buSzPct val="208333"/>
              <a:buFont typeface="Arial"/>
              <a:buChar char="•"/>
            </a:pPr>
            <a:r>
              <a:rPr sz="2400" lang="en"/>
              <a:t>High Mg</a:t>
            </a:r>
            <a:r>
              <a:rPr baseline="30000" sz="2400" lang="en"/>
              <a:t>2+</a:t>
            </a:r>
            <a:r>
              <a:rPr sz="2400" lang="en"/>
              <a:t> and K</a:t>
            </a:r>
            <a:r>
              <a:rPr baseline="30000" sz="2400" lang="en"/>
              <a:t>+</a:t>
            </a:r>
            <a:r>
              <a:rPr lang="en"/>
              <a:t>          </a:t>
            </a:r>
            <a:r>
              <a:rPr sz="2400" lang="en"/>
              <a:t>reduced Ca</a:t>
            </a:r>
            <a:r>
              <a:rPr baseline="30000" sz="2400" lang="en"/>
              <a:t>2+</a:t>
            </a:r>
            <a:r>
              <a:rPr sz="2400" lang="en"/>
              <a:t> uptake</a:t>
            </a:r>
          </a:p>
        </p:txBody>
      </p:sp>
      <p:sp>
        <p:nvSpPr>
          <p:cNvPr id="89" name="Shape 89"/>
          <p:cNvSpPr/>
          <p:nvPr/>
        </p:nvSpPr>
        <p:spPr>
          <a:xfrm>
            <a:off y="3166175" x="5112700"/>
            <a:ext cy="262800" cx="5912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  <p:sp>
        <p:nvSpPr>
          <p:cNvPr id="90" name="Shape 90"/>
          <p:cNvSpPr/>
          <p:nvPr/>
        </p:nvSpPr>
        <p:spPr>
          <a:xfrm>
            <a:off y="4470550" x="3440825"/>
            <a:ext cy="206400" cx="741599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w="19050" cap="flat">
            <a:solidFill>
              <a:schemeClr val="dk2"/>
            </a:solidFill>
            <a:prstDash val="solid"/>
            <a:round/>
            <a:headEnd w="med" len="med" type="none"/>
            <a:tailEnd w="med" len="med" type="none"/>
          </a:ln>
        </p:spPr>
        <p:txBody>
          <a:bodyPr bIns="91425" rIns="91425" lIns="91425" tIns="91425" anchor="ctr" anchorCtr="0">
            <a:noAutofit/>
          </a:bodyPr>
          <a:lstStyle/>
          <a:p/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