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77" r:id="rId5"/>
    <p:sldId id="281" r:id="rId6"/>
    <p:sldId id="282" r:id="rId7"/>
    <p:sldId id="278" r:id="rId8"/>
    <p:sldId id="262" r:id="rId9"/>
    <p:sldId id="259" r:id="rId10"/>
    <p:sldId id="283" r:id="rId11"/>
    <p:sldId id="261" r:id="rId12"/>
    <p:sldId id="284" r:id="rId13"/>
    <p:sldId id="263" r:id="rId14"/>
    <p:sldId id="285" r:id="rId15"/>
    <p:sldId id="286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9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8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4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9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8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9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5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7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0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88EE-1575-446B-AD38-B21C487931B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3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588EE-1575-446B-AD38-B21C487931B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566BB-DB2B-4BD0-9223-80F4514D73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9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Bacterial Computers for Network Optimization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Punctuated Equilibrium for Network 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3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Promoter Library</a:t>
            </a:r>
            <a:endParaRPr lang="en-US" dirty="0"/>
          </a:p>
        </p:txBody>
      </p:sp>
      <p:sp>
        <p:nvSpPr>
          <p:cNvPr id="4" name="Bent Arrow 3"/>
          <p:cNvSpPr/>
          <p:nvPr/>
        </p:nvSpPr>
        <p:spPr>
          <a:xfrm>
            <a:off x="4343400" y="1371600"/>
            <a:ext cx="838200" cy="68580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>
            <a:off x="4114800" y="2819400"/>
            <a:ext cx="838200" cy="685800"/>
          </a:xfrm>
          <a:prstGeom prst="bentArrow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>
            <a:off x="4114800" y="4038600"/>
            <a:ext cx="838200" cy="685800"/>
          </a:xfrm>
          <a:prstGeom prst="bentArrow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>
            <a:off x="4114800" y="5257800"/>
            <a:ext cx="838200" cy="685800"/>
          </a:xfrm>
          <a:prstGeom prst="bentArrow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819400" y="2057400"/>
            <a:ext cx="2971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1718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Word2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1718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Word1</a:t>
            </a:r>
            <a:endParaRPr lang="en-US" sz="1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876800" y="2057400"/>
            <a:ext cx="914400" cy="380705"/>
            <a:chOff x="3429000" y="2939534"/>
            <a:chExt cx="914400" cy="380705"/>
          </a:xfrm>
        </p:grpSpPr>
        <p:sp>
          <p:nvSpPr>
            <p:cNvPr id="14" name="TextBox 13"/>
            <p:cNvSpPr txBox="1"/>
            <p:nvPr/>
          </p:nvSpPr>
          <p:spPr>
            <a:xfrm>
              <a:off x="3429000" y="29395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3505200" y="3320239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048000" y="2057695"/>
            <a:ext cx="914400" cy="380705"/>
            <a:chOff x="1676400" y="3135573"/>
            <a:chExt cx="914400" cy="380705"/>
          </a:xfrm>
        </p:grpSpPr>
        <p:sp>
          <p:nvSpPr>
            <p:cNvPr id="17" name="TextBox 16"/>
            <p:cNvSpPr txBox="1"/>
            <p:nvPr/>
          </p:nvSpPr>
          <p:spPr>
            <a:xfrm>
              <a:off x="1676400" y="313557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676400" y="3516278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/>
          <p:cNvCxnSpPr/>
          <p:nvPr/>
        </p:nvCxnSpPr>
        <p:spPr>
          <a:xfrm>
            <a:off x="2743200" y="3538954"/>
            <a:ext cx="2971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95800" y="3200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Word2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3200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Word1</a:t>
            </a:r>
            <a:endParaRPr lang="en-US" sz="16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4800600" y="3538954"/>
            <a:ext cx="914400" cy="380705"/>
            <a:chOff x="3429000" y="2939534"/>
            <a:chExt cx="914400" cy="380705"/>
          </a:xfrm>
        </p:grpSpPr>
        <p:sp>
          <p:nvSpPr>
            <p:cNvPr id="26" name="TextBox 25"/>
            <p:cNvSpPr txBox="1"/>
            <p:nvPr/>
          </p:nvSpPr>
          <p:spPr>
            <a:xfrm>
              <a:off x="3429000" y="29395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>
              <a:off x="3505200" y="3320239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971800" y="3539249"/>
            <a:ext cx="914400" cy="380705"/>
            <a:chOff x="1676400" y="3135573"/>
            <a:chExt cx="914400" cy="380705"/>
          </a:xfrm>
        </p:grpSpPr>
        <p:sp>
          <p:nvSpPr>
            <p:cNvPr id="29" name="TextBox 28"/>
            <p:cNvSpPr txBox="1"/>
            <p:nvPr/>
          </p:nvSpPr>
          <p:spPr>
            <a:xfrm>
              <a:off x="1676400" y="313557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1676400" y="3516278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1" name="Straight Connector 30"/>
          <p:cNvCxnSpPr/>
          <p:nvPr/>
        </p:nvCxnSpPr>
        <p:spPr>
          <a:xfrm>
            <a:off x="2743200" y="5977354"/>
            <a:ext cx="2971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95800" y="5638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Word2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3429000" y="5638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Word1</a:t>
            </a:r>
            <a:endParaRPr lang="en-US" sz="16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4800600" y="5977354"/>
            <a:ext cx="914400" cy="380705"/>
            <a:chOff x="3429000" y="2939534"/>
            <a:chExt cx="914400" cy="380705"/>
          </a:xfrm>
        </p:grpSpPr>
        <p:sp>
          <p:nvSpPr>
            <p:cNvPr id="35" name="TextBox 34"/>
            <p:cNvSpPr txBox="1"/>
            <p:nvPr/>
          </p:nvSpPr>
          <p:spPr>
            <a:xfrm>
              <a:off x="3429000" y="29395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3505200" y="3320239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971800" y="5977649"/>
            <a:ext cx="914400" cy="380705"/>
            <a:chOff x="1676400" y="3135573"/>
            <a:chExt cx="914400" cy="380705"/>
          </a:xfrm>
        </p:grpSpPr>
        <p:sp>
          <p:nvSpPr>
            <p:cNvPr id="38" name="TextBox 37"/>
            <p:cNvSpPr txBox="1"/>
            <p:nvPr/>
          </p:nvSpPr>
          <p:spPr>
            <a:xfrm>
              <a:off x="1676400" y="313557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1676400" y="3516278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2743200" y="4724400"/>
            <a:ext cx="2971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495800" y="4385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Word2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3429000" y="43858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Word1</a:t>
            </a:r>
            <a:endParaRPr lang="en-US" sz="16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4800600" y="4724400"/>
            <a:ext cx="914400" cy="380705"/>
            <a:chOff x="3429000" y="2939534"/>
            <a:chExt cx="914400" cy="380705"/>
          </a:xfrm>
        </p:grpSpPr>
        <p:sp>
          <p:nvSpPr>
            <p:cNvPr id="44" name="TextBox 43"/>
            <p:cNvSpPr txBox="1"/>
            <p:nvPr/>
          </p:nvSpPr>
          <p:spPr>
            <a:xfrm>
              <a:off x="3429000" y="29395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H="1">
              <a:off x="3505200" y="3320239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971800" y="4724695"/>
            <a:ext cx="914400" cy="380705"/>
            <a:chOff x="1676400" y="3135573"/>
            <a:chExt cx="914400" cy="380705"/>
          </a:xfrm>
        </p:grpSpPr>
        <p:sp>
          <p:nvSpPr>
            <p:cNvPr id="47" name="TextBox 46"/>
            <p:cNvSpPr txBox="1"/>
            <p:nvPr/>
          </p:nvSpPr>
          <p:spPr>
            <a:xfrm>
              <a:off x="1676400" y="313557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1676400" y="3516278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3020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Stage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BsaI GGA to generate a combinatorial library of </a:t>
            </a:r>
            <a:r>
              <a:rPr lang="en-US" dirty="0" smtClean="0"/>
              <a:t>promoters connected to one type of RBS and the network genes</a:t>
            </a:r>
            <a:endParaRPr lang="en-US" dirty="0" smtClean="0"/>
          </a:p>
          <a:p>
            <a:r>
              <a:rPr lang="en-US" dirty="0" smtClean="0"/>
              <a:t>Select first layer of </a:t>
            </a:r>
            <a:r>
              <a:rPr lang="en-US" dirty="0" smtClean="0"/>
              <a:t>network based on output</a:t>
            </a:r>
            <a:endParaRPr lang="en-US" dirty="0" smtClean="0"/>
          </a:p>
          <a:p>
            <a:pPr lvl="1"/>
            <a:r>
              <a:rPr lang="en-US" dirty="0" smtClean="0"/>
              <a:t>Sequence members of population</a:t>
            </a:r>
          </a:p>
          <a:p>
            <a:r>
              <a:rPr lang="en-US" dirty="0" smtClean="0"/>
              <a:t>Move </a:t>
            </a:r>
            <a:r>
              <a:rPr lang="en-US" dirty="0" smtClean="0"/>
              <a:t>on to Second Stage</a:t>
            </a:r>
          </a:p>
        </p:txBody>
      </p:sp>
    </p:spTree>
    <p:extLst>
      <p:ext uri="{BB962C8B-B14F-4D97-AF65-F5344CB8AC3E}">
        <p14:creationId xmlns:p14="http://schemas.microsoft.com/office/powerpoint/2010/main" val="273001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Stage </a:t>
            </a: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BsmBI</a:t>
            </a:r>
            <a:r>
              <a:rPr lang="en-US" dirty="0" smtClean="0"/>
              <a:t> </a:t>
            </a:r>
            <a:r>
              <a:rPr lang="en-US" dirty="0" smtClean="0"/>
              <a:t>GGA to generate a combinatorial library of </a:t>
            </a:r>
            <a:r>
              <a:rPr lang="en-US" dirty="0" smtClean="0"/>
              <a:t>RBS elements connected to each of the network genes</a:t>
            </a:r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smtClean="0"/>
              <a:t>second layer </a:t>
            </a:r>
            <a:r>
              <a:rPr lang="en-US" dirty="0" smtClean="0"/>
              <a:t>of </a:t>
            </a:r>
            <a:r>
              <a:rPr lang="en-US" dirty="0" smtClean="0"/>
              <a:t>network based on output</a:t>
            </a:r>
            <a:endParaRPr lang="en-US" dirty="0" smtClean="0"/>
          </a:p>
          <a:p>
            <a:pPr lvl="1"/>
            <a:r>
              <a:rPr lang="en-US" dirty="0" smtClean="0"/>
              <a:t>Sequence members of population</a:t>
            </a:r>
          </a:p>
          <a:p>
            <a:r>
              <a:rPr lang="en-US" dirty="0" smtClean="0"/>
              <a:t>Move </a:t>
            </a:r>
            <a:r>
              <a:rPr lang="en-US" dirty="0" smtClean="0"/>
              <a:t>on to </a:t>
            </a:r>
            <a:r>
              <a:rPr lang="en-US" dirty="0" smtClean="0"/>
              <a:t>Third Stage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2290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</a:t>
            </a:r>
            <a:r>
              <a:rPr lang="en-US" dirty="0" smtClean="0"/>
              <a:t>Stage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143000" y="2515078"/>
            <a:ext cx="6477000" cy="2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ight Arrow 20"/>
          <p:cNvSpPr/>
          <p:nvPr/>
        </p:nvSpPr>
        <p:spPr>
          <a:xfrm>
            <a:off x="5562600" y="2133600"/>
            <a:ext cx="991737" cy="762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581400" y="23622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638800" y="2328446"/>
            <a:ext cx="876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Gene 1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533400" y="3962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BsmBI</a:t>
            </a:r>
            <a:r>
              <a:rPr lang="en-US" sz="2400" dirty="0" smtClean="0"/>
              <a:t> sites are used to insert various RBS elements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4038600" y="2176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Word4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2819400" y="2176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Word3</a:t>
            </a:r>
            <a:endParaRPr lang="en-US" sz="16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4419600" y="2514600"/>
            <a:ext cx="914400" cy="380705"/>
            <a:chOff x="3429000" y="2939534"/>
            <a:chExt cx="914400" cy="380705"/>
          </a:xfrm>
        </p:grpSpPr>
        <p:sp>
          <p:nvSpPr>
            <p:cNvPr id="60" name="TextBox 59"/>
            <p:cNvSpPr txBox="1"/>
            <p:nvPr/>
          </p:nvSpPr>
          <p:spPr>
            <a:xfrm>
              <a:off x="3429000" y="29395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BsmBI</a:t>
              </a:r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H="1">
              <a:off x="3505200" y="3320239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2514600" y="2514600"/>
            <a:ext cx="914400" cy="380705"/>
            <a:chOff x="1676400" y="3135573"/>
            <a:chExt cx="914400" cy="380705"/>
          </a:xfrm>
        </p:grpSpPr>
        <p:sp>
          <p:nvSpPr>
            <p:cNvPr id="63" name="TextBox 62"/>
            <p:cNvSpPr txBox="1"/>
            <p:nvPr/>
          </p:nvSpPr>
          <p:spPr>
            <a:xfrm>
              <a:off x="1676400" y="313557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BsmBI</a:t>
              </a:r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1676400" y="3516278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6781800" y="2293189"/>
            <a:ext cx="5334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LVA</a:t>
            </a:r>
            <a:endParaRPr lang="en-US" dirty="0"/>
          </a:p>
        </p:txBody>
      </p:sp>
      <p:sp>
        <p:nvSpPr>
          <p:cNvPr id="34" name="Bent Arrow 33"/>
          <p:cNvSpPr/>
          <p:nvPr/>
        </p:nvSpPr>
        <p:spPr>
          <a:xfrm>
            <a:off x="1371600" y="1828800"/>
            <a:ext cx="838200" cy="68580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359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Stage </a:t>
            </a: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BtsI</a:t>
            </a:r>
            <a:r>
              <a:rPr lang="en-US" dirty="0" smtClean="0"/>
              <a:t> </a:t>
            </a:r>
            <a:r>
              <a:rPr lang="en-US" dirty="0" smtClean="0"/>
              <a:t>GGA to generate a combinatorial library of </a:t>
            </a:r>
            <a:r>
              <a:rPr lang="en-US" dirty="0" smtClean="0"/>
              <a:t>Degradation tags connected to each of the network genes</a:t>
            </a:r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smtClean="0"/>
              <a:t>third layer </a:t>
            </a:r>
            <a:r>
              <a:rPr lang="en-US" dirty="0" smtClean="0"/>
              <a:t>of </a:t>
            </a:r>
            <a:r>
              <a:rPr lang="en-US" dirty="0" smtClean="0"/>
              <a:t>network based on output</a:t>
            </a:r>
            <a:endParaRPr lang="en-US" dirty="0" smtClean="0"/>
          </a:p>
          <a:p>
            <a:pPr lvl="1"/>
            <a:r>
              <a:rPr lang="en-US" dirty="0" smtClean="0"/>
              <a:t>Sequence members of population</a:t>
            </a:r>
          </a:p>
          <a:p>
            <a:r>
              <a:rPr lang="en-US" dirty="0" smtClean="0"/>
              <a:t>Repeat Stages 1 and 2 or </a:t>
            </a:r>
          </a:p>
          <a:p>
            <a:r>
              <a:rPr lang="en-US" dirty="0" smtClean="0"/>
              <a:t>Move </a:t>
            </a:r>
            <a:r>
              <a:rPr lang="en-US" dirty="0" smtClean="0"/>
              <a:t>on to </a:t>
            </a:r>
            <a:r>
              <a:rPr lang="en-US" dirty="0" err="1" smtClean="0"/>
              <a:t>Hypermutation</a:t>
            </a:r>
            <a:r>
              <a:rPr lang="en-US" dirty="0" smtClean="0"/>
              <a:t> Stage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358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</a:t>
            </a:r>
            <a:r>
              <a:rPr lang="en-US" dirty="0" smtClean="0"/>
              <a:t>Stage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143000" y="2515078"/>
            <a:ext cx="6477000" cy="2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ight Arrow 20"/>
          <p:cNvSpPr/>
          <p:nvPr/>
        </p:nvSpPr>
        <p:spPr>
          <a:xfrm>
            <a:off x="3431275" y="2133600"/>
            <a:ext cx="991737" cy="762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590800" y="2345323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733800" y="2328446"/>
            <a:ext cx="876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Gene 1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533400" y="3962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BtsI</a:t>
            </a:r>
            <a:r>
              <a:rPr lang="en-US" sz="2400" dirty="0" smtClean="0"/>
              <a:t> sites are used to insert various LVA elements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6629400" y="2176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Word4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5029200" y="2176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Word3</a:t>
            </a:r>
            <a:endParaRPr lang="en-US" sz="16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7010400" y="2514600"/>
            <a:ext cx="914400" cy="380705"/>
            <a:chOff x="3429000" y="2939534"/>
            <a:chExt cx="914400" cy="380705"/>
          </a:xfrm>
        </p:grpSpPr>
        <p:sp>
          <p:nvSpPr>
            <p:cNvPr id="60" name="TextBox 59"/>
            <p:cNvSpPr txBox="1"/>
            <p:nvPr/>
          </p:nvSpPr>
          <p:spPr>
            <a:xfrm>
              <a:off x="3429000" y="29395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BtsI</a:t>
              </a:r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H="1">
              <a:off x="3505200" y="3320239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4724400" y="2514600"/>
            <a:ext cx="914400" cy="380705"/>
            <a:chOff x="1676400" y="3135573"/>
            <a:chExt cx="914400" cy="380705"/>
          </a:xfrm>
        </p:grpSpPr>
        <p:sp>
          <p:nvSpPr>
            <p:cNvPr id="63" name="TextBox 62"/>
            <p:cNvSpPr txBox="1"/>
            <p:nvPr/>
          </p:nvSpPr>
          <p:spPr>
            <a:xfrm>
              <a:off x="1676400" y="313557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BtsI</a:t>
              </a:r>
              <a:endParaRPr lang="en-US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1676400" y="3516278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5929952" y="2333950"/>
            <a:ext cx="5334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LVA</a:t>
            </a:r>
            <a:endParaRPr lang="en-US" dirty="0"/>
          </a:p>
        </p:txBody>
      </p:sp>
      <p:sp>
        <p:nvSpPr>
          <p:cNvPr id="34" name="Bent Arrow 33"/>
          <p:cNvSpPr/>
          <p:nvPr/>
        </p:nvSpPr>
        <p:spPr>
          <a:xfrm>
            <a:off x="1371600" y="1828800"/>
            <a:ext cx="838200" cy="68580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249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Hypermutation</a:t>
            </a:r>
            <a:r>
              <a:rPr lang="en-US" dirty="0" smtClean="0"/>
              <a:t>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conditions under which </a:t>
            </a:r>
            <a:r>
              <a:rPr lang="en-US" dirty="0" err="1" smtClean="0"/>
              <a:t>hypermutation</a:t>
            </a:r>
            <a:r>
              <a:rPr lang="en-US" dirty="0" smtClean="0"/>
              <a:t> occurs in </a:t>
            </a:r>
            <a:r>
              <a:rPr lang="en-US" i="1" dirty="0" smtClean="0"/>
              <a:t>E. coli </a:t>
            </a:r>
            <a:r>
              <a:rPr lang="en-US" dirty="0" smtClean="0"/>
              <a:t> (????)</a:t>
            </a:r>
          </a:p>
          <a:p>
            <a:r>
              <a:rPr lang="en-US" dirty="0" smtClean="0"/>
              <a:t>Select for clones that have increased network function</a:t>
            </a:r>
          </a:p>
          <a:p>
            <a:r>
              <a:rPr lang="en-US" dirty="0" smtClean="0"/>
              <a:t>Sequence genome of interesting clones to discover mutations of various genes</a:t>
            </a:r>
          </a:p>
          <a:p>
            <a:r>
              <a:rPr lang="en-US" dirty="0" smtClean="0"/>
              <a:t>Optional: perform some type of subtraction experiment to sort out mutations that several clones have in common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042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Given a desired network of gene expression</a:t>
            </a:r>
          </a:p>
          <a:p>
            <a:pPr lvl="1"/>
            <a:r>
              <a:rPr lang="en-US" dirty="0" err="1" smtClean="0"/>
              <a:t>Magnetosome</a:t>
            </a:r>
            <a:endParaRPr lang="en-US" dirty="0" smtClean="0"/>
          </a:p>
          <a:p>
            <a:pPr lvl="1"/>
            <a:r>
              <a:rPr lang="en-US" dirty="0" smtClean="0"/>
              <a:t>Enzymes in a metabolic pathway</a:t>
            </a:r>
          </a:p>
          <a:p>
            <a:pPr lvl="1"/>
            <a:r>
              <a:rPr lang="en-US" dirty="0" smtClean="0"/>
              <a:t>Subunits of a protein</a:t>
            </a:r>
          </a:p>
          <a:p>
            <a:pPr lvl="1"/>
            <a:r>
              <a:rPr lang="en-US" dirty="0" smtClean="0"/>
              <a:t>Other examples???</a:t>
            </a:r>
          </a:p>
          <a:p>
            <a:r>
              <a:rPr lang="en-US" dirty="0" smtClean="0"/>
              <a:t>Optimal function of network sensitive to</a:t>
            </a:r>
          </a:p>
          <a:p>
            <a:pPr lvl="1"/>
            <a:r>
              <a:rPr lang="en-US" dirty="0" smtClean="0"/>
              <a:t>Levels of node components</a:t>
            </a:r>
          </a:p>
          <a:p>
            <a:pPr lvl="1"/>
            <a:r>
              <a:rPr lang="en-US" dirty="0" smtClean="0"/>
              <a:t>Interactions among node components</a:t>
            </a:r>
          </a:p>
          <a:p>
            <a:pPr lvl="1"/>
            <a:r>
              <a:rPr lang="en-US" dirty="0" smtClean="0"/>
              <a:t>Interactions with other genome-encoded elements</a:t>
            </a:r>
          </a:p>
          <a:p>
            <a:r>
              <a:rPr lang="en-US" dirty="0" smtClean="0"/>
              <a:t>How can </a:t>
            </a:r>
            <a:r>
              <a:rPr lang="en-US" dirty="0" err="1" smtClean="0"/>
              <a:t>combinatorics</a:t>
            </a:r>
            <a:r>
              <a:rPr lang="en-US" dirty="0" smtClean="0"/>
              <a:t> be used to optimize the function of a network?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Expression of Problem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42900" y="2933700"/>
            <a:ext cx="3124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1905000" y="4495800"/>
            <a:ext cx="457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2238499" y="1923803"/>
            <a:ext cx="4073236" cy="2363189"/>
          </a:xfrm>
          <a:custGeom>
            <a:avLst/>
            <a:gdLst>
              <a:gd name="connsiteX0" fmla="*/ 0 w 4073236"/>
              <a:gd name="connsiteY0" fmla="*/ 2046514 h 2363189"/>
              <a:gd name="connsiteX1" fmla="*/ 629392 w 4073236"/>
              <a:gd name="connsiteY1" fmla="*/ 1155865 h 2363189"/>
              <a:gd name="connsiteX2" fmla="*/ 1258784 w 4073236"/>
              <a:gd name="connsiteY2" fmla="*/ 2046514 h 2363189"/>
              <a:gd name="connsiteX3" fmla="*/ 2339439 w 4073236"/>
              <a:gd name="connsiteY3" fmla="*/ 3958 h 2363189"/>
              <a:gd name="connsiteX4" fmla="*/ 3420093 w 4073236"/>
              <a:gd name="connsiteY4" fmla="*/ 2022763 h 2363189"/>
              <a:gd name="connsiteX5" fmla="*/ 4073236 w 4073236"/>
              <a:gd name="connsiteY5" fmla="*/ 2046514 h 236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3236" h="2363189">
                <a:moveTo>
                  <a:pt x="0" y="2046514"/>
                </a:moveTo>
                <a:cubicBezTo>
                  <a:pt x="209797" y="1601189"/>
                  <a:pt x="419595" y="1155865"/>
                  <a:pt x="629392" y="1155865"/>
                </a:cubicBezTo>
                <a:cubicBezTo>
                  <a:pt x="839189" y="1155865"/>
                  <a:pt x="973776" y="2238498"/>
                  <a:pt x="1258784" y="2046514"/>
                </a:cubicBezTo>
                <a:cubicBezTo>
                  <a:pt x="1543792" y="1854530"/>
                  <a:pt x="1979221" y="7916"/>
                  <a:pt x="2339439" y="3958"/>
                </a:cubicBezTo>
                <a:cubicBezTo>
                  <a:pt x="2699657" y="0"/>
                  <a:pt x="3131127" y="1682337"/>
                  <a:pt x="3420093" y="2022763"/>
                </a:cubicBezTo>
                <a:cubicBezTo>
                  <a:pt x="3709059" y="2363189"/>
                  <a:pt x="3891147" y="2204851"/>
                  <a:pt x="4073236" y="2046514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175013" y="2718006"/>
            <a:ext cx="290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Desired Network Function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4552890"/>
            <a:ext cx="2610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Various Network States</a:t>
            </a:r>
            <a:endParaRPr lang="en-US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2552700" y="27813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4229100" y="15621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248694" y="3239294"/>
            <a:ext cx="228600" cy="150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3086100" y="29337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91000" y="1066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2526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57400" y="2831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14600" y="2297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" y="5029200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The graph shows the desired network function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Starting at positions A or C, the network can be improved incrementally by small changes, perhaps achieving the local maximum at B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If larger changes can be introduced into the network, the distant, higher maximum at D could be found 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733" y="304800"/>
            <a:ext cx="86934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"/>
                <a:cs typeface="Times"/>
              </a:rPr>
              <a:t>Golden Gate Combinatorial Diversity</a:t>
            </a:r>
            <a:endParaRPr lang="en-US" sz="4400" dirty="0">
              <a:latin typeface="Times"/>
              <a:cs typeface="Times"/>
            </a:endParaRPr>
          </a:p>
        </p:txBody>
      </p:sp>
      <p:sp>
        <p:nvSpPr>
          <p:cNvPr id="4" name="Bent Arrow 3"/>
          <p:cNvSpPr/>
          <p:nvPr/>
        </p:nvSpPr>
        <p:spPr>
          <a:xfrm>
            <a:off x="723900" y="1905000"/>
            <a:ext cx="838200" cy="68580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>
            <a:off x="723900" y="2895600"/>
            <a:ext cx="838200" cy="685800"/>
          </a:xfrm>
          <a:prstGeom prst="bentArrow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>
            <a:off x="723900" y="3886200"/>
            <a:ext cx="838200" cy="685800"/>
          </a:xfrm>
          <a:prstGeom prst="bentArrow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>
            <a:off x="723900" y="4876800"/>
            <a:ext cx="838200" cy="685800"/>
          </a:xfrm>
          <a:prstGeom prst="bentArrow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6400800"/>
            <a:ext cx="6718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http://2011.igem.org/</a:t>
            </a:r>
            <a:r>
              <a:rPr lang="en-US" dirty="0" err="1"/>
              <a:t>Team:Washington</a:t>
            </a:r>
            <a:r>
              <a:rPr lang="en-US" dirty="0"/>
              <a:t>/</a:t>
            </a:r>
            <a:r>
              <a:rPr lang="en-US" dirty="0" err="1"/>
              <a:t>Magnetosomes</a:t>
            </a:r>
            <a:r>
              <a:rPr lang="en-US" dirty="0"/>
              <a:t>/Background</a:t>
            </a:r>
          </a:p>
        </p:txBody>
      </p:sp>
      <p:sp>
        <p:nvSpPr>
          <p:cNvPr id="9" name="Oval 8"/>
          <p:cNvSpPr/>
          <p:nvPr/>
        </p:nvSpPr>
        <p:spPr>
          <a:xfrm>
            <a:off x="2133600" y="1752600"/>
            <a:ext cx="457200" cy="304800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33600" y="2085109"/>
            <a:ext cx="457200" cy="304800"/>
          </a:xfrm>
          <a:prstGeom prst="ellipse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33600" y="2417618"/>
            <a:ext cx="457200" cy="304800"/>
          </a:xfrm>
          <a:prstGeom prst="ellipse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133600" y="2750127"/>
            <a:ext cx="457200" cy="304800"/>
          </a:xfrm>
          <a:prstGeom prst="ellipse">
            <a:avLst/>
          </a:prstGeom>
          <a:solidFill>
            <a:srgbClr val="CCFFCC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33600" y="3082636"/>
            <a:ext cx="457200" cy="304800"/>
          </a:xfrm>
          <a:prstGeom prst="ellipse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33600" y="3415145"/>
            <a:ext cx="457200" cy="304800"/>
          </a:xfrm>
          <a:prstGeom prst="ellipse">
            <a:avLst/>
          </a:prstGeom>
          <a:solidFill>
            <a:srgbClr val="3366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33600" y="3747654"/>
            <a:ext cx="457200" cy="304800"/>
          </a:xfrm>
          <a:prstGeom prst="ellipse">
            <a:avLst/>
          </a:prstGeom>
          <a:solidFill>
            <a:srgbClr val="0000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133600" y="4080163"/>
            <a:ext cx="457200" cy="304800"/>
          </a:xfrm>
          <a:prstGeom prst="ellipse">
            <a:avLst/>
          </a:prstGeom>
          <a:solidFill>
            <a:srgbClr val="00009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33600" y="4412672"/>
            <a:ext cx="457200" cy="304800"/>
          </a:xfrm>
          <a:prstGeom prst="ellipse">
            <a:avLst/>
          </a:prstGeom>
          <a:solidFill>
            <a:srgbClr val="660066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133600" y="4745181"/>
            <a:ext cx="457200" cy="304800"/>
          </a:xfrm>
          <a:prstGeom prst="ellipse">
            <a:avLst/>
          </a:prstGeom>
          <a:solidFill>
            <a:schemeClr val="bg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133600" y="5077690"/>
            <a:ext cx="457200" cy="304800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33600" y="5410200"/>
            <a:ext cx="4572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3276600" y="2133600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486400" y="1371600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3048000" y="1295400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733800" y="2819400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5486400" y="3657600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343400" y="1752600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2971800" y="3200400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4267200" y="3581400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3962400" y="5410200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4800600" y="4495800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3200400" y="4343400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5181600" y="2819400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3810000" y="4800600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5486400" y="5181600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5562600" y="2057400"/>
            <a:ext cx="9144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114800" y="58629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Times"/>
                <a:cs typeface="Times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latin typeface="Times"/>
                <a:cs typeface="Times"/>
              </a:rPr>
              <a:t> Genes</a:t>
            </a:r>
            <a:endParaRPr lang="en-US" sz="2400" dirty="0">
              <a:solidFill>
                <a:srgbClr val="FF0000"/>
              </a:solidFill>
              <a:latin typeface="Times"/>
              <a:cs typeface="Time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2400" y="5867400"/>
            <a:ext cx="1680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  <a:latin typeface="Times"/>
                <a:cs typeface="Times"/>
              </a:rPr>
              <a:t>n</a:t>
            </a:r>
            <a:r>
              <a:rPr lang="en-US" sz="2400" dirty="0" smtClean="0">
                <a:solidFill>
                  <a:srgbClr val="0000FF"/>
                </a:solidFill>
                <a:latin typeface="Times"/>
                <a:cs typeface="Times"/>
              </a:rPr>
              <a:t> Promoters</a:t>
            </a:r>
            <a:endParaRPr lang="en-US" sz="2400" dirty="0">
              <a:solidFill>
                <a:srgbClr val="0000FF"/>
              </a:solidFill>
              <a:latin typeface="Times"/>
              <a:cs typeface="Time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46114" y="5867400"/>
            <a:ext cx="949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FF"/>
                </a:solidFill>
                <a:latin typeface="Times"/>
                <a:cs typeface="Times"/>
              </a:rPr>
              <a:t>t</a:t>
            </a:r>
            <a:r>
              <a:rPr lang="en-US" sz="2400" dirty="0" smtClean="0">
                <a:solidFill>
                  <a:srgbClr val="FF00FF"/>
                </a:solidFill>
                <a:latin typeface="Times"/>
                <a:cs typeface="Times"/>
              </a:rPr>
              <a:t> RBS</a:t>
            </a:r>
            <a:endParaRPr lang="en-US" sz="2400" dirty="0">
              <a:solidFill>
                <a:srgbClr val="FF00FF"/>
              </a:solidFill>
              <a:latin typeface="Times"/>
              <a:cs typeface="Time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53200" y="5862935"/>
            <a:ext cx="2507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B050"/>
                </a:solidFill>
                <a:latin typeface="Times" pitchFamily="18" charset="0"/>
                <a:cs typeface="Times" pitchFamily="18" charset="0"/>
              </a:rPr>
              <a:t>u </a:t>
            </a:r>
            <a:r>
              <a:rPr lang="en-US" sz="2400" dirty="0" smtClean="0">
                <a:solidFill>
                  <a:srgbClr val="00B050"/>
                </a:solidFill>
                <a:latin typeface="Times" pitchFamily="18" charset="0"/>
                <a:cs typeface="Times" pitchFamily="18" charset="0"/>
              </a:rPr>
              <a:t>Degradation tags</a:t>
            </a:r>
            <a:endParaRPr lang="en-US" sz="2400" dirty="0">
              <a:solidFill>
                <a:srgbClr val="00B050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0000" y="2743200"/>
            <a:ext cx="5334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LVA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7620000" y="3352800"/>
            <a:ext cx="5334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LVA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620000" y="2057400"/>
            <a:ext cx="5334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LVA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620000" y="4038600"/>
            <a:ext cx="533400" cy="381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5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Many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number of combinations for the network is given by:</a:t>
            </a:r>
          </a:p>
          <a:p>
            <a:pPr lvl="2">
              <a:buNone/>
            </a:pPr>
            <a:r>
              <a:rPr lang="en-US" sz="3200" dirty="0" smtClean="0"/>
              <a:t>			 N = (n x t x u)</a:t>
            </a:r>
            <a:r>
              <a:rPr lang="en-US" sz="4800" baseline="30000" dirty="0" smtClean="0"/>
              <a:t>s</a:t>
            </a:r>
            <a:endParaRPr lang="en-US" sz="3200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There are 19 promoters in the J23100 series alone</a:t>
            </a:r>
          </a:p>
          <a:p>
            <a:pPr lvl="1"/>
            <a:r>
              <a:rPr lang="en-US" dirty="0" smtClean="0"/>
              <a:t>There are 5 commonly used RBSs</a:t>
            </a:r>
          </a:p>
          <a:p>
            <a:pPr lvl="1"/>
            <a:r>
              <a:rPr lang="en-US" dirty="0" smtClean="0"/>
              <a:t>Consider a network that involves 6 genes</a:t>
            </a:r>
          </a:p>
          <a:p>
            <a:pPr lvl="1"/>
            <a:r>
              <a:rPr lang="en-US" dirty="0" smtClean="0"/>
              <a:t>There are at least 4 degradation tags in the Registry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sz="3500" dirty="0" smtClean="0"/>
              <a:t>				N = (19 x 5 x 4)</a:t>
            </a:r>
            <a:r>
              <a:rPr lang="en-US" sz="3600" baseline="30000" dirty="0" smtClean="0"/>
              <a:t> 6</a:t>
            </a:r>
            <a:r>
              <a:rPr lang="en-US" sz="3500" dirty="0" smtClean="0"/>
              <a:t> = 3 x 10</a:t>
            </a:r>
            <a:r>
              <a:rPr lang="en-US" sz="3600" baseline="30000" dirty="0" smtClean="0"/>
              <a:t>15</a:t>
            </a:r>
            <a:endParaRPr lang="en-US" sz="35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x </a:t>
            </a:r>
            <a:r>
              <a:rPr lang="en-US" dirty="0" smtClean="0"/>
              <a:t>10</a:t>
            </a:r>
            <a:r>
              <a:rPr lang="en-US" baseline="30000" dirty="0" smtClean="0"/>
              <a:t>15 </a:t>
            </a:r>
            <a:r>
              <a:rPr lang="en-US" dirty="0" smtClean="0"/>
              <a:t> combinations is too many to search through, even with selection</a:t>
            </a:r>
          </a:p>
          <a:p>
            <a:r>
              <a:rPr lang="en-US" dirty="0" smtClean="0"/>
              <a:t>Solution may be to conduct stages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Search for best combinations of promoters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earch for best RBSs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earch for best degradation tags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Repeat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2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733" y="304800"/>
            <a:ext cx="86934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"/>
                <a:cs typeface="Times"/>
              </a:rPr>
              <a:t>Golden Gate Combinatorial Diversity</a:t>
            </a:r>
            <a:endParaRPr lang="en-US" sz="4400" dirty="0">
              <a:latin typeface="Times"/>
              <a:cs typeface="Time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34524"/>
            <a:ext cx="305579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"/>
                <a:cs typeface="Times"/>
              </a:rPr>
              <a:t>assemble </a:t>
            </a:r>
            <a:r>
              <a:rPr lang="en-US" sz="3200" i="1" dirty="0" smtClean="0">
                <a:latin typeface="Times"/>
                <a:cs typeface="Times"/>
              </a:rPr>
              <a:t>in vitro </a:t>
            </a:r>
            <a:endParaRPr lang="en-US" sz="3200" i="1" dirty="0">
              <a:latin typeface="Times"/>
              <a:cs typeface="Time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434774"/>
            <a:ext cx="36398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"/>
                <a:cs typeface="Times"/>
              </a:rPr>
              <a:t>isolate and sequence</a:t>
            </a:r>
            <a:endParaRPr lang="en-US" sz="3200" i="1" dirty="0">
              <a:latin typeface="Times"/>
              <a:cs typeface="Time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434649"/>
            <a:ext cx="37767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"/>
                <a:cs typeface="Times"/>
              </a:rPr>
              <a:t>test and select </a:t>
            </a:r>
            <a:r>
              <a:rPr lang="en-US" sz="3200" i="1" dirty="0" smtClean="0">
                <a:latin typeface="Times"/>
                <a:cs typeface="Times"/>
              </a:rPr>
              <a:t>in vivo </a:t>
            </a:r>
            <a:endParaRPr lang="en-US" sz="3200" i="1" dirty="0">
              <a:latin typeface="Times"/>
              <a:cs typeface="Time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434899"/>
            <a:ext cx="63074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"/>
                <a:cs typeface="Times"/>
              </a:rPr>
              <a:t>copy number variations via plasmids</a:t>
            </a:r>
            <a:endParaRPr lang="en-US" sz="3200" i="1" dirty="0"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435024"/>
            <a:ext cx="85404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"/>
                <a:cs typeface="Times"/>
              </a:rPr>
              <a:t>allow for random mutations and sequence genome</a:t>
            </a:r>
            <a:endParaRPr lang="en-US" sz="3200" i="1" dirty="0">
              <a:latin typeface="Times"/>
              <a:cs typeface="Time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267700" y="1739900"/>
            <a:ext cx="0" cy="3733800"/>
          </a:xfrm>
          <a:prstGeom prst="line">
            <a:avLst/>
          </a:prstGeom>
          <a:ln w="793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657600" y="1752600"/>
            <a:ext cx="4648200" cy="0"/>
          </a:xfrm>
          <a:prstGeom prst="straightConnector1">
            <a:avLst/>
          </a:prstGeom>
          <a:ln w="793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2019300"/>
            <a:ext cx="0" cy="4153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28800" y="3089851"/>
            <a:ext cx="0" cy="4153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057400" y="4080451"/>
            <a:ext cx="0" cy="4153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86000" y="5105400"/>
            <a:ext cx="0" cy="4153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19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Bacteria already </a:t>
            </a:r>
            <a:r>
              <a:rPr lang="en-US" u="sng" dirty="0" smtClean="0"/>
              <a:t>are</a:t>
            </a:r>
            <a:r>
              <a:rPr lang="en-US" dirty="0" smtClean="0"/>
              <a:t> computers</a:t>
            </a:r>
          </a:p>
          <a:p>
            <a:pPr lvl="1"/>
            <a:r>
              <a:rPr lang="en-US" dirty="0" smtClean="0"/>
              <a:t>They take in input, manipulate data, produce output</a:t>
            </a:r>
          </a:p>
          <a:p>
            <a:pPr lvl="1"/>
            <a:r>
              <a:rPr lang="en-US" dirty="0" smtClean="0"/>
              <a:t>They have existing hardware that we can exploit</a:t>
            </a:r>
          </a:p>
          <a:p>
            <a:r>
              <a:rPr lang="en-US" dirty="0" smtClean="0"/>
              <a:t>We can learn how to program bacterial computers with living algorithms</a:t>
            </a:r>
          </a:p>
          <a:p>
            <a:r>
              <a:rPr lang="en-US" dirty="0"/>
              <a:t>G</a:t>
            </a:r>
            <a:r>
              <a:rPr lang="en-US" dirty="0" smtClean="0"/>
              <a:t>ain </a:t>
            </a:r>
            <a:r>
              <a:rPr lang="en-US" dirty="0" smtClean="0"/>
              <a:t>control of existing networks and to produce new ones</a:t>
            </a:r>
          </a:p>
          <a:p>
            <a:r>
              <a:rPr lang="en-US" dirty="0" smtClean="0"/>
              <a:t>Bacteria could learn to address problems through selection of networks</a:t>
            </a:r>
          </a:p>
          <a:p>
            <a:r>
              <a:rPr lang="en-US" dirty="0" smtClean="0"/>
              <a:t>Tune the network </a:t>
            </a:r>
          </a:p>
          <a:p>
            <a:r>
              <a:rPr lang="en-US" dirty="0" smtClean="0"/>
              <a:t>Determine the importance of nodes</a:t>
            </a:r>
          </a:p>
        </p:txBody>
      </p:sp>
    </p:spTree>
    <p:extLst>
      <p:ext uri="{BB962C8B-B14F-4D97-AF65-F5344CB8AC3E}">
        <p14:creationId xmlns:p14="http://schemas.microsoft.com/office/powerpoint/2010/main" val="39231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</a:t>
            </a:r>
            <a:r>
              <a:rPr lang="en-US" dirty="0" smtClean="0"/>
              <a:t>Constructs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2514600"/>
            <a:ext cx="6553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5867400" y="2133600"/>
            <a:ext cx="1143000" cy="762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57800" y="23622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76600" y="2176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Word2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2176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Word1</a:t>
            </a:r>
            <a:endParaRPr lang="en-US" sz="16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3886200" y="2514600"/>
            <a:ext cx="914400" cy="380705"/>
            <a:chOff x="3429000" y="2939534"/>
            <a:chExt cx="914400" cy="380705"/>
          </a:xfrm>
        </p:grpSpPr>
        <p:sp>
          <p:nvSpPr>
            <p:cNvPr id="13" name="TextBox 12"/>
            <p:cNvSpPr txBox="1"/>
            <p:nvPr/>
          </p:nvSpPr>
          <p:spPr>
            <a:xfrm>
              <a:off x="3429000" y="29395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3505200" y="3320239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057400" y="2514895"/>
            <a:ext cx="914400" cy="380705"/>
            <a:chOff x="1676400" y="3135573"/>
            <a:chExt cx="914400" cy="380705"/>
          </a:xfrm>
        </p:grpSpPr>
        <p:sp>
          <p:nvSpPr>
            <p:cNvPr id="25" name="TextBox 24"/>
            <p:cNvSpPr txBox="1"/>
            <p:nvPr/>
          </p:nvSpPr>
          <p:spPr>
            <a:xfrm>
              <a:off x="1676400" y="313557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1676400" y="3516278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5867400" y="2328446"/>
            <a:ext cx="1753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Gene 1</a:t>
            </a:r>
            <a:endParaRPr lang="en-US" sz="16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143000" y="3505200"/>
            <a:ext cx="6553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ight Arrow 19"/>
          <p:cNvSpPr/>
          <p:nvPr/>
        </p:nvSpPr>
        <p:spPr>
          <a:xfrm>
            <a:off x="5867400" y="3124200"/>
            <a:ext cx="1143000" cy="7620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57800" y="33528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276600" y="31666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Word2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514600" y="31666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Word1</a:t>
            </a:r>
            <a:endParaRPr lang="en-US" sz="16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3886200" y="3505200"/>
            <a:ext cx="914400" cy="380705"/>
            <a:chOff x="3429000" y="2939534"/>
            <a:chExt cx="914400" cy="380705"/>
          </a:xfrm>
        </p:grpSpPr>
        <p:sp>
          <p:nvSpPr>
            <p:cNvPr id="27" name="TextBox 26"/>
            <p:cNvSpPr txBox="1"/>
            <p:nvPr/>
          </p:nvSpPr>
          <p:spPr>
            <a:xfrm>
              <a:off x="3429000" y="29395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3505200" y="3320239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057400" y="3505495"/>
            <a:ext cx="914400" cy="380705"/>
            <a:chOff x="1676400" y="3135573"/>
            <a:chExt cx="914400" cy="380705"/>
          </a:xfrm>
        </p:grpSpPr>
        <p:sp>
          <p:nvSpPr>
            <p:cNvPr id="30" name="TextBox 29"/>
            <p:cNvSpPr txBox="1"/>
            <p:nvPr/>
          </p:nvSpPr>
          <p:spPr>
            <a:xfrm>
              <a:off x="1676400" y="313557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1676400" y="3516278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867400" y="3319046"/>
            <a:ext cx="1753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Gene 2</a:t>
            </a:r>
            <a:endParaRPr lang="en-US" sz="16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143000" y="4419600"/>
            <a:ext cx="6553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Right Arrow 37"/>
          <p:cNvSpPr/>
          <p:nvPr/>
        </p:nvSpPr>
        <p:spPr>
          <a:xfrm>
            <a:off x="5867400" y="4038600"/>
            <a:ext cx="1143000" cy="762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257800" y="42672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276600" y="4081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Word2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2514600" y="4081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Word1</a:t>
            </a:r>
            <a:endParaRPr lang="en-US" sz="16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3886200" y="4419600"/>
            <a:ext cx="914400" cy="380705"/>
            <a:chOff x="3429000" y="2939534"/>
            <a:chExt cx="914400" cy="380705"/>
          </a:xfrm>
        </p:grpSpPr>
        <p:sp>
          <p:nvSpPr>
            <p:cNvPr id="43" name="TextBox 42"/>
            <p:cNvSpPr txBox="1"/>
            <p:nvPr/>
          </p:nvSpPr>
          <p:spPr>
            <a:xfrm>
              <a:off x="3429000" y="29395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H="1">
              <a:off x="3505200" y="3320239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057400" y="4419895"/>
            <a:ext cx="914400" cy="380705"/>
            <a:chOff x="1676400" y="3135573"/>
            <a:chExt cx="914400" cy="380705"/>
          </a:xfrm>
        </p:grpSpPr>
        <p:sp>
          <p:nvSpPr>
            <p:cNvPr id="46" name="TextBox 45"/>
            <p:cNvSpPr txBox="1"/>
            <p:nvPr/>
          </p:nvSpPr>
          <p:spPr>
            <a:xfrm>
              <a:off x="1676400" y="313557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1676400" y="3516278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5867400" y="4233446"/>
            <a:ext cx="1753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Gene 3</a:t>
            </a:r>
            <a:endParaRPr lang="en-US" sz="16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1143000" y="5257800"/>
            <a:ext cx="6553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ight Arrow 49"/>
          <p:cNvSpPr/>
          <p:nvPr/>
        </p:nvSpPr>
        <p:spPr>
          <a:xfrm>
            <a:off x="5867400" y="4876800"/>
            <a:ext cx="1143000" cy="762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257800" y="5105400"/>
            <a:ext cx="3810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276600" y="4919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Word2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2514600" y="4919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Word1</a:t>
            </a:r>
            <a:endParaRPr lang="en-US" sz="16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3886200" y="5257800"/>
            <a:ext cx="914400" cy="380705"/>
            <a:chOff x="3429000" y="2939534"/>
            <a:chExt cx="914400" cy="380705"/>
          </a:xfrm>
        </p:grpSpPr>
        <p:sp>
          <p:nvSpPr>
            <p:cNvPr id="55" name="TextBox 54"/>
            <p:cNvSpPr txBox="1"/>
            <p:nvPr/>
          </p:nvSpPr>
          <p:spPr>
            <a:xfrm>
              <a:off x="3429000" y="29395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>
              <a:off x="3505200" y="3320239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057400" y="5258095"/>
            <a:ext cx="914400" cy="380705"/>
            <a:chOff x="1676400" y="3135573"/>
            <a:chExt cx="914400" cy="380705"/>
          </a:xfrm>
        </p:grpSpPr>
        <p:sp>
          <p:nvSpPr>
            <p:cNvPr id="58" name="TextBox 57"/>
            <p:cNvSpPr txBox="1"/>
            <p:nvPr/>
          </p:nvSpPr>
          <p:spPr>
            <a:xfrm>
              <a:off x="1676400" y="313557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BsaI</a:t>
              </a:r>
              <a:endParaRPr lang="en-US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1676400" y="3516278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5867400" y="5071646"/>
            <a:ext cx="1753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Gene 4</a:t>
            </a:r>
            <a:endParaRPr lang="en-US" sz="1600" dirty="0"/>
          </a:p>
        </p:txBody>
      </p:sp>
      <p:sp>
        <p:nvSpPr>
          <p:cNvPr id="61" name="Rectangle 60"/>
          <p:cNvSpPr/>
          <p:nvPr/>
        </p:nvSpPr>
        <p:spPr>
          <a:xfrm>
            <a:off x="7696200" y="2286000"/>
            <a:ext cx="5334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LVA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7696200" y="3352800"/>
            <a:ext cx="5334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LVA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7696200" y="5029200"/>
            <a:ext cx="5334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LVA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7696200" y="4267200"/>
            <a:ext cx="5334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539</Words>
  <Application>Microsoft Office PowerPoint</Application>
  <PresentationFormat>On-screen Show (4:3)</PresentationFormat>
  <Paragraphs>143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Programming Bacterial Computers for Network Optimization  or  Using Punctuated Equilibrium for Network Optimization</vt:lpstr>
      <vt:lpstr>Problem</vt:lpstr>
      <vt:lpstr>Expression of Problem</vt:lpstr>
      <vt:lpstr>PowerPoint Presentation</vt:lpstr>
      <vt:lpstr>Too Many Combinations</vt:lpstr>
      <vt:lpstr>Solution</vt:lpstr>
      <vt:lpstr>PowerPoint Presentation</vt:lpstr>
      <vt:lpstr>Principles</vt:lpstr>
      <vt:lpstr>Starting Constructs</vt:lpstr>
      <vt:lpstr>Promoter Library</vt:lpstr>
      <vt:lpstr>First Stage Procedure</vt:lpstr>
      <vt:lpstr>Second Stage Procedure</vt:lpstr>
      <vt:lpstr>Second Stage</vt:lpstr>
      <vt:lpstr>Third Stage Procedure</vt:lpstr>
      <vt:lpstr>Third Stage</vt:lpstr>
      <vt:lpstr>Hypermutation Stage</vt:lpstr>
    </vt:vector>
  </TitlesOfParts>
  <Company>Missouri Western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mwuser</dc:creator>
  <cp:lastModifiedBy>mwuser</cp:lastModifiedBy>
  <cp:revision>53</cp:revision>
  <dcterms:created xsi:type="dcterms:W3CDTF">2011-10-04T23:35:24Z</dcterms:created>
  <dcterms:modified xsi:type="dcterms:W3CDTF">2011-10-25T22:04:48Z</dcterms:modified>
</cp:coreProperties>
</file>