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rawings/drawing3.xml" ContentType="application/vnd.openxmlformats-officedocument.drawingml.chartshapes+xml"/>
  <Override PartName="/ppt/charts/chart7.xml" ContentType="application/vnd.openxmlformats-officedocument.drawingml.chart+xml"/>
  <Override PartName="/ppt/drawings/drawing4.xml" ContentType="application/vnd.openxmlformats-officedocument.drawingml.chartshapes+xml"/>
  <Override PartName="/ppt/charts/chart8.xml" ContentType="application/vnd.openxmlformats-officedocument.drawingml.chart+xml"/>
  <Override PartName="/ppt/drawings/drawing5.xml" ContentType="application/vnd.openxmlformats-officedocument.drawingml.chartshapes+xml"/>
  <Override PartName="/ppt/charts/chart9.xml" ContentType="application/vnd.openxmlformats-officedocument.drawingml.chart+xml"/>
  <Override PartName="/ppt/drawings/drawing6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0" r:id="rId1"/>
  </p:sldMasterIdLst>
  <p:notesMasterIdLst>
    <p:notesMasterId r:id="rId56"/>
  </p:notesMasterIdLst>
  <p:sldIdLst>
    <p:sldId id="256" r:id="rId2"/>
    <p:sldId id="306" r:id="rId3"/>
    <p:sldId id="312" r:id="rId4"/>
    <p:sldId id="314" r:id="rId5"/>
    <p:sldId id="315" r:id="rId6"/>
    <p:sldId id="319" r:id="rId7"/>
    <p:sldId id="316" r:id="rId8"/>
    <p:sldId id="320" r:id="rId9"/>
    <p:sldId id="317" r:id="rId10"/>
    <p:sldId id="318" r:id="rId11"/>
    <p:sldId id="321" r:id="rId12"/>
    <p:sldId id="313" r:id="rId13"/>
    <p:sldId id="260" r:id="rId14"/>
    <p:sldId id="259" r:id="rId15"/>
    <p:sldId id="258" r:id="rId16"/>
    <p:sldId id="268" r:id="rId17"/>
    <p:sldId id="257" r:id="rId18"/>
    <p:sldId id="275" r:id="rId19"/>
    <p:sldId id="262" r:id="rId20"/>
    <p:sldId id="264" r:id="rId21"/>
    <p:sldId id="291" r:id="rId22"/>
    <p:sldId id="265" r:id="rId23"/>
    <p:sldId id="271" r:id="rId24"/>
    <p:sldId id="272" r:id="rId25"/>
    <p:sldId id="266" r:id="rId26"/>
    <p:sldId id="270" r:id="rId27"/>
    <p:sldId id="267" r:id="rId28"/>
    <p:sldId id="269" r:id="rId29"/>
    <p:sldId id="276" r:id="rId30"/>
    <p:sldId id="287" r:id="rId31"/>
    <p:sldId id="273" r:id="rId32"/>
    <p:sldId id="288" r:id="rId33"/>
    <p:sldId id="277" r:id="rId34"/>
    <p:sldId id="278" r:id="rId35"/>
    <p:sldId id="279" r:id="rId36"/>
    <p:sldId id="280" r:id="rId37"/>
    <p:sldId id="289" r:id="rId38"/>
    <p:sldId id="283" r:id="rId39"/>
    <p:sldId id="281" r:id="rId40"/>
    <p:sldId id="282" r:id="rId41"/>
    <p:sldId id="284" r:id="rId42"/>
    <p:sldId id="285" r:id="rId43"/>
    <p:sldId id="292" r:id="rId44"/>
    <p:sldId id="293" r:id="rId45"/>
    <p:sldId id="286" r:id="rId46"/>
    <p:sldId id="303" r:id="rId47"/>
    <p:sldId id="311" r:id="rId48"/>
    <p:sldId id="310" r:id="rId49"/>
    <p:sldId id="307" r:id="rId50"/>
    <p:sldId id="309" r:id="rId51"/>
    <p:sldId id="308" r:id="rId52"/>
    <p:sldId id="305" r:id="rId53"/>
    <p:sldId id="294" r:id="rId54"/>
    <p:sldId id="322" r:id="rId5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AD0B"/>
    <a:srgbClr val="CF0F9D"/>
    <a:srgbClr val="75E040"/>
    <a:srgbClr val="5197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Chart%20in%20Microsoft%20PowerPoint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Chart%20in%20Microsoft%20PowerPoint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4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5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6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5433435403907846E-2"/>
          <c:y val="3.1154032854444458E-2"/>
          <c:w val="0.93913446583066007"/>
          <c:h val="0.8643024699936786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3AD0B"/>
            </a:solidFill>
          </c:spPr>
          <c:invertIfNegative val="0"/>
          <c:cat>
            <c:strRef>
              <c:f>'[Chart in Microsoft PowerPoint]Sheet1'!$J$21:$O$21</c:f>
              <c:strCache>
                <c:ptCount val="6"/>
                <c:pt idx="0">
                  <c:v>pSB1K8 and GFP        (tube 1)</c:v>
                </c:pt>
                <c:pt idx="1">
                  <c:v>pSB1K8 and GFP       (tube 2)</c:v>
                </c:pt>
                <c:pt idx="2">
                  <c:v>CRISPR and GFP       (tube 1)</c:v>
                </c:pt>
                <c:pt idx="3">
                  <c:v>CRISPR and GFP       (tube 2)</c:v>
                </c:pt>
                <c:pt idx="4">
                  <c:v>pBad            (- control)</c:v>
                </c:pt>
                <c:pt idx="5">
                  <c:v>J10054           (+ control)</c:v>
                </c:pt>
              </c:strCache>
            </c:strRef>
          </c:cat>
          <c:val>
            <c:numRef>
              <c:f>'[Chart in Microsoft PowerPoint]Sheet1'!$J$24:$O$24</c:f>
              <c:numCache>
                <c:formatCode>General</c:formatCode>
                <c:ptCount val="6"/>
                <c:pt idx="0">
                  <c:v>1.1608066252165512</c:v>
                </c:pt>
                <c:pt idx="1">
                  <c:v>1.531489813005861</c:v>
                </c:pt>
                <c:pt idx="2">
                  <c:v>1.5743130578795403</c:v>
                </c:pt>
                <c:pt idx="3">
                  <c:v>1.9440320029770208</c:v>
                </c:pt>
                <c:pt idx="4">
                  <c:v>0.48321390047597129</c:v>
                </c:pt>
                <c:pt idx="5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9368064"/>
        <c:axId val="52380800"/>
      </c:barChart>
      <c:catAx>
        <c:axId val="49368064"/>
        <c:scaling>
          <c:orientation val="minMax"/>
        </c:scaling>
        <c:delete val="0"/>
        <c:axPos val="b"/>
        <c:majorTickMark val="out"/>
        <c:minorTickMark val="none"/>
        <c:tickLblPos val="nextTo"/>
        <c:crossAx val="52380800"/>
        <c:crosses val="autoZero"/>
        <c:auto val="1"/>
        <c:lblAlgn val="ctr"/>
        <c:lblOffset val="100"/>
        <c:noMultiLvlLbl val="0"/>
      </c:catAx>
      <c:valAx>
        <c:axId val="5238080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4936806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6436521823660935E-2"/>
          <c:y val="1.9929902210866504E-2"/>
          <c:w val="0.92658816953436374"/>
          <c:h val="0.937691934291111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Sheet1!$R$26</c:f>
              <c:strCache>
                <c:ptCount val="1"/>
                <c:pt idx="0">
                  <c:v>GFP</c:v>
                </c:pt>
              </c:strCache>
            </c:strRef>
          </c:tx>
          <c:spPr>
            <a:solidFill>
              <a:srgbClr val="03AD0B"/>
            </a:solidFill>
          </c:spPr>
          <c:invertIfNegative val="0"/>
          <c:dPt>
            <c:idx val="2"/>
            <c:invertIfNegative val="0"/>
            <c:bubble3D val="0"/>
            <c:spPr>
              <a:solidFill>
                <a:srgbClr val="75E040"/>
              </a:solidFill>
            </c:spPr>
          </c:dPt>
          <c:cat>
            <c:strRef>
              <c:f>Sheet1!$S$21:$Y$21</c:f>
              <c:strCache>
                <c:ptCount val="7"/>
                <c:pt idx="0">
                  <c:v>pBad (-control)</c:v>
                </c:pt>
                <c:pt idx="1">
                  <c:v>K091131 (+ green)</c:v>
                </c:pt>
                <c:pt idx="2">
                  <c:v>J04450 (+red)</c:v>
                </c:pt>
                <c:pt idx="3">
                  <c:v>C1</c:v>
                </c:pt>
                <c:pt idx="4">
                  <c:v>C2</c:v>
                </c:pt>
                <c:pt idx="5">
                  <c:v>C3</c:v>
                </c:pt>
                <c:pt idx="6">
                  <c:v>C4</c:v>
                </c:pt>
              </c:strCache>
            </c:strRef>
          </c:cat>
          <c:val>
            <c:numRef>
              <c:f>Sheet1!$S$26:$Y$26</c:f>
              <c:numCache>
                <c:formatCode>General</c:formatCode>
                <c:ptCount val="7"/>
                <c:pt idx="0">
                  <c:v>0.24393834239073084</c:v>
                </c:pt>
                <c:pt idx="1">
                  <c:v>1</c:v>
                </c:pt>
                <c:pt idx="2">
                  <c:v>0.23547630139930942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Sheet1!$R$27</c:f>
              <c:strCache>
                <c:ptCount val="1"/>
                <c:pt idx="0">
                  <c:v>RFP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Sheet1!$S$21:$Y$21</c:f>
              <c:strCache>
                <c:ptCount val="7"/>
                <c:pt idx="0">
                  <c:v>pBad (-control)</c:v>
                </c:pt>
                <c:pt idx="1">
                  <c:v>K091131 (+ green)</c:v>
                </c:pt>
                <c:pt idx="2">
                  <c:v>J04450 (+red)</c:v>
                </c:pt>
                <c:pt idx="3">
                  <c:v>C1</c:v>
                </c:pt>
                <c:pt idx="4">
                  <c:v>C2</c:v>
                </c:pt>
                <c:pt idx="5">
                  <c:v>C3</c:v>
                </c:pt>
                <c:pt idx="6">
                  <c:v>C4</c:v>
                </c:pt>
              </c:strCache>
            </c:strRef>
          </c:cat>
          <c:val>
            <c:numRef>
              <c:f>Sheet1!$S$27:$Y$27</c:f>
              <c:numCache>
                <c:formatCode>General</c:formatCode>
                <c:ptCount val="7"/>
                <c:pt idx="0">
                  <c:v>1.7832783269400403E-3</c:v>
                </c:pt>
                <c:pt idx="1">
                  <c:v>1.7195788250113796E-3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177408"/>
        <c:axId val="34151040"/>
      </c:barChart>
      <c:catAx>
        <c:axId val="3417740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34151040"/>
        <c:crosses val="autoZero"/>
        <c:auto val="1"/>
        <c:lblAlgn val="ctr"/>
        <c:lblOffset val="100"/>
        <c:noMultiLvlLbl val="0"/>
      </c:catAx>
      <c:valAx>
        <c:axId val="34151040"/>
        <c:scaling>
          <c:orientation val="minMax"/>
          <c:min val="-0.15000000000000002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3417740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Sheet1!$R$17</c:f>
              <c:strCache>
                <c:ptCount val="1"/>
                <c:pt idx="0">
                  <c:v>GFP</c:v>
                </c:pt>
              </c:strCache>
            </c:strRef>
          </c:tx>
          <c:spPr>
            <a:solidFill>
              <a:srgbClr val="03AD0B"/>
            </a:solidFill>
          </c:spPr>
          <c:invertIfNegative val="0"/>
          <c:dPt>
            <c:idx val="2"/>
            <c:invertIfNegative val="0"/>
            <c:bubble3D val="0"/>
            <c:spPr>
              <a:solidFill>
                <a:srgbClr val="75E040"/>
              </a:solidFill>
            </c:spPr>
          </c:dPt>
          <c:cat>
            <c:strRef>
              <c:f>Sheet1!$S$12:$X$12</c:f>
              <c:strCache>
                <c:ptCount val="6"/>
                <c:pt idx="0">
                  <c:v>pBad (-)</c:v>
                </c:pt>
                <c:pt idx="1">
                  <c:v>K091131 (+)</c:v>
                </c:pt>
                <c:pt idx="2">
                  <c:v>J04450 (+ red)</c:v>
                </c:pt>
                <c:pt idx="3">
                  <c:v>C1</c:v>
                </c:pt>
                <c:pt idx="4">
                  <c:v>C2</c:v>
                </c:pt>
                <c:pt idx="5">
                  <c:v>C3</c:v>
                </c:pt>
              </c:strCache>
            </c:strRef>
          </c:cat>
          <c:val>
            <c:numRef>
              <c:f>Sheet1!$S$17:$X$17</c:f>
              <c:numCache>
                <c:formatCode>General</c:formatCode>
                <c:ptCount val="6"/>
                <c:pt idx="0">
                  <c:v>0.24393834239073084</c:v>
                </c:pt>
                <c:pt idx="1">
                  <c:v>1</c:v>
                </c:pt>
                <c:pt idx="2">
                  <c:v>0.23547630139930942</c:v>
                </c:pt>
                <c:pt idx="3">
                  <c:v>0.45854265980531833</c:v>
                </c:pt>
                <c:pt idx="4">
                  <c:v>0.4274862672071803</c:v>
                </c:pt>
                <c:pt idx="5">
                  <c:v>0.44375315799222265</c:v>
                </c:pt>
              </c:numCache>
            </c:numRef>
          </c:val>
        </c:ser>
        <c:ser>
          <c:idx val="1"/>
          <c:order val="1"/>
          <c:tx>
            <c:strRef>
              <c:f>Sheet1!$R$18</c:f>
              <c:strCache>
                <c:ptCount val="1"/>
                <c:pt idx="0">
                  <c:v>RFP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Sheet1!$S$12:$X$12</c:f>
              <c:strCache>
                <c:ptCount val="6"/>
                <c:pt idx="0">
                  <c:v>pBad (-)</c:v>
                </c:pt>
                <c:pt idx="1">
                  <c:v>K091131 (+)</c:v>
                </c:pt>
                <c:pt idx="2">
                  <c:v>J04450 (+ red)</c:v>
                </c:pt>
                <c:pt idx="3">
                  <c:v>C1</c:v>
                </c:pt>
                <c:pt idx="4">
                  <c:v>C2</c:v>
                </c:pt>
                <c:pt idx="5">
                  <c:v>C3</c:v>
                </c:pt>
              </c:strCache>
            </c:strRef>
          </c:cat>
          <c:val>
            <c:numRef>
              <c:f>Sheet1!$S$18:$X$18</c:f>
              <c:numCache>
                <c:formatCode>General</c:formatCode>
                <c:ptCount val="6"/>
                <c:pt idx="0">
                  <c:v>1.7832783269400403E-3</c:v>
                </c:pt>
                <c:pt idx="1">
                  <c:v>1.7195788250113796E-3</c:v>
                </c:pt>
                <c:pt idx="2">
                  <c:v>1</c:v>
                </c:pt>
                <c:pt idx="3">
                  <c:v>1.265736073971813E-3</c:v>
                </c:pt>
                <c:pt idx="4">
                  <c:v>1.7375169518836424E-3</c:v>
                </c:pt>
                <c:pt idx="5">
                  <c:v>1.2139435713039068E-3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188672"/>
        <c:axId val="35378304"/>
      </c:barChart>
      <c:catAx>
        <c:axId val="3418867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35378304"/>
        <c:crosses val="autoZero"/>
        <c:auto val="1"/>
        <c:lblAlgn val="ctr"/>
        <c:lblOffset val="100"/>
        <c:noMultiLvlLbl val="0"/>
      </c:catAx>
      <c:valAx>
        <c:axId val="35378304"/>
        <c:scaling>
          <c:orientation val="minMax"/>
          <c:max val="1.05"/>
          <c:min val="-0.15000000000000002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3418867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5433435403907846E-2"/>
          <c:y val="3.1154032854444458E-2"/>
          <c:w val="0.93913446583066007"/>
          <c:h val="0.8643024699936786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3AD0B"/>
            </a:solidFill>
          </c:spPr>
          <c:invertIfNegative val="0"/>
          <c:cat>
            <c:strRef>
              <c:f>'[Chart in Microsoft PowerPoint]Sheet1'!$J$21:$O$21</c:f>
              <c:strCache>
                <c:ptCount val="6"/>
                <c:pt idx="0">
                  <c:v>pSB1K8 and GFP        (tube 1)</c:v>
                </c:pt>
                <c:pt idx="1">
                  <c:v>pSB1K8 and GFP       (tube 2)</c:v>
                </c:pt>
                <c:pt idx="2">
                  <c:v>CRISPR and GFP       (tube 1)</c:v>
                </c:pt>
                <c:pt idx="3">
                  <c:v>CRISPR and GFP       (tube 2)</c:v>
                </c:pt>
                <c:pt idx="4">
                  <c:v>pBad            (- control)</c:v>
                </c:pt>
                <c:pt idx="5">
                  <c:v>J10054           (+ control)</c:v>
                </c:pt>
              </c:strCache>
            </c:strRef>
          </c:cat>
          <c:val>
            <c:numRef>
              <c:f>'[Chart in Microsoft PowerPoint]Sheet1'!$J$24:$O$24</c:f>
              <c:numCache>
                <c:formatCode>General</c:formatCode>
                <c:ptCount val="6"/>
                <c:pt idx="0">
                  <c:v>1.1608066252165512</c:v>
                </c:pt>
                <c:pt idx="1">
                  <c:v>1.531489813005861</c:v>
                </c:pt>
                <c:pt idx="2">
                  <c:v>1.5743130578795403</c:v>
                </c:pt>
                <c:pt idx="3">
                  <c:v>1.9440320029770208</c:v>
                </c:pt>
                <c:pt idx="4">
                  <c:v>0.48321390047597129</c:v>
                </c:pt>
                <c:pt idx="5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1640064"/>
        <c:axId val="83641088"/>
      </c:barChart>
      <c:catAx>
        <c:axId val="81640064"/>
        <c:scaling>
          <c:orientation val="minMax"/>
        </c:scaling>
        <c:delete val="0"/>
        <c:axPos val="b"/>
        <c:majorTickMark val="out"/>
        <c:minorTickMark val="none"/>
        <c:tickLblPos val="nextTo"/>
        <c:crossAx val="83641088"/>
        <c:crosses val="autoZero"/>
        <c:auto val="1"/>
        <c:lblAlgn val="ctr"/>
        <c:lblOffset val="100"/>
        <c:noMultiLvlLbl val="0"/>
      </c:catAx>
      <c:valAx>
        <c:axId val="8364108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8164006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Sheet1!$R$42</c:f>
              <c:strCache>
                <c:ptCount val="1"/>
                <c:pt idx="0">
                  <c:v>GFP</c:v>
                </c:pt>
              </c:strCache>
            </c:strRef>
          </c:tx>
          <c:spPr>
            <a:solidFill>
              <a:srgbClr val="03AD0B"/>
            </a:solidFill>
          </c:spPr>
          <c:invertIfNegative val="0"/>
          <c:dPt>
            <c:idx val="2"/>
            <c:invertIfNegative val="0"/>
            <c:bubble3D val="0"/>
            <c:spPr>
              <a:solidFill>
                <a:srgbClr val="75E040"/>
              </a:solidFill>
            </c:spPr>
          </c:dPt>
          <c:cat>
            <c:strRef>
              <c:f>Sheet1!$S$37:$AC$37</c:f>
              <c:strCache>
                <c:ptCount val="11"/>
                <c:pt idx="0">
                  <c:v>pBad</c:v>
                </c:pt>
                <c:pt idx="1">
                  <c:v>K091131 (+)</c:v>
                </c:pt>
                <c:pt idx="2">
                  <c:v>J04450 (+ red)</c:v>
                </c:pt>
                <c:pt idx="3">
                  <c:v>NR-1</c:v>
                </c:pt>
                <c:pt idx="4">
                  <c:v>NR-2</c:v>
                </c:pt>
                <c:pt idx="5">
                  <c:v>NR-3</c:v>
                </c:pt>
                <c:pt idx="6">
                  <c:v>NR-4</c:v>
                </c:pt>
                <c:pt idx="7">
                  <c:v>R-1</c:v>
                </c:pt>
                <c:pt idx="8">
                  <c:v>R-2</c:v>
                </c:pt>
                <c:pt idx="9">
                  <c:v>R-3</c:v>
                </c:pt>
                <c:pt idx="10">
                  <c:v>R-4</c:v>
                </c:pt>
              </c:strCache>
            </c:strRef>
          </c:cat>
          <c:val>
            <c:numRef>
              <c:f>Sheet1!$S$42:$AC$42</c:f>
              <c:numCache>
                <c:formatCode>General</c:formatCode>
                <c:ptCount val="11"/>
                <c:pt idx="0">
                  <c:v>0.24393834239073084</c:v>
                </c:pt>
                <c:pt idx="1">
                  <c:v>1</c:v>
                </c:pt>
                <c:pt idx="2">
                  <c:v>0.23547630139930942</c:v>
                </c:pt>
                <c:pt idx="3">
                  <c:v>1.5604962653144618</c:v>
                </c:pt>
                <c:pt idx="4">
                  <c:v>1.3975374836808476</c:v>
                </c:pt>
                <c:pt idx="5">
                  <c:v>6.4213824607342351</c:v>
                </c:pt>
                <c:pt idx="6">
                  <c:v>1.5173511502107544</c:v>
                </c:pt>
                <c:pt idx="7">
                  <c:v>0.28890524132856138</c:v>
                </c:pt>
                <c:pt idx="8">
                  <c:v>0.29827057293872078</c:v>
                </c:pt>
                <c:pt idx="9">
                  <c:v>0.25621891823155096</c:v>
                </c:pt>
                <c:pt idx="10">
                  <c:v>0.28152647562987343</c:v>
                </c:pt>
              </c:numCache>
            </c:numRef>
          </c:val>
        </c:ser>
        <c:ser>
          <c:idx val="1"/>
          <c:order val="1"/>
          <c:tx>
            <c:strRef>
              <c:f>Sheet1!$R$43</c:f>
              <c:strCache>
                <c:ptCount val="1"/>
                <c:pt idx="0">
                  <c:v>RFP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Sheet1!$S$37:$AC$37</c:f>
              <c:strCache>
                <c:ptCount val="11"/>
                <c:pt idx="0">
                  <c:v>pBad</c:v>
                </c:pt>
                <c:pt idx="1">
                  <c:v>K091131 (+)</c:v>
                </c:pt>
                <c:pt idx="2">
                  <c:v>J04450 (+ red)</c:v>
                </c:pt>
                <c:pt idx="3">
                  <c:v>NR-1</c:v>
                </c:pt>
                <c:pt idx="4">
                  <c:v>NR-2</c:v>
                </c:pt>
                <c:pt idx="5">
                  <c:v>NR-3</c:v>
                </c:pt>
                <c:pt idx="6">
                  <c:v>NR-4</c:v>
                </c:pt>
                <c:pt idx="7">
                  <c:v>R-1</c:v>
                </c:pt>
                <c:pt idx="8">
                  <c:v>R-2</c:v>
                </c:pt>
                <c:pt idx="9">
                  <c:v>R-3</c:v>
                </c:pt>
                <c:pt idx="10">
                  <c:v>R-4</c:v>
                </c:pt>
              </c:strCache>
            </c:strRef>
          </c:cat>
          <c:val>
            <c:numRef>
              <c:f>Sheet1!$S$43:$AC$43</c:f>
              <c:numCache>
                <c:formatCode>General</c:formatCode>
                <c:ptCount val="11"/>
                <c:pt idx="0">
                  <c:v>1.7832783269400403E-3</c:v>
                </c:pt>
                <c:pt idx="1">
                  <c:v>1.7195788250113796E-3</c:v>
                </c:pt>
                <c:pt idx="2">
                  <c:v>1</c:v>
                </c:pt>
                <c:pt idx="3">
                  <c:v>1.6089661225750164E-3</c:v>
                </c:pt>
                <c:pt idx="4">
                  <c:v>1.3077374397560296E-3</c:v>
                </c:pt>
                <c:pt idx="5">
                  <c:v>2.300712101804547E-2</c:v>
                </c:pt>
                <c:pt idx="6">
                  <c:v>1.9994017048301448E-3</c:v>
                </c:pt>
                <c:pt idx="7">
                  <c:v>2.4960574117066341</c:v>
                </c:pt>
                <c:pt idx="8">
                  <c:v>2.4328256148484009</c:v>
                </c:pt>
                <c:pt idx="9">
                  <c:v>1.911432389482369</c:v>
                </c:pt>
                <c:pt idx="10">
                  <c:v>2.5676530295191755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4694912"/>
        <c:axId val="44930176"/>
      </c:barChart>
      <c:catAx>
        <c:axId val="44694912"/>
        <c:scaling>
          <c:orientation val="minMax"/>
        </c:scaling>
        <c:delete val="0"/>
        <c:axPos val="b"/>
        <c:majorTickMark val="out"/>
        <c:minorTickMark val="none"/>
        <c:tickLblPos val="nextTo"/>
        <c:crossAx val="44930176"/>
        <c:crosses val="autoZero"/>
        <c:auto val="1"/>
        <c:lblAlgn val="ctr"/>
        <c:lblOffset val="100"/>
        <c:noMultiLvlLbl val="0"/>
      </c:catAx>
      <c:valAx>
        <c:axId val="4493017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4469491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Sheet1!$R$32</c:f>
              <c:strCache>
                <c:ptCount val="1"/>
                <c:pt idx="0">
                  <c:v>GFP</c:v>
                </c:pt>
              </c:strCache>
            </c:strRef>
          </c:tx>
          <c:spPr>
            <a:solidFill>
              <a:srgbClr val="03AD0B"/>
            </a:solidFill>
          </c:spPr>
          <c:invertIfNegative val="0"/>
          <c:dPt>
            <c:idx val="2"/>
            <c:invertIfNegative val="0"/>
            <c:bubble3D val="0"/>
            <c:spPr>
              <a:solidFill>
                <a:srgbClr val="75E040"/>
              </a:solidFill>
            </c:spPr>
          </c:dPt>
          <c:cat>
            <c:strRef>
              <c:f>Sheet1!$S$27:$AC$27</c:f>
              <c:strCache>
                <c:ptCount val="11"/>
                <c:pt idx="0">
                  <c:v>pBad</c:v>
                </c:pt>
                <c:pt idx="1">
                  <c:v>K091131 (+)</c:v>
                </c:pt>
                <c:pt idx="2">
                  <c:v>J04450 (+ red)</c:v>
                </c:pt>
                <c:pt idx="3">
                  <c:v>NR-1</c:v>
                </c:pt>
                <c:pt idx="4">
                  <c:v>NR-2</c:v>
                </c:pt>
                <c:pt idx="5">
                  <c:v>NR-3</c:v>
                </c:pt>
                <c:pt idx="6">
                  <c:v>NR-4</c:v>
                </c:pt>
                <c:pt idx="7">
                  <c:v>R-1</c:v>
                </c:pt>
                <c:pt idx="8">
                  <c:v>R-2</c:v>
                </c:pt>
                <c:pt idx="9">
                  <c:v>R-3</c:v>
                </c:pt>
                <c:pt idx="10">
                  <c:v>R-4</c:v>
                </c:pt>
              </c:strCache>
            </c:strRef>
          </c:cat>
          <c:val>
            <c:numRef>
              <c:f>Sheet1!$S$32:$AC$32</c:f>
              <c:numCache>
                <c:formatCode>General</c:formatCode>
                <c:ptCount val="11"/>
                <c:pt idx="0">
                  <c:v>0.24393834239073084</c:v>
                </c:pt>
                <c:pt idx="1">
                  <c:v>1</c:v>
                </c:pt>
                <c:pt idx="2">
                  <c:v>0.23547630139930942</c:v>
                </c:pt>
                <c:pt idx="3">
                  <c:v>0.67323602330414556</c:v>
                </c:pt>
                <c:pt idx="4">
                  <c:v>0.36673747541289614</c:v>
                </c:pt>
                <c:pt idx="5">
                  <c:v>0.26049812378219944</c:v>
                </c:pt>
                <c:pt idx="6">
                  <c:v>0.51218146721333047</c:v>
                </c:pt>
                <c:pt idx="7">
                  <c:v>0.76721162949314381</c:v>
                </c:pt>
                <c:pt idx="8">
                  <c:v>0.2654342303584038</c:v>
                </c:pt>
                <c:pt idx="9">
                  <c:v>0.29487647076412687</c:v>
                </c:pt>
                <c:pt idx="10">
                  <c:v>0.27837226155122996</c:v>
                </c:pt>
              </c:numCache>
            </c:numRef>
          </c:val>
        </c:ser>
        <c:ser>
          <c:idx val="1"/>
          <c:order val="1"/>
          <c:tx>
            <c:strRef>
              <c:f>Sheet1!$R$33</c:f>
              <c:strCache>
                <c:ptCount val="1"/>
                <c:pt idx="0">
                  <c:v>RFP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Sheet1!$S$27:$AC$27</c:f>
              <c:strCache>
                <c:ptCount val="11"/>
                <c:pt idx="0">
                  <c:v>pBad</c:v>
                </c:pt>
                <c:pt idx="1">
                  <c:v>K091131 (+)</c:v>
                </c:pt>
                <c:pt idx="2">
                  <c:v>J04450 (+ red)</c:v>
                </c:pt>
                <c:pt idx="3">
                  <c:v>NR-1</c:v>
                </c:pt>
                <c:pt idx="4">
                  <c:v>NR-2</c:v>
                </c:pt>
                <c:pt idx="5">
                  <c:v>NR-3</c:v>
                </c:pt>
                <c:pt idx="6">
                  <c:v>NR-4</c:v>
                </c:pt>
                <c:pt idx="7">
                  <c:v>R-1</c:v>
                </c:pt>
                <c:pt idx="8">
                  <c:v>R-2</c:v>
                </c:pt>
                <c:pt idx="9">
                  <c:v>R-3</c:v>
                </c:pt>
                <c:pt idx="10">
                  <c:v>R-4</c:v>
                </c:pt>
              </c:strCache>
            </c:strRef>
          </c:cat>
          <c:val>
            <c:numRef>
              <c:f>Sheet1!$S$33:$AC$33</c:f>
              <c:numCache>
                <c:formatCode>General</c:formatCode>
                <c:ptCount val="11"/>
                <c:pt idx="0">
                  <c:v>1.7832783269400403E-3</c:v>
                </c:pt>
                <c:pt idx="1">
                  <c:v>1.7195788250113796E-3</c:v>
                </c:pt>
                <c:pt idx="2">
                  <c:v>1</c:v>
                </c:pt>
                <c:pt idx="3">
                  <c:v>1.435097647660262E-3</c:v>
                </c:pt>
                <c:pt idx="4">
                  <c:v>1.2200745994418052E-3</c:v>
                </c:pt>
                <c:pt idx="5">
                  <c:v>7.4127207129087103E-2</c:v>
                </c:pt>
                <c:pt idx="6">
                  <c:v>1.2797856166697845E-3</c:v>
                </c:pt>
                <c:pt idx="7">
                  <c:v>0.8725410423854203</c:v>
                </c:pt>
                <c:pt idx="8">
                  <c:v>3.9957429870038701</c:v>
                </c:pt>
                <c:pt idx="9">
                  <c:v>1.2997628844758871</c:v>
                </c:pt>
                <c:pt idx="10">
                  <c:v>1.7743100034936528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5886848"/>
        <c:axId val="45892736"/>
      </c:barChart>
      <c:catAx>
        <c:axId val="45886848"/>
        <c:scaling>
          <c:orientation val="minMax"/>
        </c:scaling>
        <c:delete val="0"/>
        <c:axPos val="b"/>
        <c:majorTickMark val="out"/>
        <c:minorTickMark val="none"/>
        <c:tickLblPos val="nextTo"/>
        <c:crossAx val="45892736"/>
        <c:crosses val="autoZero"/>
        <c:auto val="1"/>
        <c:lblAlgn val="ctr"/>
        <c:lblOffset val="100"/>
        <c:noMultiLvlLbl val="0"/>
      </c:catAx>
      <c:valAx>
        <c:axId val="4589273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4588684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3411830465636235E-2"/>
          <c:y val="3.3960065515338943E-2"/>
          <c:w val="0.92658816953436374"/>
          <c:h val="0.937691934291111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Sheet1!$R$9</c:f>
              <c:strCache>
                <c:ptCount val="1"/>
                <c:pt idx="0">
                  <c:v>GFP</c:v>
                </c:pt>
              </c:strCache>
            </c:strRef>
          </c:tx>
          <c:spPr>
            <a:solidFill>
              <a:srgbClr val="03AD0B"/>
            </a:solidFill>
          </c:spPr>
          <c:invertIfNegative val="0"/>
          <c:dPt>
            <c:idx val="2"/>
            <c:invertIfNegative val="0"/>
            <c:bubble3D val="0"/>
            <c:spPr>
              <a:solidFill>
                <a:srgbClr val="75E040"/>
              </a:solidFill>
            </c:spPr>
          </c:dPt>
          <c:cat>
            <c:strRef>
              <c:f>Sheet1!$S$4:$AB$4</c:f>
              <c:strCache>
                <c:ptCount val="10"/>
                <c:pt idx="0">
                  <c:v>pBad (-)</c:v>
                </c:pt>
                <c:pt idx="1">
                  <c:v>K091131 (+ green)</c:v>
                </c:pt>
                <c:pt idx="2">
                  <c:v>J04450 (+ red) </c:v>
                </c:pt>
                <c:pt idx="3">
                  <c:v>C1</c:v>
                </c:pt>
                <c:pt idx="4">
                  <c:v>C2</c:v>
                </c:pt>
                <c:pt idx="5">
                  <c:v>C3</c:v>
                </c:pt>
                <c:pt idx="6">
                  <c:v>C4</c:v>
                </c:pt>
                <c:pt idx="7">
                  <c:v>C5</c:v>
                </c:pt>
                <c:pt idx="8">
                  <c:v>C6</c:v>
                </c:pt>
                <c:pt idx="9">
                  <c:v>C7</c:v>
                </c:pt>
              </c:strCache>
            </c:strRef>
          </c:cat>
          <c:val>
            <c:numRef>
              <c:f>Sheet1!$S$9:$AB$9</c:f>
              <c:numCache>
                <c:formatCode>General</c:formatCode>
                <c:ptCount val="10"/>
                <c:pt idx="0">
                  <c:v>0.24393834239073084</c:v>
                </c:pt>
                <c:pt idx="1">
                  <c:v>1</c:v>
                </c:pt>
                <c:pt idx="2">
                  <c:v>0.23547630139930942</c:v>
                </c:pt>
                <c:pt idx="3">
                  <c:v>0.30037096909202138</c:v>
                </c:pt>
                <c:pt idx="4">
                  <c:v>0.4648202260035128</c:v>
                </c:pt>
                <c:pt idx="5">
                  <c:v>0.35247809933602225</c:v>
                </c:pt>
                <c:pt idx="6">
                  <c:v>0.26243972522715592</c:v>
                </c:pt>
                <c:pt idx="7">
                  <c:v>0.28412359226593586</c:v>
                </c:pt>
                <c:pt idx="8">
                  <c:v>0.29449359800654223</c:v>
                </c:pt>
                <c:pt idx="9">
                  <c:v>0.29238296464447616</c:v>
                </c:pt>
              </c:numCache>
            </c:numRef>
          </c:val>
        </c:ser>
        <c:ser>
          <c:idx val="1"/>
          <c:order val="1"/>
          <c:tx>
            <c:strRef>
              <c:f>Sheet1!$R$10</c:f>
              <c:strCache>
                <c:ptCount val="1"/>
                <c:pt idx="0">
                  <c:v>RFP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Sheet1!$S$4:$AB$4</c:f>
              <c:strCache>
                <c:ptCount val="10"/>
                <c:pt idx="0">
                  <c:v>pBad (-)</c:v>
                </c:pt>
                <c:pt idx="1">
                  <c:v>K091131 (+ green)</c:v>
                </c:pt>
                <c:pt idx="2">
                  <c:v>J04450 (+ red) </c:v>
                </c:pt>
                <c:pt idx="3">
                  <c:v>C1</c:v>
                </c:pt>
                <c:pt idx="4">
                  <c:v>C2</c:v>
                </c:pt>
                <c:pt idx="5">
                  <c:v>C3</c:v>
                </c:pt>
                <c:pt idx="6">
                  <c:v>C4</c:v>
                </c:pt>
                <c:pt idx="7">
                  <c:v>C5</c:v>
                </c:pt>
                <c:pt idx="8">
                  <c:v>C6</c:v>
                </c:pt>
                <c:pt idx="9">
                  <c:v>C7</c:v>
                </c:pt>
              </c:strCache>
            </c:strRef>
          </c:cat>
          <c:val>
            <c:numRef>
              <c:f>Sheet1!$S$10:$AB$10</c:f>
              <c:numCache>
                <c:formatCode>General</c:formatCode>
                <c:ptCount val="10"/>
                <c:pt idx="0">
                  <c:v>1.7832783269400403E-3</c:v>
                </c:pt>
                <c:pt idx="1">
                  <c:v>1.7195788250113796E-3</c:v>
                </c:pt>
                <c:pt idx="2">
                  <c:v>1</c:v>
                </c:pt>
                <c:pt idx="3">
                  <c:v>0.48161670653955463</c:v>
                </c:pt>
                <c:pt idx="4">
                  <c:v>1.6138088483880818E-3</c:v>
                </c:pt>
                <c:pt idx="5">
                  <c:v>1.6176881965813221E-3</c:v>
                </c:pt>
                <c:pt idx="6">
                  <c:v>0.4989629316608567</c:v>
                </c:pt>
                <c:pt idx="7">
                  <c:v>0.36737530435174681</c:v>
                </c:pt>
                <c:pt idx="8">
                  <c:v>0.23082469339379569</c:v>
                </c:pt>
                <c:pt idx="9">
                  <c:v>0.37249901446051881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9982848"/>
        <c:axId val="49988736"/>
      </c:barChart>
      <c:catAx>
        <c:axId val="49982848"/>
        <c:scaling>
          <c:orientation val="minMax"/>
        </c:scaling>
        <c:delete val="0"/>
        <c:axPos val="b"/>
        <c:majorTickMark val="out"/>
        <c:minorTickMark val="none"/>
        <c:tickLblPos val="nextTo"/>
        <c:crossAx val="49988736"/>
        <c:crosses val="autoZero"/>
        <c:auto val="1"/>
        <c:lblAlgn val="ctr"/>
        <c:lblOffset val="100"/>
        <c:noMultiLvlLbl val="0"/>
      </c:catAx>
      <c:valAx>
        <c:axId val="49988736"/>
        <c:scaling>
          <c:orientation val="minMax"/>
          <c:max val="1.05"/>
          <c:min val="-0.15000000000000002"/>
        </c:scaling>
        <c:delete val="0"/>
        <c:axPos val="l"/>
        <c:numFmt formatCode="General" sourceLinked="1"/>
        <c:majorTickMark val="out"/>
        <c:minorTickMark val="none"/>
        <c:tickLblPos val="nextTo"/>
        <c:crossAx val="4998284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3411830465636235E-2"/>
          <c:y val="3.1154032854444458E-2"/>
          <c:w val="0.92658816953436374"/>
          <c:h val="0.937691934291111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Sheet1!$R$26</c:f>
              <c:strCache>
                <c:ptCount val="1"/>
                <c:pt idx="0">
                  <c:v>GFP</c:v>
                </c:pt>
              </c:strCache>
            </c:strRef>
          </c:tx>
          <c:spPr>
            <a:solidFill>
              <a:srgbClr val="03AD0B"/>
            </a:solidFill>
          </c:spPr>
          <c:invertIfNegative val="0"/>
          <c:dPt>
            <c:idx val="2"/>
            <c:invertIfNegative val="0"/>
            <c:bubble3D val="0"/>
            <c:spPr>
              <a:solidFill>
                <a:srgbClr val="75E040"/>
              </a:solidFill>
            </c:spPr>
          </c:dPt>
          <c:cat>
            <c:strRef>
              <c:f>Sheet1!$S$21:$Y$21</c:f>
              <c:strCache>
                <c:ptCount val="7"/>
                <c:pt idx="0">
                  <c:v>pBad (-control)</c:v>
                </c:pt>
                <c:pt idx="1">
                  <c:v>K091131 (+ green)</c:v>
                </c:pt>
                <c:pt idx="2">
                  <c:v>J04450 (+red)</c:v>
                </c:pt>
                <c:pt idx="3">
                  <c:v>C1</c:v>
                </c:pt>
                <c:pt idx="4">
                  <c:v>C2</c:v>
                </c:pt>
                <c:pt idx="5">
                  <c:v>C3</c:v>
                </c:pt>
                <c:pt idx="6">
                  <c:v>C4</c:v>
                </c:pt>
              </c:strCache>
            </c:strRef>
          </c:cat>
          <c:val>
            <c:numRef>
              <c:f>Sheet1!$S$26:$Y$26</c:f>
              <c:numCache>
                <c:formatCode>General</c:formatCode>
                <c:ptCount val="7"/>
                <c:pt idx="0">
                  <c:v>0.24393834239073084</c:v>
                </c:pt>
                <c:pt idx="1">
                  <c:v>1</c:v>
                </c:pt>
                <c:pt idx="2">
                  <c:v>0.23547630139930942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Sheet1!$R$27</c:f>
              <c:strCache>
                <c:ptCount val="1"/>
                <c:pt idx="0">
                  <c:v>RFP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Sheet1!$S$21:$Y$21</c:f>
              <c:strCache>
                <c:ptCount val="7"/>
                <c:pt idx="0">
                  <c:v>pBad (-control)</c:v>
                </c:pt>
                <c:pt idx="1">
                  <c:v>K091131 (+ green)</c:v>
                </c:pt>
                <c:pt idx="2">
                  <c:v>J04450 (+red)</c:v>
                </c:pt>
                <c:pt idx="3">
                  <c:v>C1</c:v>
                </c:pt>
                <c:pt idx="4">
                  <c:v>C2</c:v>
                </c:pt>
                <c:pt idx="5">
                  <c:v>C3</c:v>
                </c:pt>
                <c:pt idx="6">
                  <c:v>C4</c:v>
                </c:pt>
              </c:strCache>
            </c:strRef>
          </c:cat>
          <c:val>
            <c:numRef>
              <c:f>Sheet1!$S$27:$Y$27</c:f>
              <c:numCache>
                <c:formatCode>General</c:formatCode>
                <c:ptCount val="7"/>
                <c:pt idx="0">
                  <c:v>1.7832783269400403E-3</c:v>
                </c:pt>
                <c:pt idx="1">
                  <c:v>1.7195788250113796E-3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0716032"/>
        <c:axId val="51250304"/>
      </c:barChart>
      <c:catAx>
        <c:axId val="50716032"/>
        <c:scaling>
          <c:orientation val="minMax"/>
        </c:scaling>
        <c:delete val="0"/>
        <c:axPos val="b"/>
        <c:majorTickMark val="out"/>
        <c:minorTickMark val="none"/>
        <c:tickLblPos val="nextTo"/>
        <c:crossAx val="51250304"/>
        <c:crosses val="autoZero"/>
        <c:auto val="1"/>
        <c:lblAlgn val="ctr"/>
        <c:lblOffset val="100"/>
        <c:noMultiLvlLbl val="0"/>
      </c:catAx>
      <c:valAx>
        <c:axId val="51250304"/>
        <c:scaling>
          <c:orientation val="minMax"/>
          <c:min val="-0.15000000000000002"/>
        </c:scaling>
        <c:delete val="0"/>
        <c:axPos val="l"/>
        <c:numFmt formatCode="General" sourceLinked="1"/>
        <c:majorTickMark val="out"/>
        <c:minorTickMark val="none"/>
        <c:tickLblPos val="nextTo"/>
        <c:crossAx val="5071603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Sheet1!$R$17</c:f>
              <c:strCache>
                <c:ptCount val="1"/>
                <c:pt idx="0">
                  <c:v>GFP</c:v>
                </c:pt>
              </c:strCache>
            </c:strRef>
          </c:tx>
          <c:spPr>
            <a:solidFill>
              <a:srgbClr val="03AD0B"/>
            </a:solidFill>
          </c:spPr>
          <c:invertIfNegative val="0"/>
          <c:dPt>
            <c:idx val="2"/>
            <c:invertIfNegative val="0"/>
            <c:bubble3D val="0"/>
            <c:spPr>
              <a:solidFill>
                <a:srgbClr val="75E040"/>
              </a:solidFill>
            </c:spPr>
          </c:dPt>
          <c:cat>
            <c:strRef>
              <c:f>Sheet1!$S$12:$X$12</c:f>
              <c:strCache>
                <c:ptCount val="6"/>
                <c:pt idx="0">
                  <c:v>pBad (-)</c:v>
                </c:pt>
                <c:pt idx="1">
                  <c:v>K091131 (+)</c:v>
                </c:pt>
                <c:pt idx="2">
                  <c:v>J04450 (+ red)</c:v>
                </c:pt>
                <c:pt idx="3">
                  <c:v>C1</c:v>
                </c:pt>
                <c:pt idx="4">
                  <c:v>C2</c:v>
                </c:pt>
                <c:pt idx="5">
                  <c:v>C3</c:v>
                </c:pt>
              </c:strCache>
            </c:strRef>
          </c:cat>
          <c:val>
            <c:numRef>
              <c:f>Sheet1!$S$17:$X$17</c:f>
              <c:numCache>
                <c:formatCode>General</c:formatCode>
                <c:ptCount val="6"/>
                <c:pt idx="0">
                  <c:v>0.24393834239073084</c:v>
                </c:pt>
                <c:pt idx="1">
                  <c:v>1</c:v>
                </c:pt>
                <c:pt idx="2">
                  <c:v>0.23547630139930942</c:v>
                </c:pt>
                <c:pt idx="3">
                  <c:v>0.45854265980531833</c:v>
                </c:pt>
                <c:pt idx="4">
                  <c:v>0.4274862672071803</c:v>
                </c:pt>
                <c:pt idx="5">
                  <c:v>0.44375315799222265</c:v>
                </c:pt>
              </c:numCache>
            </c:numRef>
          </c:val>
        </c:ser>
        <c:ser>
          <c:idx val="1"/>
          <c:order val="1"/>
          <c:tx>
            <c:strRef>
              <c:f>Sheet1!$R$18</c:f>
              <c:strCache>
                <c:ptCount val="1"/>
                <c:pt idx="0">
                  <c:v>RFP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Sheet1!$S$12:$X$12</c:f>
              <c:strCache>
                <c:ptCount val="6"/>
                <c:pt idx="0">
                  <c:v>pBad (-)</c:v>
                </c:pt>
                <c:pt idx="1">
                  <c:v>K091131 (+)</c:v>
                </c:pt>
                <c:pt idx="2">
                  <c:v>J04450 (+ red)</c:v>
                </c:pt>
                <c:pt idx="3">
                  <c:v>C1</c:v>
                </c:pt>
                <c:pt idx="4">
                  <c:v>C2</c:v>
                </c:pt>
                <c:pt idx="5">
                  <c:v>C3</c:v>
                </c:pt>
              </c:strCache>
            </c:strRef>
          </c:cat>
          <c:val>
            <c:numRef>
              <c:f>Sheet1!$S$18:$X$18</c:f>
              <c:numCache>
                <c:formatCode>General</c:formatCode>
                <c:ptCount val="6"/>
                <c:pt idx="0">
                  <c:v>1.7832783269400403E-3</c:v>
                </c:pt>
                <c:pt idx="1">
                  <c:v>1.7195788250113796E-3</c:v>
                </c:pt>
                <c:pt idx="2">
                  <c:v>1</c:v>
                </c:pt>
                <c:pt idx="3">
                  <c:v>1.265736073971813E-3</c:v>
                </c:pt>
                <c:pt idx="4">
                  <c:v>1.7375169518836424E-3</c:v>
                </c:pt>
                <c:pt idx="5">
                  <c:v>1.2139435713039068E-3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1379200"/>
        <c:axId val="52404992"/>
      </c:barChart>
      <c:catAx>
        <c:axId val="51379200"/>
        <c:scaling>
          <c:orientation val="minMax"/>
        </c:scaling>
        <c:delete val="0"/>
        <c:axPos val="b"/>
        <c:majorTickMark val="out"/>
        <c:minorTickMark val="none"/>
        <c:tickLblPos val="nextTo"/>
        <c:crossAx val="52404992"/>
        <c:crosses val="autoZero"/>
        <c:auto val="1"/>
        <c:lblAlgn val="ctr"/>
        <c:lblOffset val="100"/>
        <c:noMultiLvlLbl val="0"/>
      </c:catAx>
      <c:valAx>
        <c:axId val="52404992"/>
        <c:scaling>
          <c:orientation val="minMax"/>
          <c:max val="1.05"/>
          <c:min val="-0.15000000000000002"/>
        </c:scaling>
        <c:delete val="0"/>
        <c:axPos val="l"/>
        <c:numFmt formatCode="General" sourceLinked="1"/>
        <c:majorTickMark val="out"/>
        <c:minorTickMark val="none"/>
        <c:tickLblPos val="nextTo"/>
        <c:crossAx val="5137920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0.62963</cdr:x>
      <cdr:y>0.35356</cdr:y>
    </cdr:from>
    <cdr:to>
      <cdr:x>0.89815</cdr:x>
      <cdr:y>0.45556</cdr:y>
    </cdr:to>
    <cdr:sp macro="" textlink="">
      <cdr:nvSpPr>
        <cdr:cNvPr id="4" name="TextBox 8"/>
        <cdr:cNvSpPr txBox="1"/>
      </cdr:nvSpPr>
      <cdr:spPr>
        <a:xfrm xmlns:a="http://schemas.openxmlformats.org/drawingml/2006/main">
          <a:off x="5181600" y="1600200"/>
          <a:ext cx="2209812" cy="4616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K and A plates</a:t>
          </a:r>
          <a:endParaRPr lang="en-US" sz="24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0.08333</cdr:x>
      <cdr:y>0.70712</cdr:y>
    </cdr:from>
    <cdr:to>
      <cdr:x>1</cdr:x>
      <cdr:y>0.70712</cdr:y>
    </cdr:to>
    <cdr:cxnSp macro="">
      <cdr:nvCxnSpPr>
        <cdr:cNvPr id="5" name="Straight Connector 4"/>
        <cdr:cNvCxnSpPr/>
      </cdr:nvCxnSpPr>
      <cdr:spPr>
        <a:xfrm xmlns:a="http://schemas.openxmlformats.org/drawingml/2006/main">
          <a:off x="685800" y="3200400"/>
          <a:ext cx="754380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0.65741</cdr:x>
      <cdr:y>0.1852</cdr:y>
    </cdr:from>
    <cdr:to>
      <cdr:x>0.92593</cdr:x>
      <cdr:y>0.2872</cdr:y>
    </cdr:to>
    <cdr:sp macro="" textlink="">
      <cdr:nvSpPr>
        <cdr:cNvPr id="2" name="TextBox 8"/>
        <cdr:cNvSpPr txBox="1"/>
      </cdr:nvSpPr>
      <cdr:spPr>
        <a:xfrm xmlns:a="http://schemas.openxmlformats.org/drawingml/2006/main">
          <a:off x="5410200" y="838200"/>
          <a:ext cx="2209813" cy="4616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K and C plates</a:t>
          </a:r>
          <a:endParaRPr lang="en-US" sz="24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0.08951</cdr:x>
      <cdr:y>0.86987</cdr:y>
    </cdr:from>
    <cdr:to>
      <cdr:x>0.18519</cdr:x>
      <cdr:y>0.9765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736631" y="3936999"/>
          <a:ext cx="787369" cy="482601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dirty="0" smtClean="0">
              <a:latin typeface="Times New Roman" pitchFamily="18" charset="0"/>
              <a:cs typeface="Times New Roman" pitchFamily="18" charset="0"/>
            </a:rPr>
            <a:t>-</a:t>
          </a:r>
          <a:r>
            <a:rPr lang="en-US" sz="1100" dirty="0" smtClean="0"/>
            <a:t> </a:t>
          </a:r>
          <a:r>
            <a:rPr lang="en-US" sz="1400" dirty="0" smtClean="0">
              <a:latin typeface="Times New Roman" pitchFamily="18" charset="0"/>
              <a:cs typeface="Times New Roman" pitchFamily="18" charset="0"/>
            </a:rPr>
            <a:t>control</a:t>
          </a:r>
          <a:endParaRPr lang="en-US" sz="14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0.08333</cdr:x>
      <cdr:y>0.65661</cdr:y>
    </cdr:from>
    <cdr:to>
      <cdr:x>1</cdr:x>
      <cdr:y>0.65661</cdr:y>
    </cdr:to>
    <cdr:cxnSp macro="">
      <cdr:nvCxnSpPr>
        <cdr:cNvPr id="4" name="Straight Connector 3"/>
        <cdr:cNvCxnSpPr/>
      </cdr:nvCxnSpPr>
      <cdr:spPr>
        <a:xfrm xmlns:a="http://schemas.openxmlformats.org/drawingml/2006/main">
          <a:off x="685800" y="2971800"/>
          <a:ext cx="754380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0.0463</cdr:x>
      <cdr:y>0.90915</cdr:y>
    </cdr:from>
    <cdr:to>
      <cdr:x>0.12963</cdr:x>
      <cdr:y>0.9765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81000" y="4114800"/>
          <a:ext cx="685800" cy="3048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 smtClean="0"/>
            <a:t>- control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0.06481</cdr:x>
      <cdr:y>0.84181</cdr:y>
    </cdr:from>
    <cdr:to>
      <cdr:x>0.98148</cdr:x>
      <cdr:y>0.84181</cdr:y>
    </cdr:to>
    <cdr:cxnSp macro="">
      <cdr:nvCxnSpPr>
        <cdr:cNvPr id="3" name="Straight Connector 2"/>
        <cdr:cNvCxnSpPr/>
      </cdr:nvCxnSpPr>
      <cdr:spPr>
        <a:xfrm xmlns:a="http://schemas.openxmlformats.org/drawingml/2006/main">
          <a:off x="533400" y="3810000"/>
          <a:ext cx="754380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0.08333</cdr:x>
      <cdr:y>0.85865</cdr:y>
    </cdr:from>
    <cdr:to>
      <cdr:x>0.16667</cdr:x>
      <cdr:y>0.92599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85800" y="3886200"/>
          <a:ext cx="685800" cy="3048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 smtClean="0"/>
            <a:t>- control</a:t>
          </a:r>
          <a:endParaRPr lang="en-US" sz="1100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0.62963</cdr:x>
      <cdr:y>0.35356</cdr:y>
    </cdr:from>
    <cdr:to>
      <cdr:x>0.89815</cdr:x>
      <cdr:y>0.43516</cdr:y>
    </cdr:to>
    <cdr:sp macro="" textlink="">
      <cdr:nvSpPr>
        <cdr:cNvPr id="4" name="TextBox 8"/>
        <cdr:cNvSpPr txBox="1"/>
      </cdr:nvSpPr>
      <cdr:spPr>
        <a:xfrm xmlns:a="http://schemas.openxmlformats.org/drawingml/2006/main">
          <a:off x="5181600" y="1600200"/>
          <a:ext cx="2209800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dirty="0" smtClean="0"/>
            <a:t>K and A plates</a:t>
          </a:r>
          <a:endParaRPr lang="en-US" sz="1800" dirty="0"/>
        </a:p>
      </cdr:txBody>
    </cdr:sp>
  </cdr:relSizeAnchor>
  <cdr:relSizeAnchor xmlns:cdr="http://schemas.openxmlformats.org/drawingml/2006/chartDrawing">
    <cdr:from>
      <cdr:x>0.08333</cdr:x>
      <cdr:y>0.70712</cdr:y>
    </cdr:from>
    <cdr:to>
      <cdr:x>1</cdr:x>
      <cdr:y>0.70712</cdr:y>
    </cdr:to>
    <cdr:cxnSp macro="">
      <cdr:nvCxnSpPr>
        <cdr:cNvPr id="5" name="Straight Connector 4"/>
        <cdr:cNvCxnSpPr/>
      </cdr:nvCxnSpPr>
      <cdr:spPr>
        <a:xfrm xmlns:a="http://schemas.openxmlformats.org/drawingml/2006/main">
          <a:off x="685800" y="3200400"/>
          <a:ext cx="754380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0.66667</cdr:x>
      <cdr:y>0.1852</cdr:y>
    </cdr:from>
    <cdr:to>
      <cdr:x>0.93519</cdr:x>
      <cdr:y>0.2668</cdr:y>
    </cdr:to>
    <cdr:sp macro="" textlink="">
      <cdr:nvSpPr>
        <cdr:cNvPr id="2" name="TextBox 8"/>
        <cdr:cNvSpPr txBox="1"/>
      </cdr:nvSpPr>
      <cdr:spPr>
        <a:xfrm xmlns:a="http://schemas.openxmlformats.org/drawingml/2006/main">
          <a:off x="5486400" y="838200"/>
          <a:ext cx="2209800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 smtClean="0"/>
            <a:t>K and C plates</a:t>
          </a:r>
          <a:endParaRPr lang="en-US" dirty="0"/>
        </a:p>
      </cdr:txBody>
    </cdr:sp>
  </cdr:relSizeAnchor>
  <cdr:relSizeAnchor xmlns:cdr="http://schemas.openxmlformats.org/drawingml/2006/chartDrawing">
    <cdr:from>
      <cdr:x>0.08951</cdr:x>
      <cdr:y>0.86987</cdr:y>
    </cdr:from>
    <cdr:to>
      <cdr:x>0.17284</cdr:x>
      <cdr:y>0.93721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736600" y="3937000"/>
          <a:ext cx="685800" cy="3048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 smtClean="0"/>
            <a:t>- control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0.08333</cdr:x>
      <cdr:y>0.65661</cdr:y>
    </cdr:from>
    <cdr:to>
      <cdr:x>1</cdr:x>
      <cdr:y>0.65661</cdr:y>
    </cdr:to>
    <cdr:cxnSp macro="">
      <cdr:nvCxnSpPr>
        <cdr:cNvPr id="4" name="Straight Connector 3"/>
        <cdr:cNvCxnSpPr/>
      </cdr:nvCxnSpPr>
      <cdr:spPr>
        <a:xfrm xmlns:a="http://schemas.openxmlformats.org/drawingml/2006/main">
          <a:off x="685800" y="2971800"/>
          <a:ext cx="754380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38A8FF-2292-425A-92F5-ADB13B7FE2DB}" type="datetimeFigureOut">
              <a:rPr lang="en-US" smtClean="0"/>
              <a:t>7/25/2012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E0968B-80A2-4A6A-8A91-D227A1E61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718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0968B-80A2-4A6A-8A91-D227A1E61C3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516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AD857-31AD-4C17-8EB4-A40D8E1B9A45}" type="datetimeFigureOut">
              <a:rPr lang="en-US" smtClean="0"/>
              <a:pPr/>
              <a:t>7/25/2012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DDB80-1A75-4F2D-93B3-E81BE14959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946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AD857-31AD-4C17-8EB4-A40D8E1B9A45}" type="datetimeFigureOut">
              <a:rPr lang="en-US" smtClean="0"/>
              <a:pPr/>
              <a:t>7/25/2012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DDB80-1A75-4F2D-93B3-E81BE14959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035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AD857-31AD-4C17-8EB4-A40D8E1B9A45}" type="datetimeFigureOut">
              <a:rPr lang="en-US" smtClean="0"/>
              <a:pPr/>
              <a:t>7/25/2012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DDB80-1A75-4F2D-93B3-E81BE14959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612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AD857-31AD-4C17-8EB4-A40D8E1B9A45}" type="datetimeFigureOut">
              <a:rPr lang="en-US" smtClean="0"/>
              <a:pPr/>
              <a:t>7/25/2012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DDB80-1A75-4F2D-93B3-E81BE14959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853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AD857-31AD-4C17-8EB4-A40D8E1B9A45}" type="datetimeFigureOut">
              <a:rPr lang="en-US" smtClean="0"/>
              <a:pPr/>
              <a:t>7/25/2012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DDB80-1A75-4F2D-93B3-E81BE14959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550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AD857-31AD-4C17-8EB4-A40D8E1B9A45}" type="datetimeFigureOut">
              <a:rPr lang="en-US" smtClean="0"/>
              <a:pPr/>
              <a:t>7/25/2012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DDB80-1A75-4F2D-93B3-E81BE14959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70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AD857-31AD-4C17-8EB4-A40D8E1B9A45}" type="datetimeFigureOut">
              <a:rPr lang="en-US" smtClean="0"/>
              <a:pPr/>
              <a:t>7/25/2012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DDB80-1A75-4F2D-93B3-E81BE14959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636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AD857-31AD-4C17-8EB4-A40D8E1B9A45}" type="datetimeFigureOut">
              <a:rPr lang="en-US" smtClean="0"/>
              <a:pPr/>
              <a:t>7/25/2012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DDB80-1A75-4F2D-93B3-E81BE14959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045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AD857-31AD-4C17-8EB4-A40D8E1B9A45}" type="datetimeFigureOut">
              <a:rPr lang="en-US" smtClean="0"/>
              <a:pPr/>
              <a:t>7/25/2012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DDB80-1A75-4F2D-93B3-E81BE14959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04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AD857-31AD-4C17-8EB4-A40D8E1B9A45}" type="datetimeFigureOut">
              <a:rPr lang="en-US" smtClean="0"/>
              <a:pPr/>
              <a:t>7/25/2012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DDB80-1A75-4F2D-93B3-E81BE14959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256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AD857-31AD-4C17-8EB4-A40D8E1B9A45}" type="datetimeFigureOut">
              <a:rPr lang="en-US" smtClean="0"/>
              <a:pPr/>
              <a:t>7/25/2012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DDB80-1A75-4F2D-93B3-E81BE14959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39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0AD857-31AD-4C17-8EB4-A40D8E1B9A45}" type="datetimeFigureOut">
              <a:rPr lang="en-US" smtClean="0"/>
              <a:pPr/>
              <a:t>7/25/2012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EDDB80-1A75-4F2D-93B3-E81BE14959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580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CRISPR System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Caroline </a:t>
            </a:r>
            <a:r>
              <a:rPr lang="en-US" dirty="0" err="1" smtClean="0"/>
              <a:t>Vrana</a:t>
            </a:r>
            <a:endParaRPr lang="en-US" dirty="0" smtClean="0"/>
          </a:p>
          <a:p>
            <a:r>
              <a:rPr lang="en-US" dirty="0" smtClean="0"/>
              <a:t>Davidson College </a:t>
            </a:r>
          </a:p>
          <a:p>
            <a:r>
              <a:rPr lang="en-US" dirty="0" smtClean="0"/>
              <a:t>Synthetic Biology</a:t>
            </a:r>
          </a:p>
          <a:p>
            <a:r>
              <a:rPr lang="en-US" dirty="0" smtClean="0"/>
              <a:t>Summer 2012</a:t>
            </a:r>
          </a:p>
        </p:txBody>
      </p:sp>
    </p:spTree>
    <p:extLst>
      <p:ext uri="{BB962C8B-B14F-4D97-AF65-F5344CB8AC3E}">
        <p14:creationId xmlns:p14="http://schemas.microsoft.com/office/powerpoint/2010/main" val="2772083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mp:transition xmlns:mp="http://schemas.microsoft.com/office/mac/powerpoint/2008/main"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CRISPR in pSB1K8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GFP and RFP in pSB4C8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5463572"/>
              </p:ext>
            </p:extLst>
          </p:nvPr>
        </p:nvGraphicFramePr>
        <p:xfrm>
          <a:off x="457200" y="13716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676400" y="5715000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Expected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no green fluorescence (only red)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Results  real green fluorescence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41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Conclusions/Future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Company synthesized CRISPR System </a:t>
            </a:r>
            <a:r>
              <a:rPr lang="en-US" dirty="0" smtClean="0">
                <a:sym typeface="Wingdings" pitchFamily="2" charset="2"/>
              </a:rPr>
              <a:t> didn’t destroy GFP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Re-do experiment  more colonies to screen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Put into modular selection mechanism</a:t>
            </a:r>
          </a:p>
          <a:p>
            <a:pPr lvl="1"/>
            <a:endParaRPr lang="en-US" dirty="0">
              <a:sym typeface="Wingdings" pitchFamily="2" charset="2"/>
            </a:endParaRPr>
          </a:p>
          <a:p>
            <a:pPr marL="457200" lvl="1" indent="0">
              <a:buNone/>
            </a:pPr>
            <a:endParaRPr lang="en-US" dirty="0" smtClean="0">
              <a:sym typeface="Wingdings" pitchFamily="2" charset="2"/>
            </a:endParaRPr>
          </a:p>
          <a:p>
            <a:endParaRPr lang="en-US" dirty="0" smtClean="0">
              <a:sym typeface="Wingdings" pitchFamily="2" charset="2"/>
            </a:endParaRP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7386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14285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CRISPR</a:t>
            </a:r>
          </a:p>
          <a:p>
            <a:pPr lvl="1"/>
            <a:r>
              <a:rPr lang="en-US" b="1" dirty="0"/>
              <a:t>C</a:t>
            </a:r>
            <a:r>
              <a:rPr lang="en-US" dirty="0"/>
              <a:t>lustered </a:t>
            </a:r>
            <a:r>
              <a:rPr lang="en-US" b="1" dirty="0"/>
              <a:t>R</a:t>
            </a:r>
            <a:r>
              <a:rPr lang="en-US" dirty="0"/>
              <a:t>egularly </a:t>
            </a:r>
            <a:r>
              <a:rPr lang="en-US" b="1" dirty="0"/>
              <a:t>I</a:t>
            </a:r>
            <a:r>
              <a:rPr lang="en-US" dirty="0"/>
              <a:t>nterspaced </a:t>
            </a:r>
            <a:r>
              <a:rPr lang="en-US" b="1" dirty="0"/>
              <a:t>S</a:t>
            </a:r>
            <a:r>
              <a:rPr lang="en-US" dirty="0"/>
              <a:t>hort </a:t>
            </a:r>
            <a:r>
              <a:rPr lang="en-US" b="1" dirty="0"/>
              <a:t>P</a:t>
            </a:r>
            <a:r>
              <a:rPr lang="en-US" dirty="0"/>
              <a:t>alindromic </a:t>
            </a:r>
            <a:r>
              <a:rPr lang="en-US" b="1" dirty="0" smtClean="0"/>
              <a:t>R</a:t>
            </a:r>
            <a:r>
              <a:rPr lang="en-US" dirty="0" smtClean="0"/>
              <a:t>epeats</a:t>
            </a:r>
          </a:p>
          <a:p>
            <a:r>
              <a:rPr lang="en-US" dirty="0" smtClean="0"/>
              <a:t>Functions as the prokaryotic “immune system” </a:t>
            </a:r>
          </a:p>
          <a:p>
            <a:r>
              <a:rPr lang="en-US" dirty="0" smtClean="0"/>
              <a:t>Found first in </a:t>
            </a:r>
            <a:r>
              <a:rPr lang="en-US" i="1" dirty="0" err="1" smtClean="0"/>
              <a:t>E.coli</a:t>
            </a:r>
            <a:r>
              <a:rPr lang="en-US" dirty="0" smtClean="0"/>
              <a:t> in 1987</a:t>
            </a:r>
          </a:p>
          <a:p>
            <a:r>
              <a:rPr lang="en-US" dirty="0" smtClean="0"/>
              <a:t>Found in 90% of </a:t>
            </a:r>
            <a:r>
              <a:rPr lang="en-US" dirty="0" err="1" smtClean="0"/>
              <a:t>archaea</a:t>
            </a:r>
            <a:r>
              <a:rPr lang="en-US" dirty="0" smtClean="0"/>
              <a:t> and 40% of bacteria tested so far</a:t>
            </a:r>
          </a:p>
          <a:p>
            <a:pPr marL="41148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37267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/>
          <a:lstStyle/>
          <a:p>
            <a:r>
              <a:rPr lang="en-US" dirty="0" smtClean="0"/>
              <a:t>CRISPR process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56208"/>
            <a:ext cx="5257800" cy="4258818"/>
          </a:xfrm>
        </p:spPr>
      </p:pic>
      <p:sp>
        <p:nvSpPr>
          <p:cNvPr id="3" name="TextBox 2"/>
          <p:cNvSpPr txBox="1"/>
          <p:nvPr/>
        </p:nvSpPr>
        <p:spPr>
          <a:xfrm>
            <a:off x="1326472" y="5910763"/>
            <a:ext cx="2286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www.wikipedia.org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245486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mp:transition xmlns:mp="http://schemas.microsoft.com/office/mac/powerpoint/2008/main"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201" y="68580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Full version CRISPR sequence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lvl="0" indent="0">
              <a:spcBef>
                <a:spcPts val="0"/>
              </a:spcBef>
              <a:buNone/>
            </a:pPr>
            <a:endParaRPr lang="en-US" sz="1400" dirty="0" smtClean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endParaRPr lang="en-US" sz="14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endParaRPr lang="en-US" sz="1400" dirty="0" smtClean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endParaRPr lang="en-US" sz="14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endParaRPr lang="en-US" sz="1400" dirty="0" smtClean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endParaRPr lang="en-US" sz="14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endParaRPr lang="en-US" sz="1400" dirty="0" smtClean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endParaRPr lang="en-US" sz="14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endParaRPr lang="en-US" sz="1400" dirty="0" smtClean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endParaRPr lang="en-US" sz="14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endParaRPr lang="en-US" sz="1400" dirty="0" smtClean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endParaRPr lang="en-US" sz="14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endParaRPr lang="en-US" sz="1400" dirty="0" smtClean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sz="1400" dirty="0">
                <a:solidFill>
                  <a:prstClr val="black"/>
                </a:solidFill>
              </a:rPr>
              <a:t>	</a:t>
            </a:r>
            <a:endParaRPr lang="en-US" sz="1400" dirty="0" smtClean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endParaRPr lang="en-US" sz="14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sz="1400" dirty="0">
                <a:solidFill>
                  <a:prstClr val="black"/>
                </a:solidFill>
              </a:rPr>
              <a:t>	</a:t>
            </a:r>
            <a:endParaRPr lang="en-US" sz="1400" dirty="0" smtClean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endParaRPr lang="en-US" sz="14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endParaRPr lang="en-US" sz="1400" dirty="0" smtClean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sz="1400" dirty="0">
                <a:solidFill>
                  <a:prstClr val="black"/>
                </a:solidFill>
              </a:rPr>
              <a:t>	</a:t>
            </a:r>
            <a:r>
              <a:rPr lang="en-US" sz="1400" dirty="0" smtClean="0">
                <a:solidFill>
                  <a:prstClr val="black"/>
                </a:solidFill>
              </a:rPr>
              <a:t>Yellow</a:t>
            </a:r>
            <a:r>
              <a:rPr lang="en-US" sz="1400" dirty="0">
                <a:solidFill>
                  <a:prstClr val="black"/>
                </a:solidFill>
              </a:rPr>
              <a:t>= </a:t>
            </a:r>
            <a:r>
              <a:rPr lang="en-US" sz="1400" dirty="0" err="1">
                <a:solidFill>
                  <a:prstClr val="black"/>
                </a:solidFill>
              </a:rPr>
              <a:t>BioBrick</a:t>
            </a:r>
            <a:r>
              <a:rPr lang="en-US" sz="1400" dirty="0">
                <a:solidFill>
                  <a:prstClr val="black"/>
                </a:solidFill>
              </a:rPr>
              <a:t> prefix and suffix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1400" dirty="0" smtClean="0">
                <a:solidFill>
                  <a:prstClr val="black"/>
                </a:solidFill>
              </a:rPr>
              <a:t>	Blue</a:t>
            </a:r>
            <a:r>
              <a:rPr lang="en-US" sz="1400" dirty="0">
                <a:solidFill>
                  <a:prstClr val="black"/>
                </a:solidFill>
              </a:rPr>
              <a:t>= leader sequence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1400" dirty="0" smtClean="0">
                <a:solidFill>
                  <a:prstClr val="black"/>
                </a:solidFill>
              </a:rPr>
              <a:t>	Pink</a:t>
            </a:r>
            <a:r>
              <a:rPr lang="en-US" sz="1400" dirty="0">
                <a:solidFill>
                  <a:prstClr val="black"/>
                </a:solidFill>
              </a:rPr>
              <a:t>= CRISPR repeat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1400" dirty="0" smtClean="0">
                <a:solidFill>
                  <a:prstClr val="black"/>
                </a:solidFill>
              </a:rPr>
              <a:t>	Greens</a:t>
            </a:r>
            <a:r>
              <a:rPr lang="en-US" sz="1400" dirty="0">
                <a:solidFill>
                  <a:prstClr val="black"/>
                </a:solidFill>
              </a:rPr>
              <a:t>= GFP target spacer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1400" dirty="0" smtClean="0">
                <a:solidFill>
                  <a:prstClr val="black"/>
                </a:solidFill>
              </a:rPr>
              <a:t>	Reds</a:t>
            </a:r>
            <a:r>
              <a:rPr lang="en-US" sz="1400" dirty="0">
                <a:solidFill>
                  <a:prstClr val="black"/>
                </a:solidFill>
              </a:rPr>
              <a:t>= </a:t>
            </a:r>
            <a:r>
              <a:rPr lang="en-US" sz="1400" dirty="0" err="1">
                <a:solidFill>
                  <a:prstClr val="black"/>
                </a:solidFill>
              </a:rPr>
              <a:t>AmpR</a:t>
            </a:r>
            <a:r>
              <a:rPr lang="en-US" sz="1400" dirty="0">
                <a:solidFill>
                  <a:prstClr val="black"/>
                </a:solidFill>
              </a:rPr>
              <a:t> target spacer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729" y="1600200"/>
            <a:ext cx="7603207" cy="3588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2242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mp:transition xmlns:mp="http://schemas.microsoft.com/office/mac/powerpoint/2008/main"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Long turnaround time for synthetic CRISPR sequence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Sent off sequence to be synthesized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the meantime…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Simplified the sequence to only 1 target spacer and 2 CRISPR repeats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Assembling sequence on my own from overlapping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oligos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19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Simplified synthetic CRISPR sequence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167" y="1679543"/>
            <a:ext cx="7925487" cy="1969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76074" y="5223399"/>
            <a:ext cx="609600" cy="228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inus 3"/>
          <p:cNvSpPr/>
          <p:nvPr/>
        </p:nvSpPr>
        <p:spPr>
          <a:xfrm>
            <a:off x="76200" y="5513033"/>
            <a:ext cx="1066800" cy="152400"/>
          </a:xfrm>
          <a:prstGeom prst="mathMinus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76074" y="5666173"/>
            <a:ext cx="609600" cy="353627"/>
          </a:xfrm>
          <a:prstGeom prst="ellipse">
            <a:avLst/>
          </a:prstGeom>
          <a:solidFill>
            <a:srgbClr val="CF0F9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/>
          <p:cNvSpPr/>
          <p:nvPr/>
        </p:nvSpPr>
        <p:spPr>
          <a:xfrm>
            <a:off x="290374" y="6019800"/>
            <a:ext cx="381000" cy="304800"/>
          </a:xfrm>
          <a:prstGeom prst="triangle">
            <a:avLst/>
          </a:prstGeom>
          <a:solidFill>
            <a:srgbClr val="51974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85717" y="6376752"/>
            <a:ext cx="171450" cy="16978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43000" y="5157926"/>
            <a:ext cx="316003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BioBrick</a:t>
            </a:r>
            <a:r>
              <a:rPr lang="en-US" dirty="0" smtClean="0"/>
              <a:t> ends</a:t>
            </a:r>
          </a:p>
          <a:p>
            <a:r>
              <a:rPr lang="en-US" dirty="0" smtClean="0"/>
              <a:t>Leader Sequence</a:t>
            </a:r>
          </a:p>
          <a:p>
            <a:r>
              <a:rPr lang="en-US" dirty="0" smtClean="0"/>
              <a:t>CRISPR repeat</a:t>
            </a:r>
          </a:p>
          <a:p>
            <a:r>
              <a:rPr lang="en-US" dirty="0" smtClean="0"/>
              <a:t>GFP target spacer</a:t>
            </a:r>
          </a:p>
          <a:p>
            <a:r>
              <a:rPr lang="en-US" dirty="0" err="1" smtClean="0"/>
              <a:t>BamHI</a:t>
            </a:r>
            <a:r>
              <a:rPr lang="en-US" dirty="0" smtClean="0"/>
              <a:t> recognition site</a:t>
            </a: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843476"/>
            <a:ext cx="5791200" cy="1382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5313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mp:transition xmlns:mp="http://schemas.microsoft.com/office/mac/powerpoint/2008/main"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295400"/>
            <a:ext cx="8229600" cy="1066800"/>
          </a:xfrm>
        </p:spPr>
        <p:txBody>
          <a:bodyPr/>
          <a:lstStyle/>
          <a:p>
            <a:r>
              <a:rPr lang="en-US" dirty="0" smtClean="0"/>
              <a:t>Simplified Sequence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Includes:</a:t>
            </a:r>
          </a:p>
          <a:p>
            <a:pPr lvl="1"/>
            <a:r>
              <a:rPr lang="en-US" dirty="0" err="1" smtClean="0"/>
              <a:t>BioBrick</a:t>
            </a:r>
            <a:r>
              <a:rPr lang="en-US" dirty="0" smtClean="0"/>
              <a:t> prefix and suffix</a:t>
            </a:r>
          </a:p>
          <a:p>
            <a:pPr lvl="1"/>
            <a:r>
              <a:rPr lang="en-US" dirty="0" smtClean="0"/>
              <a:t>Leader sequence (in lieu of promoter)</a:t>
            </a:r>
          </a:p>
          <a:p>
            <a:pPr lvl="1"/>
            <a:r>
              <a:rPr lang="en-US" dirty="0" smtClean="0"/>
              <a:t>CRISPR repeats</a:t>
            </a:r>
          </a:p>
          <a:p>
            <a:pPr lvl="1"/>
            <a:r>
              <a:rPr lang="en-US" dirty="0" smtClean="0"/>
              <a:t>GFP target spacer</a:t>
            </a:r>
          </a:p>
          <a:p>
            <a:pPr lvl="1"/>
            <a:r>
              <a:rPr lang="en-US" dirty="0" err="1" smtClean="0"/>
              <a:t>BamHI</a:t>
            </a:r>
            <a:r>
              <a:rPr lang="en-US" dirty="0" smtClean="0"/>
              <a:t> recognition site </a:t>
            </a:r>
            <a:r>
              <a:rPr lang="en-US" dirty="0" smtClean="0">
                <a:sym typeface="Wingdings" pitchFamily="2" charset="2"/>
              </a:rPr>
              <a:t> for expanding the sequence in the future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2479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Co-transform </a:t>
            </a:r>
            <a:r>
              <a:rPr lang="en-US" dirty="0" err="1" smtClean="0"/>
              <a:t>E.coli</a:t>
            </a:r>
            <a:r>
              <a:rPr lang="en-US" dirty="0" smtClean="0"/>
              <a:t> cells with 2 plasmids</a:t>
            </a:r>
          </a:p>
          <a:p>
            <a:pPr lvl="1"/>
            <a:r>
              <a:rPr lang="en-US" dirty="0" smtClean="0"/>
              <a:t>1. Synthetic </a:t>
            </a:r>
            <a:r>
              <a:rPr lang="en-US" dirty="0"/>
              <a:t>CRISPR sequence in </a:t>
            </a:r>
            <a:r>
              <a:rPr lang="en-US" dirty="0" err="1"/>
              <a:t>Kan</a:t>
            </a:r>
            <a:r>
              <a:rPr lang="en-US" dirty="0"/>
              <a:t> plasmid</a:t>
            </a:r>
          </a:p>
          <a:p>
            <a:pPr lvl="1"/>
            <a:r>
              <a:rPr lang="en-US" dirty="0" smtClean="0"/>
              <a:t>2. A </a:t>
            </a:r>
            <a:r>
              <a:rPr lang="en-US" dirty="0"/>
              <a:t>target </a:t>
            </a:r>
            <a:r>
              <a:rPr lang="en-US" dirty="0" smtClean="0"/>
              <a:t>plasmid (including target spacer of GFP and/or </a:t>
            </a:r>
            <a:r>
              <a:rPr lang="en-US" dirty="0" err="1" smtClean="0"/>
              <a:t>AmpR</a:t>
            </a:r>
            <a:r>
              <a:rPr lang="en-US" dirty="0" smtClean="0"/>
              <a:t>)</a:t>
            </a:r>
          </a:p>
          <a:p>
            <a:r>
              <a:rPr lang="en-US" dirty="0" smtClean="0"/>
              <a:t>Have the CRISPR plasmid destroy the target plasmid</a:t>
            </a:r>
            <a:r>
              <a:rPr lang="en-US" dirty="0" smtClean="0">
                <a:sym typeface="Wingdings" pitchFamily="2" charset="2"/>
              </a:rPr>
              <a:t> destroying the ampicillin resistance</a:t>
            </a:r>
            <a:endParaRPr lang="en-US" dirty="0" smtClean="0"/>
          </a:p>
          <a:p>
            <a:r>
              <a:rPr lang="en-US" dirty="0" smtClean="0"/>
              <a:t>Assess growth (or lack of growth)</a:t>
            </a:r>
          </a:p>
          <a:p>
            <a:pPr marL="411480" lvl="1" indent="0">
              <a:buNone/>
            </a:pPr>
            <a:endParaRPr lang="en-US" dirty="0" smtClean="0"/>
          </a:p>
          <a:p>
            <a:endParaRPr lang="en-US" dirty="0" smtClean="0"/>
          </a:p>
          <a:p>
            <a:pPr marL="411480" lvl="1" indent="0">
              <a:buNone/>
            </a:pP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1359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Picture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Non-promoter gene regulation</a:t>
            </a:r>
          </a:p>
          <a:p>
            <a:endParaRPr lang="en-US" dirty="0"/>
          </a:p>
          <a:p>
            <a:r>
              <a:rPr lang="en-US" dirty="0" smtClean="0"/>
              <a:t>Modular Selection Mechanism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2896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Non-CRISPR plasmid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Ligating different combinations of inserts/plasmids</a:t>
            </a:r>
          </a:p>
          <a:p>
            <a:pPr lvl="1"/>
            <a:r>
              <a:rPr lang="en-US" dirty="0" smtClean="0"/>
              <a:t>GFP in non-</a:t>
            </a:r>
            <a:r>
              <a:rPr lang="en-US" dirty="0" err="1" smtClean="0"/>
              <a:t>AmpR</a:t>
            </a:r>
            <a:r>
              <a:rPr lang="en-US" dirty="0" smtClean="0"/>
              <a:t> plasmid</a:t>
            </a:r>
          </a:p>
          <a:p>
            <a:pPr lvl="1"/>
            <a:r>
              <a:rPr lang="en-US" dirty="0" smtClean="0"/>
              <a:t>RFP in </a:t>
            </a:r>
            <a:r>
              <a:rPr lang="en-US" dirty="0" err="1" smtClean="0"/>
              <a:t>AmpR</a:t>
            </a:r>
            <a:r>
              <a:rPr lang="en-US" dirty="0" smtClean="0"/>
              <a:t> plasmid</a:t>
            </a:r>
          </a:p>
          <a:p>
            <a:pPr lvl="1"/>
            <a:r>
              <a:rPr lang="en-US" dirty="0" smtClean="0"/>
              <a:t>GFP in </a:t>
            </a:r>
            <a:r>
              <a:rPr lang="en-US" dirty="0" err="1" smtClean="0"/>
              <a:t>AmpR</a:t>
            </a:r>
            <a:r>
              <a:rPr lang="en-US" dirty="0" smtClean="0"/>
              <a:t> plasmid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24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219200"/>
            <a:ext cx="8229600" cy="1066800"/>
          </a:xfrm>
        </p:spPr>
        <p:txBody>
          <a:bodyPr/>
          <a:lstStyle/>
          <a:p>
            <a:r>
              <a:rPr lang="en-US" dirty="0" smtClean="0"/>
              <a:t>Ligations/Transformations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8883" y="3285285"/>
            <a:ext cx="402371" cy="475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onut 3"/>
          <p:cNvSpPr/>
          <p:nvPr/>
        </p:nvSpPr>
        <p:spPr>
          <a:xfrm>
            <a:off x="3200400" y="3352800"/>
            <a:ext cx="1905000" cy="1524000"/>
          </a:xfrm>
          <a:prstGeom prst="donut">
            <a:avLst>
              <a:gd name="adj" fmla="val 3435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Bent Arrow 4"/>
          <p:cNvSpPr/>
          <p:nvPr/>
        </p:nvSpPr>
        <p:spPr>
          <a:xfrm>
            <a:off x="694678" y="2590800"/>
            <a:ext cx="381000" cy="45720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32878" y="2667000"/>
            <a:ext cx="838200" cy="533400"/>
          </a:xfrm>
          <a:prstGeom prst="rect">
            <a:avLst/>
          </a:prstGeom>
          <a:solidFill>
            <a:srgbClr val="51974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633492" y="2660359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GFP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521476" y="3251549"/>
            <a:ext cx="1295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Minus 9"/>
          <p:cNvSpPr/>
          <p:nvPr/>
        </p:nvSpPr>
        <p:spPr>
          <a:xfrm>
            <a:off x="301101" y="2933700"/>
            <a:ext cx="2514600" cy="90812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lus 10"/>
          <p:cNvSpPr/>
          <p:nvPr/>
        </p:nvSpPr>
        <p:spPr>
          <a:xfrm>
            <a:off x="2565647" y="3640214"/>
            <a:ext cx="533400" cy="540041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5181600" y="4038600"/>
            <a:ext cx="1143000" cy="1416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nut 12"/>
          <p:cNvSpPr/>
          <p:nvPr/>
        </p:nvSpPr>
        <p:spPr>
          <a:xfrm>
            <a:off x="6553200" y="3498558"/>
            <a:ext cx="1905000" cy="1530641"/>
          </a:xfrm>
          <a:prstGeom prst="donut">
            <a:avLst>
              <a:gd name="adj" fmla="val 3817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Bent Arrow 21"/>
          <p:cNvSpPr/>
          <p:nvPr/>
        </p:nvSpPr>
        <p:spPr>
          <a:xfrm>
            <a:off x="757192" y="3932167"/>
            <a:ext cx="381000" cy="45720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595392" y="4008367"/>
            <a:ext cx="838200" cy="533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1709323" y="3976101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</a:t>
            </a:r>
            <a:r>
              <a:rPr lang="en-US" dirty="0" smtClean="0"/>
              <a:t>FP</a:t>
            </a:r>
            <a:endParaRPr lang="en-US" dirty="0"/>
          </a:p>
        </p:txBody>
      </p:sp>
      <p:sp>
        <p:nvSpPr>
          <p:cNvPr id="26" name="Minus 25"/>
          <p:cNvSpPr/>
          <p:nvPr/>
        </p:nvSpPr>
        <p:spPr>
          <a:xfrm>
            <a:off x="376192" y="4263878"/>
            <a:ext cx="2514600" cy="90812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7665442" y="3289085"/>
            <a:ext cx="716558" cy="49586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811397" y="3406293"/>
            <a:ext cx="53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GOI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1171482" y="3344738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71482" y="4692134"/>
            <a:ext cx="580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</a:t>
            </a:r>
            <a:endParaRPr lang="en-US" dirty="0"/>
          </a:p>
        </p:txBody>
      </p:sp>
      <p:sp>
        <p:nvSpPr>
          <p:cNvPr id="14" name="Minus 13"/>
          <p:cNvSpPr/>
          <p:nvPr/>
        </p:nvSpPr>
        <p:spPr>
          <a:xfrm>
            <a:off x="314971" y="5387340"/>
            <a:ext cx="2413247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903117" y="5246132"/>
            <a:ext cx="1319814" cy="46886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086958" y="5295900"/>
            <a:ext cx="952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CRISPR</a:t>
            </a:r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980982" y="2801418"/>
            <a:ext cx="381000" cy="3553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1075678" y="4114800"/>
            <a:ext cx="434636" cy="3615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239000" y="3352800"/>
            <a:ext cx="350242" cy="3612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51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Ligation combinations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118872" indent="0">
              <a:buNone/>
            </a:pPr>
            <a:r>
              <a:rPr lang="en-US" b="1" dirty="0" smtClean="0"/>
              <a:t>INSERTS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J04450 (RFP)</a:t>
            </a:r>
          </a:p>
          <a:p>
            <a:pPr marL="411480" lvl="1" indent="0">
              <a:buNone/>
            </a:pPr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K091131 (GFP)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CRISPR sequence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/>
              <a:t>PLASMIDS</a:t>
            </a:r>
          </a:p>
          <a:p>
            <a:endParaRPr lang="en-US" b="1" dirty="0"/>
          </a:p>
          <a:p>
            <a:endParaRPr lang="en-US" b="1" dirty="0" smtClean="0"/>
          </a:p>
          <a:p>
            <a:r>
              <a:rPr lang="en-US" dirty="0" smtClean="0"/>
              <a:t>pSB1A8</a:t>
            </a:r>
          </a:p>
          <a:p>
            <a:endParaRPr lang="en-US" dirty="0" smtClean="0"/>
          </a:p>
          <a:p>
            <a:r>
              <a:rPr lang="en-US" dirty="0" smtClean="0"/>
              <a:t>pSB4A8</a:t>
            </a:r>
          </a:p>
          <a:p>
            <a:endParaRPr lang="en-US" dirty="0" smtClean="0"/>
          </a:p>
          <a:p>
            <a:r>
              <a:rPr lang="en-US" dirty="0" smtClean="0"/>
              <a:t>pSB1C8</a:t>
            </a:r>
          </a:p>
          <a:p>
            <a:endParaRPr lang="en-US" dirty="0" smtClean="0"/>
          </a:p>
          <a:p>
            <a:r>
              <a:rPr lang="en-US" dirty="0" smtClean="0"/>
              <a:t>pSB4C8</a:t>
            </a:r>
          </a:p>
          <a:p>
            <a:endParaRPr lang="en-US" dirty="0"/>
          </a:p>
          <a:p>
            <a:r>
              <a:rPr lang="en-US" dirty="0" smtClean="0"/>
              <a:t>pSB1K8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06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Parts- Inserts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GFP</a:t>
            </a:r>
          </a:p>
          <a:p>
            <a:pPr lvl="1"/>
            <a:r>
              <a:rPr lang="en-US" dirty="0" smtClean="0"/>
              <a:t>K091131</a:t>
            </a:r>
          </a:p>
          <a:p>
            <a:pPr lvl="1"/>
            <a:r>
              <a:rPr lang="en-US" dirty="0" smtClean="0"/>
              <a:t>pLacIQ1 + RBS + GFP + TT</a:t>
            </a:r>
          </a:p>
          <a:p>
            <a:pPr lvl="1"/>
            <a:r>
              <a:rPr lang="en-US" dirty="0" smtClean="0"/>
              <a:t>Originally in pSB1A2</a:t>
            </a:r>
          </a:p>
          <a:p>
            <a:r>
              <a:rPr lang="en-US" dirty="0" smtClean="0"/>
              <a:t>RFP</a:t>
            </a:r>
          </a:p>
          <a:p>
            <a:pPr lvl="1"/>
            <a:r>
              <a:rPr lang="en-US" dirty="0" smtClean="0"/>
              <a:t>J04450</a:t>
            </a:r>
          </a:p>
          <a:p>
            <a:pPr lvl="1"/>
            <a:r>
              <a:rPr lang="en-US" dirty="0" err="1" smtClean="0"/>
              <a:t>pLacI</a:t>
            </a:r>
            <a:r>
              <a:rPr lang="en-US" dirty="0" smtClean="0"/>
              <a:t> + RBS + RFP + TT</a:t>
            </a:r>
          </a:p>
          <a:p>
            <a:pPr lvl="1"/>
            <a:r>
              <a:rPr lang="en-US" dirty="0" smtClean="0"/>
              <a:t>Originally in pSB1A2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2659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Parts- Plasmids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pSB1A8</a:t>
            </a:r>
          </a:p>
          <a:p>
            <a:pPr lvl="1"/>
            <a:r>
              <a:rPr lang="en-US" dirty="0" smtClean="0"/>
              <a:t>J119043</a:t>
            </a:r>
          </a:p>
          <a:p>
            <a:r>
              <a:rPr lang="en-US" dirty="0" smtClean="0"/>
              <a:t>pSB4A8</a:t>
            </a:r>
          </a:p>
          <a:p>
            <a:pPr lvl="1"/>
            <a:r>
              <a:rPr lang="en-US" dirty="0" smtClean="0"/>
              <a:t>J119048</a:t>
            </a:r>
          </a:p>
          <a:p>
            <a:r>
              <a:rPr lang="en-US" dirty="0" smtClean="0"/>
              <a:t>pSB1C8</a:t>
            </a:r>
          </a:p>
          <a:p>
            <a:pPr lvl="1"/>
            <a:r>
              <a:rPr lang="en-US" dirty="0" smtClean="0"/>
              <a:t>J119045</a:t>
            </a:r>
          </a:p>
          <a:p>
            <a:r>
              <a:rPr lang="en-US" dirty="0" smtClean="0"/>
              <a:t>pSB4C8</a:t>
            </a:r>
          </a:p>
          <a:p>
            <a:pPr lvl="1"/>
            <a:r>
              <a:rPr lang="en-US" dirty="0" smtClean="0"/>
              <a:t>J119049</a:t>
            </a:r>
          </a:p>
          <a:p>
            <a:r>
              <a:rPr lang="en-US" dirty="0" smtClean="0"/>
              <a:t>pSB1K8</a:t>
            </a:r>
          </a:p>
          <a:p>
            <a:pPr lvl="1"/>
            <a:r>
              <a:rPr lang="en-US" dirty="0" smtClean="0"/>
              <a:t>J119046</a:t>
            </a:r>
          </a:p>
          <a:p>
            <a:pPr lvl="1"/>
            <a:r>
              <a:rPr lang="en-US" dirty="0" smtClean="0"/>
              <a:t>Cloning CRISPR sequence into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81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GFP in Amp plasmids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209800"/>
            <a:ext cx="3113484" cy="4151312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GFP and pSB1A8</a:t>
            </a:r>
          </a:p>
          <a:p>
            <a:pPr lvl="1"/>
            <a:r>
              <a:rPr lang="en-US" dirty="0" smtClean="0"/>
              <a:t>Some larger than negative control</a:t>
            </a:r>
          </a:p>
          <a:p>
            <a:pPr lvl="1"/>
            <a:r>
              <a:rPr lang="en-US" dirty="0" smtClean="0"/>
              <a:t>Sent off MP DNA of 2 colonies to be sequence verified </a:t>
            </a:r>
          </a:p>
          <a:p>
            <a:pPr lvl="1"/>
            <a:r>
              <a:rPr lang="en-US" dirty="0" smtClean="0"/>
              <a:t>Ligation worked</a:t>
            </a:r>
          </a:p>
          <a:p>
            <a:r>
              <a:rPr lang="en-US" dirty="0" smtClean="0"/>
              <a:t>GFP and pSB4A8</a:t>
            </a:r>
          </a:p>
          <a:p>
            <a:pPr lvl="1"/>
            <a:r>
              <a:rPr lang="en-US" dirty="0" smtClean="0"/>
              <a:t>Experimental wells larger than negative control</a:t>
            </a:r>
          </a:p>
          <a:p>
            <a:pPr lvl="1"/>
            <a:r>
              <a:rPr lang="en-US" dirty="0" smtClean="0"/>
              <a:t>Sent off 2 colonies to be sequence verified</a:t>
            </a:r>
          </a:p>
          <a:p>
            <a:pPr lvl="1"/>
            <a:r>
              <a:rPr lang="en-US" dirty="0" smtClean="0"/>
              <a:t>Ligation worked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05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with GFP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After sequence verification of ligations-</a:t>
            </a:r>
          </a:p>
          <a:p>
            <a:pPr lvl="1"/>
            <a:r>
              <a:rPr lang="en-US" dirty="0" smtClean="0"/>
              <a:t>Found 35 </a:t>
            </a:r>
            <a:r>
              <a:rPr lang="en-US" dirty="0" err="1" smtClean="0"/>
              <a:t>bp</a:t>
            </a:r>
            <a:r>
              <a:rPr lang="en-US" dirty="0" smtClean="0"/>
              <a:t> spontaneous insertion mutation</a:t>
            </a:r>
          </a:p>
          <a:p>
            <a:pPr lvl="1"/>
            <a:r>
              <a:rPr lang="en-US" dirty="0" smtClean="0"/>
              <a:t>Has been documented in the promoter before  </a:t>
            </a:r>
          </a:p>
          <a:p>
            <a:pPr lvl="1"/>
            <a:r>
              <a:rPr lang="en-US" dirty="0" smtClean="0"/>
              <a:t>Will still work </a:t>
            </a:r>
            <a:r>
              <a:rPr lang="en-US" dirty="0" smtClean="0">
                <a:sym typeface="Wingdings" pitchFamily="2" charset="2"/>
              </a:rPr>
              <a:t> but not as bright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10530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RFP in pSB4A8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57400"/>
            <a:ext cx="2344936" cy="3126582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Some colonies were visibly red</a:t>
            </a:r>
          </a:p>
          <a:p>
            <a:r>
              <a:rPr lang="en-US" dirty="0" smtClean="0"/>
              <a:t>Colony PCR results</a:t>
            </a:r>
          </a:p>
          <a:p>
            <a:pPr lvl="1"/>
            <a:r>
              <a:rPr lang="en-US" dirty="0" smtClean="0"/>
              <a:t>Experimental DNA larger than negative control</a:t>
            </a:r>
          </a:p>
          <a:p>
            <a:pPr lvl="1"/>
            <a:r>
              <a:rPr lang="en-US" dirty="0" smtClean="0"/>
              <a:t>Sent off DNA from 2 colonies to be sequence verified</a:t>
            </a:r>
          </a:p>
          <a:p>
            <a:pPr lvl="1"/>
            <a:r>
              <a:rPr lang="en-US" dirty="0" smtClean="0"/>
              <a:t>Ligation worked</a:t>
            </a:r>
          </a:p>
        </p:txBody>
      </p:sp>
    </p:spTree>
    <p:extLst>
      <p:ext uri="{BB962C8B-B14F-4D97-AF65-F5344CB8AC3E}">
        <p14:creationId xmlns:p14="http://schemas.microsoft.com/office/powerpoint/2010/main" val="365289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RFP in pSB1A8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RFP and pSB1A8 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Some colonies glowed visibly red </a:t>
            </a:r>
            <a:r>
              <a:rPr lang="en-US" dirty="0" smtClean="0">
                <a:sym typeface="Wingdings" pitchFamily="2" charset="2"/>
              </a:rPr>
              <a:t> no need to do colony PCR and sequence verification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Ligation worked</a:t>
            </a:r>
          </a:p>
          <a:p>
            <a:endParaRPr lang="en-US" dirty="0"/>
          </a:p>
        </p:txBody>
      </p:sp>
      <p:pic>
        <p:nvPicPr>
          <p:cNvPr id="2050" name="Picture 2" descr="C:\Users\cavrana\AppData\Local\Microsoft\Windows\Temporary Internet Files\Content.Outlook\2AV05ESN\photo (3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362200"/>
            <a:ext cx="41656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097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RFP in pSB1C8</a:t>
            </a:r>
            <a:endParaRPr lang="en-US" dirty="0"/>
          </a:p>
        </p:txBody>
      </p:sp>
      <p:pic>
        <p:nvPicPr>
          <p:cNvPr id="5" name="Content Placeholder 4" descr="IMG_2662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Cells grown from glycerol stocks of RFP and pSB1C8</a:t>
            </a:r>
          </a:p>
          <a:p>
            <a:r>
              <a:rPr lang="en-US" dirty="0" smtClean="0"/>
              <a:t>Ligation worked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201" y="68580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Full version CRISPR sequence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lvl="0" indent="0">
              <a:spcBef>
                <a:spcPts val="0"/>
              </a:spcBef>
              <a:buNone/>
            </a:pPr>
            <a:endParaRPr lang="en-US" sz="1400" dirty="0" smtClean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endParaRPr lang="en-US" sz="14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endParaRPr lang="en-US" sz="1400" dirty="0" smtClean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endParaRPr lang="en-US" sz="14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endParaRPr lang="en-US" sz="1400" dirty="0" smtClean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endParaRPr lang="en-US" sz="14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endParaRPr lang="en-US" sz="1400" dirty="0" smtClean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endParaRPr lang="en-US" sz="14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endParaRPr lang="en-US" sz="1400" dirty="0" smtClean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endParaRPr lang="en-US" sz="14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endParaRPr lang="en-US" sz="1400" dirty="0" smtClean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endParaRPr lang="en-US" sz="14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endParaRPr lang="en-US" sz="1400" dirty="0" smtClean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sz="1400" dirty="0">
                <a:solidFill>
                  <a:prstClr val="black"/>
                </a:solidFill>
              </a:rPr>
              <a:t>	</a:t>
            </a:r>
            <a:endParaRPr lang="en-US" sz="1400" dirty="0" smtClean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endParaRPr lang="en-US" sz="14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sz="1400" dirty="0">
                <a:solidFill>
                  <a:prstClr val="black"/>
                </a:solidFill>
              </a:rPr>
              <a:t>	</a:t>
            </a:r>
            <a:endParaRPr lang="en-US" sz="1400" dirty="0" smtClean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endParaRPr lang="en-US" sz="14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endParaRPr lang="en-US" sz="1400" dirty="0" smtClean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sz="1400" dirty="0">
                <a:solidFill>
                  <a:prstClr val="black"/>
                </a:solidFill>
              </a:rPr>
              <a:t>	</a:t>
            </a:r>
            <a:r>
              <a:rPr lang="en-US" sz="1400" dirty="0" smtClean="0">
                <a:solidFill>
                  <a:prstClr val="black"/>
                </a:solidFill>
              </a:rPr>
              <a:t>Yellow</a:t>
            </a:r>
            <a:r>
              <a:rPr lang="en-US" sz="1400" dirty="0">
                <a:solidFill>
                  <a:prstClr val="black"/>
                </a:solidFill>
              </a:rPr>
              <a:t>= </a:t>
            </a:r>
            <a:r>
              <a:rPr lang="en-US" sz="1400" dirty="0" err="1">
                <a:solidFill>
                  <a:prstClr val="black"/>
                </a:solidFill>
              </a:rPr>
              <a:t>BioBrick</a:t>
            </a:r>
            <a:r>
              <a:rPr lang="en-US" sz="1400" dirty="0">
                <a:solidFill>
                  <a:prstClr val="black"/>
                </a:solidFill>
              </a:rPr>
              <a:t> prefix and suffix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1400" dirty="0" smtClean="0">
                <a:solidFill>
                  <a:prstClr val="black"/>
                </a:solidFill>
              </a:rPr>
              <a:t>	Blue</a:t>
            </a:r>
            <a:r>
              <a:rPr lang="en-US" sz="1400" dirty="0">
                <a:solidFill>
                  <a:prstClr val="black"/>
                </a:solidFill>
              </a:rPr>
              <a:t>= leader sequence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1400" dirty="0" smtClean="0">
                <a:solidFill>
                  <a:prstClr val="black"/>
                </a:solidFill>
              </a:rPr>
              <a:t>	Pink</a:t>
            </a:r>
            <a:r>
              <a:rPr lang="en-US" sz="1400" dirty="0">
                <a:solidFill>
                  <a:prstClr val="black"/>
                </a:solidFill>
              </a:rPr>
              <a:t>= CRISPR repeat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1400" dirty="0" smtClean="0">
                <a:solidFill>
                  <a:prstClr val="black"/>
                </a:solidFill>
              </a:rPr>
              <a:t>	Greens</a:t>
            </a:r>
            <a:r>
              <a:rPr lang="en-US" sz="1400" dirty="0">
                <a:solidFill>
                  <a:prstClr val="black"/>
                </a:solidFill>
              </a:rPr>
              <a:t>= GFP target spacer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1400" dirty="0" smtClean="0">
                <a:solidFill>
                  <a:prstClr val="black"/>
                </a:solidFill>
              </a:rPr>
              <a:t>	Reds</a:t>
            </a:r>
            <a:r>
              <a:rPr lang="en-US" sz="1400" dirty="0">
                <a:solidFill>
                  <a:prstClr val="black"/>
                </a:solidFill>
              </a:rPr>
              <a:t>= </a:t>
            </a:r>
            <a:r>
              <a:rPr lang="en-US" sz="1400" dirty="0" err="1">
                <a:solidFill>
                  <a:prstClr val="black"/>
                </a:solidFill>
              </a:rPr>
              <a:t>AmpR</a:t>
            </a:r>
            <a:r>
              <a:rPr lang="en-US" sz="1400" dirty="0">
                <a:solidFill>
                  <a:prstClr val="black"/>
                </a:solidFill>
              </a:rPr>
              <a:t> target spacer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729" y="1600200"/>
            <a:ext cx="7603207" cy="3588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7925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mp:transition xmlns:mp="http://schemas.microsoft.com/office/mac/powerpoint/2008/main"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GFP and RFP in pSB4C8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Colony PCR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Most of the colonies are larger than negative control</a:t>
            </a:r>
          </a:p>
          <a:p>
            <a:endParaRPr lang="en-US" dirty="0"/>
          </a:p>
          <a:p>
            <a:r>
              <a:rPr lang="en-US" dirty="0" smtClean="0"/>
              <a:t>Both red and green fluorescent colonies in later experiments</a:t>
            </a:r>
          </a:p>
          <a:p>
            <a:r>
              <a:rPr lang="en-US" dirty="0" smtClean="0"/>
              <a:t>Ligation worked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 descr="C:\Users\cavrana\AppData\Local\Microsoft\Windows\Temporary Internet Files\Content.Outlook\AGZG1R03\phot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97" t="4072" b="4969"/>
          <a:stretch/>
        </p:blipFill>
        <p:spPr bwMode="auto">
          <a:xfrm rot="5400000">
            <a:off x="641241" y="3397359"/>
            <a:ext cx="3395136" cy="2848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53210" y="2590800"/>
            <a:ext cx="5567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Neg. control</a:t>
            </a:r>
            <a:endParaRPr lang="en-US" sz="1000" dirty="0"/>
          </a:p>
        </p:txBody>
      </p:sp>
      <p:sp>
        <p:nvSpPr>
          <p:cNvPr id="7" name="Down Arrow 6"/>
          <p:cNvSpPr/>
          <p:nvPr/>
        </p:nvSpPr>
        <p:spPr>
          <a:xfrm>
            <a:off x="3429000" y="2975927"/>
            <a:ext cx="45719" cy="1332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52400" y="37338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GFP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6200" y="5257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RFP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8213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Successful Ligations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8 possible combinations successfully ligated</a:t>
            </a:r>
          </a:p>
          <a:p>
            <a:r>
              <a:rPr lang="en-US" dirty="0" smtClean="0"/>
              <a:t>Glycerol stocks made and located in GCAT-</a:t>
            </a:r>
            <a:r>
              <a:rPr lang="en-US" dirty="0" err="1" smtClean="0"/>
              <a:t>alog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9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Problems with </a:t>
            </a:r>
            <a:r>
              <a:rPr lang="en-US" dirty="0" err="1" smtClean="0"/>
              <a:t>Cloramphenicol</a:t>
            </a:r>
            <a:r>
              <a:rPr lang="en-US" dirty="0" smtClean="0"/>
              <a:t> plasmids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GFP and RFP in pSB4C8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RFP in pSB1C8</a:t>
            </a:r>
            <a:endParaRPr lang="en-US" dirty="0"/>
          </a:p>
        </p:txBody>
      </p:sp>
      <p:pic>
        <p:nvPicPr>
          <p:cNvPr id="2050" name="Picture 2" descr="C:\Users\cavrana\AppData\Local\Microsoft\Windows\Temporary Internet Files\Content.Outlook\AGZG1R03\photo (2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35" r="10334" b="17382"/>
          <a:stretch/>
        </p:blipFill>
        <p:spPr bwMode="auto">
          <a:xfrm rot="5400000">
            <a:off x="268219" y="3671985"/>
            <a:ext cx="3229169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cavrana\AppData\Local\Microsoft\Windows\Temporary Internet Files\Content.Outlook\AGZG1R03\photo (3)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6" t="3552" b="10633"/>
          <a:stretch/>
        </p:blipFill>
        <p:spPr bwMode="auto">
          <a:xfrm rot="5400000">
            <a:off x="4401105" y="3597676"/>
            <a:ext cx="3839592" cy="2681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71701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CRISPR experiment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Oligos</a:t>
            </a:r>
            <a:r>
              <a:rPr lang="en-US" dirty="0" smtClean="0"/>
              <a:t> arrived on 7/6/12</a:t>
            </a:r>
          </a:p>
          <a:p>
            <a:r>
              <a:rPr lang="en-US" dirty="0" smtClean="0"/>
              <a:t>Assembled by boiling</a:t>
            </a:r>
          </a:p>
          <a:p>
            <a:r>
              <a:rPr lang="en-US" dirty="0" err="1" smtClean="0"/>
              <a:t>Ligated</a:t>
            </a:r>
            <a:r>
              <a:rPr lang="en-US" dirty="0" smtClean="0"/>
              <a:t> CRISPR sequence into pSB1K8 plasmid</a:t>
            </a:r>
          </a:p>
          <a:p>
            <a:r>
              <a:rPr lang="en-US" dirty="0" smtClean="0"/>
              <a:t>Did colony PCR on 12 colonies</a:t>
            </a:r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Colony PCR of CRISPR sequence</a:t>
            </a:r>
            <a:endParaRPr lang="en-US" dirty="0"/>
          </a:p>
        </p:txBody>
      </p:sp>
      <p:pic>
        <p:nvPicPr>
          <p:cNvPr id="7" name="Content Placeholder 6" descr="colony PCR CRISPR.pn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-9362" r="-9362"/>
          <a:stretch>
            <a:fillRect/>
          </a:stretch>
        </p:blipFill>
        <p:spPr>
          <a:xfrm>
            <a:off x="457200" y="2133600"/>
            <a:ext cx="4038600" cy="4525963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One colony seems to be the right length</a:t>
            </a:r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2" name="Donut 1"/>
          <p:cNvSpPr/>
          <p:nvPr/>
        </p:nvSpPr>
        <p:spPr>
          <a:xfrm>
            <a:off x="3352800" y="3784847"/>
            <a:ext cx="304800" cy="304800"/>
          </a:xfrm>
          <a:prstGeom prst="donut">
            <a:avLst>
              <a:gd name="adj" fmla="val 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Length verification of CRISPR</a:t>
            </a:r>
            <a:endParaRPr lang="en-US" dirty="0"/>
          </a:p>
        </p:txBody>
      </p:sp>
      <p:pic>
        <p:nvPicPr>
          <p:cNvPr id="5" name="Content Placeholder 4" descr="Length verification of CRISPR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77551" y="1600200"/>
            <a:ext cx="3397897" cy="4525963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Length verification of the one colony PCR product</a:t>
            </a:r>
          </a:p>
          <a:p>
            <a:r>
              <a:rPr lang="en-US" dirty="0" smtClean="0"/>
              <a:t>Small smear of band seems to be right length (around 240)</a:t>
            </a:r>
          </a:p>
        </p:txBody>
      </p:sp>
      <p:sp>
        <p:nvSpPr>
          <p:cNvPr id="3" name="Donut 2"/>
          <p:cNvSpPr/>
          <p:nvPr/>
        </p:nvSpPr>
        <p:spPr>
          <a:xfrm>
            <a:off x="2057400" y="3684233"/>
            <a:ext cx="381000" cy="316637"/>
          </a:xfrm>
          <a:prstGeom prst="donut">
            <a:avLst>
              <a:gd name="adj" fmla="val 490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CRISPR Experiment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Cotransformations</a:t>
            </a:r>
            <a:endParaRPr lang="en-US" dirty="0" smtClean="0"/>
          </a:p>
          <a:p>
            <a:r>
              <a:rPr lang="en-US" dirty="0" smtClean="0"/>
              <a:t>4 experimental conditions</a:t>
            </a:r>
          </a:p>
          <a:p>
            <a:pPr lvl="1"/>
            <a:r>
              <a:rPr lang="en-US" dirty="0" smtClean="0"/>
              <a:t>Only the CRISPR sequence</a:t>
            </a:r>
          </a:p>
          <a:p>
            <a:pPr lvl="1"/>
            <a:r>
              <a:rPr lang="en-US" dirty="0" smtClean="0"/>
              <a:t>Only GFP in pSB4A8 and RFP in pSB4A8</a:t>
            </a:r>
          </a:p>
          <a:p>
            <a:pPr lvl="1"/>
            <a:r>
              <a:rPr lang="en-US" dirty="0" smtClean="0"/>
              <a:t>Empty pSB1K8 plasmid, GFP and RFP in pSB4A8</a:t>
            </a:r>
          </a:p>
          <a:p>
            <a:pPr lvl="1"/>
            <a:r>
              <a:rPr lang="en-US" dirty="0" smtClean="0"/>
              <a:t>CRISPR sequence, GFP and RFP in pSB4A8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1647" y="303549"/>
            <a:ext cx="3987553" cy="122719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Co-Transformations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24" y="2383029"/>
            <a:ext cx="1999661" cy="1694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onut 3"/>
          <p:cNvSpPr/>
          <p:nvPr/>
        </p:nvSpPr>
        <p:spPr>
          <a:xfrm>
            <a:off x="635124" y="227349"/>
            <a:ext cx="1981200" cy="1676400"/>
          </a:xfrm>
          <a:prstGeom prst="donut">
            <a:avLst>
              <a:gd name="adj" fmla="val 4866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Bent Arrow 5"/>
          <p:cNvSpPr/>
          <p:nvPr/>
        </p:nvSpPr>
        <p:spPr>
          <a:xfrm>
            <a:off x="1155207" y="74949"/>
            <a:ext cx="304800" cy="457200"/>
          </a:xfrm>
          <a:prstGeom prst="ben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01428" y="98623"/>
            <a:ext cx="533400" cy="409852"/>
          </a:xfrm>
          <a:prstGeom prst="rect">
            <a:avLst/>
          </a:prstGeom>
          <a:solidFill>
            <a:srgbClr val="51974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816965" y="166825"/>
            <a:ext cx="457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GFP</a:t>
            </a:r>
            <a:endParaRPr lang="en-US" sz="11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555" y="2257888"/>
            <a:ext cx="3238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852476" y="2324563"/>
            <a:ext cx="517863" cy="40957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852476" y="2357513"/>
            <a:ext cx="5200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RFP</a:t>
            </a:r>
            <a:endParaRPr lang="en-US" sz="1200" dirty="0"/>
          </a:p>
        </p:txBody>
      </p:sp>
      <p:sp>
        <p:nvSpPr>
          <p:cNvPr id="14" name="Donut 13"/>
          <p:cNvSpPr/>
          <p:nvPr/>
        </p:nvSpPr>
        <p:spPr>
          <a:xfrm>
            <a:off x="2598199" y="1116329"/>
            <a:ext cx="1828800" cy="1465720"/>
          </a:xfrm>
          <a:prstGeom prst="donut">
            <a:avLst>
              <a:gd name="adj" fmla="val 64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17299" y="904398"/>
            <a:ext cx="990600" cy="533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017299" y="994485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CRISPR</a:t>
            </a:r>
            <a:endParaRPr lang="en-US" dirty="0"/>
          </a:p>
        </p:txBody>
      </p:sp>
      <p:sp>
        <p:nvSpPr>
          <p:cNvPr id="17" name="Right Arrow 16"/>
          <p:cNvSpPr/>
          <p:nvPr/>
        </p:nvSpPr>
        <p:spPr>
          <a:xfrm rot="5400000">
            <a:off x="3896916" y="2996352"/>
            <a:ext cx="2057400" cy="1240631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896916" y="4873734"/>
            <a:ext cx="2057400" cy="17387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657600" y="5419926"/>
            <a:ext cx="1371600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Selective Media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460007" y="147309"/>
            <a:ext cx="290004" cy="2811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448910" y="2335613"/>
            <a:ext cx="290004" cy="2769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59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29000" y="3048000"/>
            <a:ext cx="3733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Results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Only CRISPR sequence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09800"/>
            <a:ext cx="8229600" cy="4325112"/>
          </a:xfrm>
        </p:spPr>
        <p:txBody>
          <a:bodyPr/>
          <a:lstStyle/>
          <a:p>
            <a:r>
              <a:rPr lang="en-US" dirty="0" smtClean="0"/>
              <a:t>Expected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no growth</a:t>
            </a:r>
          </a:p>
          <a:p>
            <a:r>
              <a:rPr lang="en-US" dirty="0" smtClean="0">
                <a:sym typeface="Wingdings"/>
              </a:rPr>
              <a:t>Result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no growth</a:t>
            </a:r>
          </a:p>
          <a:p>
            <a:endParaRPr lang="en-US" dirty="0" smtClean="0">
              <a:sym typeface="Wingdings"/>
            </a:endParaRPr>
          </a:p>
          <a:p>
            <a:endParaRPr lang="en-US" dirty="0" smtClean="0">
              <a:sym typeface="Wingdings"/>
            </a:endParaRPr>
          </a:p>
          <a:p>
            <a:endParaRPr lang="en-US" dirty="0"/>
          </a:p>
        </p:txBody>
      </p:sp>
      <p:pic>
        <p:nvPicPr>
          <p:cNvPr id="4" name="Picture 3" descr="just CRISP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333500" y="2857500"/>
            <a:ext cx="2971800" cy="396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Simplified synthetic CRISPR sequence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167" y="1679543"/>
            <a:ext cx="7925487" cy="1969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76074" y="5223399"/>
            <a:ext cx="609600" cy="228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inus 3"/>
          <p:cNvSpPr/>
          <p:nvPr/>
        </p:nvSpPr>
        <p:spPr>
          <a:xfrm>
            <a:off x="76200" y="5513033"/>
            <a:ext cx="1066800" cy="152400"/>
          </a:xfrm>
          <a:prstGeom prst="mathMinus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76074" y="5666173"/>
            <a:ext cx="609600" cy="353627"/>
          </a:xfrm>
          <a:prstGeom prst="ellipse">
            <a:avLst/>
          </a:prstGeom>
          <a:solidFill>
            <a:srgbClr val="CF0F9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/>
          <p:cNvSpPr/>
          <p:nvPr/>
        </p:nvSpPr>
        <p:spPr>
          <a:xfrm>
            <a:off x="290374" y="6019800"/>
            <a:ext cx="381000" cy="304800"/>
          </a:xfrm>
          <a:prstGeom prst="triangle">
            <a:avLst/>
          </a:prstGeom>
          <a:solidFill>
            <a:srgbClr val="51974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85717" y="6376752"/>
            <a:ext cx="171450" cy="16978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43000" y="5157926"/>
            <a:ext cx="316003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BioBrick</a:t>
            </a:r>
            <a:r>
              <a:rPr lang="en-US" dirty="0" smtClean="0"/>
              <a:t> ends</a:t>
            </a:r>
          </a:p>
          <a:p>
            <a:r>
              <a:rPr lang="en-US" dirty="0" smtClean="0"/>
              <a:t>Leader Sequence</a:t>
            </a:r>
          </a:p>
          <a:p>
            <a:r>
              <a:rPr lang="en-US" dirty="0" smtClean="0"/>
              <a:t>CRISPR repeat</a:t>
            </a:r>
          </a:p>
          <a:p>
            <a:r>
              <a:rPr lang="en-US" dirty="0" smtClean="0"/>
              <a:t>GFP target spacer</a:t>
            </a:r>
          </a:p>
          <a:p>
            <a:r>
              <a:rPr lang="en-US" dirty="0" err="1" smtClean="0"/>
              <a:t>BamHI</a:t>
            </a:r>
            <a:r>
              <a:rPr lang="en-US" dirty="0" smtClean="0"/>
              <a:t> recognition site</a:t>
            </a: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843476"/>
            <a:ext cx="5791200" cy="1382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7979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mp:transition xmlns:mp="http://schemas.microsoft.com/office/mac/powerpoint/2008/main"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Only GFP and RFP in pSB4A8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Expected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no growth</a:t>
            </a:r>
          </a:p>
          <a:p>
            <a:r>
              <a:rPr lang="en-US" dirty="0" smtClean="0">
                <a:sym typeface="Wingdings"/>
              </a:rPr>
              <a:t>Results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no growth</a:t>
            </a:r>
            <a:endParaRPr lang="en-US" dirty="0"/>
          </a:p>
        </p:txBody>
      </p:sp>
      <p:pic>
        <p:nvPicPr>
          <p:cNvPr id="4" name="Picture 3" descr="just GFP and RF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895600" y="2971800"/>
            <a:ext cx="2743200" cy="365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Empty pSB1K8, GFP in pSB4A8, RFP in pSB4A8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Expected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equal amounts of green and red colonies</a:t>
            </a:r>
          </a:p>
          <a:p>
            <a:r>
              <a:rPr lang="en-US" dirty="0" smtClean="0">
                <a:sym typeface="Wingdings"/>
              </a:rPr>
              <a:t>Results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about equal amounts of green and red colonies</a:t>
            </a:r>
          </a:p>
          <a:p>
            <a:endParaRPr lang="en-US" dirty="0"/>
          </a:p>
        </p:txBody>
      </p:sp>
      <p:pic>
        <p:nvPicPr>
          <p:cNvPr id="4" name="Picture 3" descr="1K8, G and R.jpg"/>
          <p:cNvPicPr>
            <a:picLocks noChangeAspect="1"/>
          </p:cNvPicPr>
          <p:nvPr/>
        </p:nvPicPr>
        <p:blipFill>
          <a:blip r:embed="rId2"/>
          <a:srcRect l="8333"/>
          <a:stretch>
            <a:fillRect/>
          </a:stretch>
        </p:blipFill>
        <p:spPr>
          <a:xfrm rot="10800000">
            <a:off x="2286000" y="3886200"/>
            <a:ext cx="3352800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CRISPR sequence, GFP in pSB4A8, and RFP in pSB4A8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Expected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only red colonies</a:t>
            </a:r>
          </a:p>
          <a:p>
            <a:r>
              <a:rPr lang="en-US" dirty="0" smtClean="0">
                <a:sym typeface="Wingdings"/>
              </a:rPr>
              <a:t>Results…</a:t>
            </a:r>
            <a:endParaRPr lang="en-US" dirty="0"/>
          </a:p>
        </p:txBody>
      </p:sp>
      <p:pic>
        <p:nvPicPr>
          <p:cNvPr id="4" name="Picture 3" descr="CRISPR, G and R.jpg"/>
          <p:cNvPicPr>
            <a:picLocks noChangeAspect="1"/>
          </p:cNvPicPr>
          <p:nvPr/>
        </p:nvPicPr>
        <p:blipFill>
          <a:blip r:embed="rId2"/>
          <a:srcRect l="13559" b="565"/>
          <a:stretch>
            <a:fillRect/>
          </a:stretch>
        </p:blipFill>
        <p:spPr>
          <a:xfrm>
            <a:off x="4419600" y="3124200"/>
            <a:ext cx="3429000" cy="29583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Ratio of GFP fluorescence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116487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75471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CRISPR sequence did not destroy the plasmid containing GFP</a:t>
            </a:r>
          </a:p>
          <a:p>
            <a:endParaRPr lang="en-US" dirty="0"/>
          </a:p>
          <a:p>
            <a:r>
              <a:rPr lang="en-US" dirty="0" smtClean="0"/>
              <a:t>Reason </a:t>
            </a:r>
            <a:r>
              <a:rPr lang="en-US" dirty="0" smtClean="0">
                <a:sym typeface="Wingdings" pitchFamily="2" charset="2"/>
              </a:rPr>
              <a:t> 1 nucleotide missing in the GFP target spacer when compared to the GFP gene sequence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44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CRISPR Sequence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Synthesized sequence from the company came 7/18</a:t>
            </a:r>
          </a:p>
          <a:p>
            <a:r>
              <a:rPr lang="en-US" dirty="0" smtClean="0"/>
              <a:t>New Experiment</a:t>
            </a:r>
          </a:p>
          <a:p>
            <a:pPr lvl="1"/>
            <a:r>
              <a:rPr lang="en-US" dirty="0" smtClean="0"/>
              <a:t>Only GFP and RFP in pSB4A8</a:t>
            </a:r>
          </a:p>
          <a:p>
            <a:pPr lvl="1"/>
            <a:r>
              <a:rPr lang="en-US" dirty="0" smtClean="0"/>
              <a:t>Empty pSB1K8 plasmid, GFP and RFP in pSB4A8</a:t>
            </a:r>
          </a:p>
          <a:p>
            <a:pPr lvl="1"/>
            <a:r>
              <a:rPr lang="en-US" dirty="0" smtClean="0"/>
              <a:t>CRISPR, GFP and RFP in pSB4A8</a:t>
            </a:r>
          </a:p>
          <a:p>
            <a:pPr lvl="1"/>
            <a:r>
              <a:rPr lang="en-US" dirty="0" smtClean="0"/>
              <a:t>CRISPR, GFP and RFP in pSB4C8</a:t>
            </a:r>
          </a:p>
          <a:p>
            <a:r>
              <a:rPr lang="en-US" dirty="0" smtClean="0"/>
              <a:t>The CRISPR should destroy plasmids containing GFP and Ampicillin resistance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92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GFP and RFP Fluorescence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43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GFP and RFP in pSB4A8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722991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410200" y="2176223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plates only</a:t>
            </a:r>
            <a:endParaRPr lang="en-US" dirty="0"/>
          </a:p>
        </p:txBody>
      </p:sp>
      <p:sp>
        <p:nvSpPr>
          <p:cNvPr id="6" name="TextBox 1"/>
          <p:cNvSpPr txBox="1"/>
          <p:nvPr/>
        </p:nvSpPr>
        <p:spPr>
          <a:xfrm>
            <a:off x="685800" y="5715000"/>
            <a:ext cx="685800" cy="304800"/>
          </a:xfrm>
          <a:prstGeom prst="rect">
            <a:avLst/>
          </a:prstGeom>
          <a:solidFill>
            <a:schemeClr val="bg1"/>
          </a:solidFill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 smtClean="0"/>
              <a:t>- control</a:t>
            </a:r>
            <a:endParaRPr lang="en-US" sz="11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838200" y="5486400"/>
            <a:ext cx="7543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2360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Empty pSB1K8</a:t>
            </a:r>
            <a:br>
              <a:rPr lang="en-US" dirty="0" smtClean="0"/>
            </a:br>
            <a:r>
              <a:rPr lang="en-US" dirty="0" smtClean="0"/>
              <a:t> GFP and RFP in pSB4A8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633979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581400" y="2397594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 and A plates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29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Empty pSB1K8 </a:t>
            </a:r>
            <a:br>
              <a:rPr lang="en-US" dirty="0" smtClean="0"/>
            </a:br>
            <a:r>
              <a:rPr lang="en-US" dirty="0" smtClean="0"/>
              <a:t>GFP and RFP in pSB4C8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902501"/>
              </p:ext>
            </p:extLst>
          </p:nvPr>
        </p:nvGraphicFramePr>
        <p:xfrm>
          <a:off x="457200" y="16764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410200" y="2176223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</a:t>
            </a:r>
            <a:r>
              <a:rPr lang="en-US" dirty="0" smtClean="0"/>
              <a:t> and C plates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219200" y="4699245"/>
            <a:ext cx="7543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7682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Ligation combinations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Reporter Genes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GFP</a:t>
            </a:r>
          </a:p>
          <a:p>
            <a:pPr lvl="1"/>
            <a:r>
              <a:rPr lang="en-US" dirty="0" smtClean="0"/>
              <a:t>pSB1A8</a:t>
            </a:r>
          </a:p>
          <a:p>
            <a:pPr lvl="1"/>
            <a:r>
              <a:rPr lang="en-US" dirty="0" smtClean="0"/>
              <a:t>pSB4A8</a:t>
            </a:r>
          </a:p>
          <a:p>
            <a:pPr lvl="1"/>
            <a:r>
              <a:rPr lang="en-US" dirty="0" smtClean="0"/>
              <a:t>pSB1C8</a:t>
            </a:r>
          </a:p>
          <a:p>
            <a:pPr lvl="1"/>
            <a:r>
              <a:rPr lang="en-US" dirty="0" smtClean="0"/>
              <a:t>pSB4C8</a:t>
            </a:r>
          </a:p>
          <a:p>
            <a:r>
              <a:rPr lang="en-US" dirty="0" smtClean="0"/>
              <a:t>RFP</a:t>
            </a:r>
          </a:p>
          <a:p>
            <a:pPr lvl="1"/>
            <a:r>
              <a:rPr lang="en-US" dirty="0" smtClean="0"/>
              <a:t>pSB1A8</a:t>
            </a:r>
          </a:p>
          <a:p>
            <a:pPr lvl="1"/>
            <a:r>
              <a:rPr lang="en-US" dirty="0" smtClean="0"/>
              <a:t>pSB4A8</a:t>
            </a:r>
          </a:p>
          <a:p>
            <a:pPr lvl="1"/>
            <a:r>
              <a:rPr lang="en-US" dirty="0" smtClean="0"/>
              <a:t>pSB1C8</a:t>
            </a:r>
          </a:p>
          <a:p>
            <a:pPr lvl="1"/>
            <a:r>
              <a:rPr lang="en-US" dirty="0" smtClean="0"/>
              <a:t>pSB4C8</a:t>
            </a:r>
          </a:p>
          <a:p>
            <a:r>
              <a:rPr lang="en-US" dirty="0" smtClean="0"/>
              <a:t>CRISPR</a:t>
            </a:r>
          </a:p>
          <a:p>
            <a:pPr lvl="1"/>
            <a:r>
              <a:rPr lang="en-US" dirty="0" smtClean="0"/>
              <a:t>In pSB1K8</a:t>
            </a:r>
          </a:p>
          <a:p>
            <a:endParaRPr lang="en-US" dirty="0" smtClean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All ligations were successful and all in the GCAT-</a:t>
            </a:r>
            <a:r>
              <a:rPr lang="en-US" dirty="0" err="1" smtClean="0"/>
              <a:t>alog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66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CRISPR in pSB1K8</a:t>
            </a:r>
            <a:br>
              <a:rPr lang="en-US" dirty="0" smtClean="0"/>
            </a:br>
            <a:r>
              <a:rPr lang="en-US" dirty="0" smtClean="0"/>
              <a:t>GFP and RFP in pSB4A8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336722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9374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CRISPR in pSB1K8</a:t>
            </a:r>
            <a:br>
              <a:rPr lang="en-US" dirty="0" smtClean="0"/>
            </a:br>
            <a:r>
              <a:rPr lang="en-US" dirty="0" smtClean="0"/>
              <a:t> GFP and RFP in pSB4C8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448055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694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CRISPR system didn’t work</a:t>
            </a:r>
          </a:p>
          <a:p>
            <a:pPr lvl="1"/>
            <a:r>
              <a:rPr lang="en-US" dirty="0" smtClean="0"/>
              <a:t>Minimal GFP fluorescence and no RFP fluorescence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43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Continue working on synthetic </a:t>
            </a:r>
            <a:r>
              <a:rPr lang="en-US" smtClean="0"/>
              <a:t>CRISPR system</a:t>
            </a:r>
            <a:endParaRPr lang="en-US" dirty="0" smtClean="0"/>
          </a:p>
          <a:p>
            <a:r>
              <a:rPr lang="en-US" dirty="0" smtClean="0"/>
              <a:t>If/When the sequence works, find applications</a:t>
            </a:r>
          </a:p>
          <a:p>
            <a:r>
              <a:rPr lang="en-US" dirty="0" smtClean="0"/>
              <a:t>Put CRISPR plasmid into cells </a:t>
            </a:r>
            <a:r>
              <a:rPr lang="en-US" dirty="0" smtClean="0">
                <a:sym typeface="Wingdings" pitchFamily="2" charset="2"/>
              </a:rPr>
              <a:t> destroy something bad-</a:t>
            </a:r>
            <a:r>
              <a:rPr lang="en-US" dirty="0" err="1" smtClean="0">
                <a:sym typeface="Wingdings" pitchFamily="2" charset="2"/>
              </a:rPr>
              <a:t>ish</a:t>
            </a:r>
            <a:r>
              <a:rPr lang="en-US" dirty="0" smtClean="0">
                <a:sym typeface="Wingdings" pitchFamily="2" charset="2"/>
              </a:rPr>
              <a:t> only if the cell is making a product we want it 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67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/>
          <p:cNvCxnSpPr/>
          <p:nvPr/>
        </p:nvCxnSpPr>
        <p:spPr>
          <a:xfrm>
            <a:off x="4114800" y="2734322"/>
            <a:ext cx="1066800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10-Point Star 5"/>
          <p:cNvSpPr/>
          <p:nvPr/>
        </p:nvSpPr>
        <p:spPr>
          <a:xfrm>
            <a:off x="5718699" y="2160048"/>
            <a:ext cx="1219200" cy="1143000"/>
          </a:xfrm>
          <a:prstGeom prst="star10">
            <a:avLst/>
          </a:prstGeom>
          <a:solidFill>
            <a:srgbClr val="CF0F9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F0F9D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267200" y="5260019"/>
            <a:ext cx="1066800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1777044" y="2541788"/>
            <a:ext cx="1905000" cy="4028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013947"/>
            <a:ext cx="192722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7" name="Curved Connector 16"/>
          <p:cNvCxnSpPr>
            <a:stCxn id="15" idx="2"/>
          </p:cNvCxnSpPr>
          <p:nvPr/>
        </p:nvCxnSpPr>
        <p:spPr>
          <a:xfrm rot="10800000" flipV="1">
            <a:off x="838200" y="2743200"/>
            <a:ext cx="938844" cy="457200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126" y="5227466"/>
            <a:ext cx="944563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5871099" y="2549656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Product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2" name="Elbow Connector 21"/>
          <p:cNvCxnSpPr/>
          <p:nvPr/>
        </p:nvCxnSpPr>
        <p:spPr>
          <a:xfrm rot="5400000" flipH="1">
            <a:off x="4349703" y="1401022"/>
            <a:ext cx="358436" cy="3598755"/>
          </a:xfrm>
          <a:prstGeom prst="bentConnector3">
            <a:avLst>
              <a:gd name="adj1" fmla="val -63777"/>
            </a:avLst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229800" y="3582425"/>
            <a:ext cx="1273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stress</a:t>
            </a:r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689" y="4636122"/>
            <a:ext cx="1255713" cy="118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3" name="Elbow Connector 32"/>
          <p:cNvCxnSpPr/>
          <p:nvPr/>
        </p:nvCxnSpPr>
        <p:spPr>
          <a:xfrm rot="5400000" flipH="1">
            <a:off x="4404949" y="3858531"/>
            <a:ext cx="358436" cy="3598755"/>
          </a:xfrm>
          <a:prstGeom prst="bentConnector3">
            <a:avLst>
              <a:gd name="adj1" fmla="val -63777"/>
            </a:avLst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4226511" y="5818809"/>
            <a:ext cx="1494207" cy="563673"/>
          </a:xfrm>
          <a:prstGeom prst="rect">
            <a:avLst/>
          </a:prstGeom>
          <a:solidFill>
            <a:srgbClr val="03AD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4392228" y="5777479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Modular Selection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2965557" y="6013150"/>
            <a:ext cx="1093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Beneficial 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2351664" y="2549656"/>
            <a:ext cx="755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E. coli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504064" y="5042799"/>
            <a:ext cx="755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E. coli</a:t>
            </a:r>
            <a:endParaRPr lang="en-US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2454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Oligo</a:t>
            </a:r>
            <a:r>
              <a:rPr lang="en-US" dirty="0" smtClean="0"/>
              <a:t> Assembled CRISPR Experiment Results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7480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Ratio of GFP fluorescence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8822748"/>
              </p:ext>
            </p:extLst>
          </p:nvPr>
        </p:nvGraphicFramePr>
        <p:xfrm>
          <a:off x="381000" y="11430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4" name="Straight Connector 3"/>
          <p:cNvCxnSpPr/>
          <p:nvPr/>
        </p:nvCxnSpPr>
        <p:spPr>
          <a:xfrm flipH="1">
            <a:off x="838200" y="4419600"/>
            <a:ext cx="7772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85800" y="5943600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Expected </a:t>
            </a:r>
            <a:r>
              <a:rPr lang="en-US" dirty="0" smtClean="0">
                <a:sym typeface="Wingdings" pitchFamily="2" charset="2"/>
              </a:rPr>
              <a:t> no green in CRISPR colonies</a:t>
            </a:r>
          </a:p>
          <a:p>
            <a:r>
              <a:rPr lang="en-US" dirty="0" smtClean="0">
                <a:sym typeface="Wingdings" pitchFamily="2" charset="2"/>
              </a:rPr>
              <a:t>Results  real green fluorescence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12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Company Synthesized CRISPR experiments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1200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CRISPR in pSB1K8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GFP and RFP in pSB4A8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6758401"/>
              </p:ext>
            </p:extLst>
          </p:nvPr>
        </p:nvGraphicFramePr>
        <p:xfrm>
          <a:off x="533400" y="13716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752600" y="5696634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Expected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no growth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Results  no growth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786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1141</TotalTime>
  <Words>976</Words>
  <Application>Microsoft Office PowerPoint</Application>
  <PresentationFormat>On-screen Show (4:3)</PresentationFormat>
  <Paragraphs>318</Paragraphs>
  <Slides>54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5" baseType="lpstr">
      <vt:lpstr>Office Theme</vt:lpstr>
      <vt:lpstr>CRISPR System</vt:lpstr>
      <vt:lpstr>Big Picture</vt:lpstr>
      <vt:lpstr>Full version CRISPR sequence </vt:lpstr>
      <vt:lpstr>Simplified synthetic CRISPR sequence</vt:lpstr>
      <vt:lpstr>Ligation combinations</vt:lpstr>
      <vt:lpstr>Oligo Assembled CRISPR Experiment Results</vt:lpstr>
      <vt:lpstr>Ratio of GFP fluorescence</vt:lpstr>
      <vt:lpstr>Company Synthesized CRISPR experiments</vt:lpstr>
      <vt:lpstr>CRISPR in pSB1K8 GFP and RFP in pSB4A8</vt:lpstr>
      <vt:lpstr>CRISPR in pSB1K8  GFP and RFP in pSB4C8</vt:lpstr>
      <vt:lpstr>Conclusions/Future Steps</vt:lpstr>
      <vt:lpstr>PowerPoint Presentation</vt:lpstr>
      <vt:lpstr>Background</vt:lpstr>
      <vt:lpstr>CRISPR process</vt:lpstr>
      <vt:lpstr>Full version CRISPR sequence </vt:lpstr>
      <vt:lpstr>Problems</vt:lpstr>
      <vt:lpstr>Simplified synthetic CRISPR sequence</vt:lpstr>
      <vt:lpstr>Simplified Sequence</vt:lpstr>
      <vt:lpstr>End goals</vt:lpstr>
      <vt:lpstr>Non-CRISPR plasmid</vt:lpstr>
      <vt:lpstr>Ligations/Transformations</vt:lpstr>
      <vt:lpstr>Ligation combinations</vt:lpstr>
      <vt:lpstr>Parts- Inserts</vt:lpstr>
      <vt:lpstr>Parts- Plasmids</vt:lpstr>
      <vt:lpstr>GFP in Amp plasmids</vt:lpstr>
      <vt:lpstr>Problems with GFP</vt:lpstr>
      <vt:lpstr>RFP in pSB4A8</vt:lpstr>
      <vt:lpstr>RFP in pSB1A8</vt:lpstr>
      <vt:lpstr>RFP in pSB1C8</vt:lpstr>
      <vt:lpstr>GFP and RFP in pSB4C8</vt:lpstr>
      <vt:lpstr>Successful Ligations </vt:lpstr>
      <vt:lpstr>Problems with Cloramphenicol plasmids</vt:lpstr>
      <vt:lpstr>CRISPR experiment</vt:lpstr>
      <vt:lpstr>Colony PCR of CRISPR sequence</vt:lpstr>
      <vt:lpstr>Length verification of CRISPR</vt:lpstr>
      <vt:lpstr>CRISPR Experiment</vt:lpstr>
      <vt:lpstr>Co-Transformations</vt:lpstr>
      <vt:lpstr>PowerPoint Presentation</vt:lpstr>
      <vt:lpstr>Only CRISPR sequence</vt:lpstr>
      <vt:lpstr>Only GFP and RFP in pSB4A8</vt:lpstr>
      <vt:lpstr>Empty pSB1K8, GFP in pSB4A8, RFP in pSB4A8 </vt:lpstr>
      <vt:lpstr>CRISPR sequence, GFP in pSB4A8, and RFP in pSB4A8</vt:lpstr>
      <vt:lpstr>Ratio of GFP fluorescence</vt:lpstr>
      <vt:lpstr>Conclusions</vt:lpstr>
      <vt:lpstr>2nd CRISPR Sequence</vt:lpstr>
      <vt:lpstr>GFP and RFP Fluorescence</vt:lpstr>
      <vt:lpstr>GFP and RFP in pSB4A8</vt:lpstr>
      <vt:lpstr>Empty pSB1K8  GFP and RFP in pSB4A8</vt:lpstr>
      <vt:lpstr>Empty pSB1K8  GFP and RFP in pSB4C8</vt:lpstr>
      <vt:lpstr>CRISPR in pSB1K8 GFP and RFP in pSB4A8</vt:lpstr>
      <vt:lpstr>CRISPR in pSB1K8  GFP and RFP in pSB4C8</vt:lpstr>
      <vt:lpstr>Conclusions</vt:lpstr>
      <vt:lpstr>Future Steps</vt:lpstr>
      <vt:lpstr>PowerPoint Presentation</vt:lpstr>
    </vt:vector>
  </TitlesOfParts>
  <Company>Davidson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Lab User</dc:creator>
  <cp:lastModifiedBy>Windows User</cp:lastModifiedBy>
  <cp:revision>251</cp:revision>
  <dcterms:created xsi:type="dcterms:W3CDTF">2012-07-17T18:59:52Z</dcterms:created>
  <dcterms:modified xsi:type="dcterms:W3CDTF">2012-07-25T13:10:16Z</dcterms:modified>
</cp:coreProperties>
</file>