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Override PartName="/ppt/charts/chart4.xml" ContentType="application/vnd.openxmlformats-officedocument.drawingml.chart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charts/chart3.xml" ContentType="application/vnd.openxmlformats-officedocument.drawingml.chart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charts/chart2.xml" ContentType="application/vnd.openxmlformats-officedocument.drawingml.char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notesSlides/notesSlide20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charts/chart1.xml" ContentType="application/vnd.openxmlformats-officedocument.drawingml.chart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48" r:id="rId1"/>
    <p:sldMasterId id="2147483760" r:id="rId2"/>
  </p:sldMasterIdLst>
  <p:notesMasterIdLst>
    <p:notesMasterId r:id="rId44"/>
  </p:notesMasterIdLst>
  <p:sldIdLst>
    <p:sldId id="256" r:id="rId3"/>
    <p:sldId id="257" r:id="rId4"/>
    <p:sldId id="272" r:id="rId5"/>
    <p:sldId id="274" r:id="rId6"/>
    <p:sldId id="314" r:id="rId7"/>
    <p:sldId id="259" r:id="rId8"/>
    <p:sldId id="271" r:id="rId9"/>
    <p:sldId id="279" r:id="rId10"/>
    <p:sldId id="281" r:id="rId11"/>
    <p:sldId id="316" r:id="rId12"/>
    <p:sldId id="317" r:id="rId13"/>
    <p:sldId id="318" r:id="rId14"/>
    <p:sldId id="319" r:id="rId15"/>
    <p:sldId id="287" r:id="rId16"/>
    <p:sldId id="297" r:id="rId17"/>
    <p:sldId id="299" r:id="rId18"/>
    <p:sldId id="285" r:id="rId19"/>
    <p:sldId id="312" r:id="rId20"/>
    <p:sldId id="313" r:id="rId21"/>
    <p:sldId id="294" r:id="rId22"/>
    <p:sldId id="307" r:id="rId23"/>
    <p:sldId id="295" r:id="rId24"/>
    <p:sldId id="308" r:id="rId25"/>
    <p:sldId id="296" r:id="rId26"/>
    <p:sldId id="315" r:id="rId27"/>
    <p:sldId id="289" r:id="rId28"/>
    <p:sldId id="320" r:id="rId29"/>
    <p:sldId id="321" r:id="rId30"/>
    <p:sldId id="322" r:id="rId31"/>
    <p:sldId id="323" r:id="rId32"/>
    <p:sldId id="290" r:id="rId33"/>
    <p:sldId id="324" r:id="rId34"/>
    <p:sldId id="325" r:id="rId35"/>
    <p:sldId id="291" r:id="rId36"/>
    <p:sldId id="264" r:id="rId37"/>
    <p:sldId id="310" r:id="rId38"/>
    <p:sldId id="311" r:id="rId39"/>
    <p:sldId id="298" r:id="rId40"/>
    <p:sldId id="300" r:id="rId41"/>
    <p:sldId id="309" r:id="rId42"/>
    <p:sldId id="283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ED7D1D"/>
    <a:srgbClr val="DD75D4"/>
    <a:srgbClr val="AA5AA3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65143" autoAdjust="0"/>
  </p:normalViewPr>
  <p:slideViewPr>
    <p:cSldViewPr snapToGrid="0" snapToObjects="1">
      <p:cViewPr>
        <p:scale>
          <a:sx n="65" d="100"/>
          <a:sy n="65" d="100"/>
        </p:scale>
        <p:origin x="-176" y="-8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hris:Desktop:b.Oleracea%20Protein%20Distance%20Char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hris:Desktop:b.Oleracea%20Protein%20Distance%20Char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hris:Desktop:b.Oleracea%20Protein%20Distance%20Char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hris:Desktop:b.Oleracea%20Protein%20Distance%20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Chromosome</a:t>
            </a:r>
            <a:r>
              <a:rPr lang="en-US" baseline="0"/>
              <a:t> 6</a:t>
            </a:r>
            <a:endParaRPr lang="en-US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cat>
            <c:strRef>
              <c:f>(Sheet1!$A$6,Sheet1!$A$12,Sheet1!$A$14,Sheet1!$A$15)</c:f>
              <c:strCache>
                <c:ptCount val="4"/>
                <c:pt idx="0">
                  <c:v>bZIP1</c:v>
                </c:pt>
                <c:pt idx="1">
                  <c:v>HMA2</c:v>
                </c:pt>
                <c:pt idx="2">
                  <c:v>HMA4</c:v>
                </c:pt>
                <c:pt idx="3">
                  <c:v>PCR2</c:v>
                </c:pt>
              </c:strCache>
            </c:strRef>
          </c:cat>
          <c:val>
            <c:numRef>
              <c:f>(Sheet1!$B$6,Sheet1!$B$12,Sheet1!$B$14,Sheet1!$B$15)</c:f>
              <c:numCache>
                <c:formatCode>General</c:formatCode>
                <c:ptCount val="4"/>
                <c:pt idx="0">
                  <c:v>3.509667E6</c:v>
                </c:pt>
                <c:pt idx="1">
                  <c:v>-5.387201E6</c:v>
                </c:pt>
                <c:pt idx="2">
                  <c:v>-8.966508E6</c:v>
                </c:pt>
                <c:pt idx="3">
                  <c:v>412004.0</c:v>
                </c:pt>
              </c:numCache>
            </c:numRef>
          </c:val>
        </c:ser>
        <c:dLbls/>
        <c:axId val="320140568"/>
        <c:axId val="320076424"/>
      </c:barChart>
      <c:catAx>
        <c:axId val="3201405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Protein</a:t>
                </a:r>
              </a:p>
            </c:rich>
          </c:tx>
          <c:layout/>
        </c:title>
        <c:tickLblPos val="nextTo"/>
        <c:crossAx val="320076424"/>
        <c:crosses val="autoZero"/>
        <c:auto val="1"/>
        <c:lblAlgn val="ctr"/>
        <c:lblOffset val="100"/>
      </c:catAx>
      <c:valAx>
        <c:axId val="32007642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Distance</a:t>
                </a:r>
                <a:r>
                  <a:rPr lang="en-US" baseline="0"/>
                  <a:t> From QTL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crossAx val="320140568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Chromosome</a:t>
            </a:r>
            <a:r>
              <a:rPr lang="en-US" baseline="0"/>
              <a:t> 8</a:t>
            </a:r>
            <a:endParaRPr lang="en-US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cat>
            <c:strRef>
              <c:f>(Sheet1!$A$2,Sheet1!$A$4:$A$12,Sheet1!$A$14:$A$16)</c:f>
              <c:strCache>
                <c:ptCount val="13"/>
                <c:pt idx="0">
                  <c:v>ZIP1</c:v>
                </c:pt>
                <c:pt idx="1">
                  <c:v>ZIP3</c:v>
                </c:pt>
                <c:pt idx="2">
                  <c:v>ZIP4</c:v>
                </c:pt>
                <c:pt idx="3">
                  <c:v>bZIP1</c:v>
                </c:pt>
                <c:pt idx="4">
                  <c:v>bZIP19</c:v>
                </c:pt>
                <c:pt idx="5">
                  <c:v>bZIP23</c:v>
                </c:pt>
                <c:pt idx="6">
                  <c:v>IRT1</c:v>
                </c:pt>
                <c:pt idx="7">
                  <c:v>IRT2</c:v>
                </c:pt>
                <c:pt idx="8">
                  <c:v>IRT3</c:v>
                </c:pt>
                <c:pt idx="9">
                  <c:v>HMA2</c:v>
                </c:pt>
                <c:pt idx="10">
                  <c:v>HMA4</c:v>
                </c:pt>
                <c:pt idx="11">
                  <c:v>PCR2</c:v>
                </c:pt>
                <c:pt idx="12">
                  <c:v>Mtp1/ZAT1</c:v>
                </c:pt>
              </c:strCache>
            </c:strRef>
          </c:cat>
          <c:val>
            <c:numRef>
              <c:f>(Sheet1!$C$2,Sheet1!$C$4:$C$12,Sheet1!$C$14:$C$16)</c:f>
              <c:numCache>
                <c:formatCode>General</c:formatCode>
                <c:ptCount val="13"/>
                <c:pt idx="0">
                  <c:v>-4.455118E6</c:v>
                </c:pt>
                <c:pt idx="1">
                  <c:v>-4.454562E6</c:v>
                </c:pt>
                <c:pt idx="2">
                  <c:v>-4.454562E6</c:v>
                </c:pt>
                <c:pt idx="3">
                  <c:v>-414752.0</c:v>
                </c:pt>
                <c:pt idx="4">
                  <c:v>7.099457E6</c:v>
                </c:pt>
                <c:pt idx="5">
                  <c:v>7.099457E6</c:v>
                </c:pt>
                <c:pt idx="6">
                  <c:v>-4.454382E6</c:v>
                </c:pt>
                <c:pt idx="7">
                  <c:v>-4.454382E6</c:v>
                </c:pt>
                <c:pt idx="8">
                  <c:v>-4.454322E6</c:v>
                </c:pt>
                <c:pt idx="9">
                  <c:v>128398.0</c:v>
                </c:pt>
                <c:pt idx="10">
                  <c:v>128344.0</c:v>
                </c:pt>
                <c:pt idx="11">
                  <c:v>-3.009236E6</c:v>
                </c:pt>
                <c:pt idx="12">
                  <c:v>1.3427E6</c:v>
                </c:pt>
              </c:numCache>
            </c:numRef>
          </c:val>
        </c:ser>
        <c:dLbls/>
        <c:axId val="319900904"/>
        <c:axId val="320627000"/>
      </c:barChart>
      <c:catAx>
        <c:axId val="3199009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Protein</a:t>
                </a:r>
              </a:p>
            </c:rich>
          </c:tx>
          <c:layout/>
        </c:title>
        <c:tickLblPos val="nextTo"/>
        <c:crossAx val="320627000"/>
        <c:crosses val="autoZero"/>
        <c:auto val="1"/>
        <c:lblAlgn val="ctr"/>
        <c:lblOffset val="100"/>
      </c:catAx>
      <c:valAx>
        <c:axId val="32062700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Distance From QTL</a:t>
                </a:r>
              </a:p>
            </c:rich>
          </c:tx>
          <c:layout/>
        </c:title>
        <c:numFmt formatCode="General" sourceLinked="1"/>
        <c:tickLblPos val="nextTo"/>
        <c:crossAx val="319900904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Chromosome 9-1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cat>
            <c:strRef>
              <c:f>(Sheet1!$A$6,Sheet1!$A$9:$A$12,Sheet1!$A$14)</c:f>
              <c:strCache>
                <c:ptCount val="6"/>
                <c:pt idx="0">
                  <c:v>bZIP1</c:v>
                </c:pt>
                <c:pt idx="1">
                  <c:v>IRT1</c:v>
                </c:pt>
                <c:pt idx="2">
                  <c:v>IRT2</c:v>
                </c:pt>
                <c:pt idx="3">
                  <c:v>IRT3</c:v>
                </c:pt>
                <c:pt idx="4">
                  <c:v>HMA2</c:v>
                </c:pt>
                <c:pt idx="5">
                  <c:v>HMA4</c:v>
                </c:pt>
              </c:strCache>
            </c:strRef>
          </c:cat>
          <c:val>
            <c:numRef>
              <c:f>(Sheet1!$D$6,Sheet1!$D$9:$D$12,Sheet1!$D$14)</c:f>
              <c:numCache>
                <c:formatCode>General</c:formatCode>
                <c:ptCount val="6"/>
                <c:pt idx="0">
                  <c:v>-1.188578E6</c:v>
                </c:pt>
                <c:pt idx="1">
                  <c:v>-1.0416664E7</c:v>
                </c:pt>
                <c:pt idx="2">
                  <c:v>-1.0416664E7</c:v>
                </c:pt>
                <c:pt idx="3">
                  <c:v>-1.0416592E7</c:v>
                </c:pt>
                <c:pt idx="4">
                  <c:v>3.043993E6</c:v>
                </c:pt>
                <c:pt idx="5">
                  <c:v>3.043711E6</c:v>
                </c:pt>
              </c:numCache>
            </c:numRef>
          </c:val>
        </c:ser>
        <c:dLbls/>
        <c:axId val="329651848"/>
        <c:axId val="329659064"/>
      </c:barChart>
      <c:catAx>
        <c:axId val="3296518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Protein</a:t>
                </a:r>
              </a:p>
            </c:rich>
          </c:tx>
          <c:layout/>
        </c:title>
        <c:tickLblPos val="nextTo"/>
        <c:crossAx val="329659064"/>
        <c:crosses val="autoZero"/>
        <c:auto val="1"/>
        <c:lblAlgn val="ctr"/>
        <c:lblOffset val="100"/>
      </c:catAx>
      <c:valAx>
        <c:axId val="32965906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Distance From QTL</a:t>
                </a:r>
              </a:p>
            </c:rich>
          </c:tx>
          <c:layout/>
        </c:title>
        <c:numFmt formatCode="General" sourceLinked="1"/>
        <c:tickLblPos val="nextTo"/>
        <c:crossAx val="329651848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Chromosome 9-2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cat>
            <c:strRef>
              <c:f>(Sheet1!$A$2:$A$6,Sheet1!$A$9:$A$14,Sheet1!$A$16)</c:f>
              <c:strCache>
                <c:ptCount val="12"/>
                <c:pt idx="0">
                  <c:v>ZIP1</c:v>
                </c:pt>
                <c:pt idx="1">
                  <c:v>ZIP2</c:v>
                </c:pt>
                <c:pt idx="2">
                  <c:v>ZIP3</c:v>
                </c:pt>
                <c:pt idx="3">
                  <c:v>ZIP4</c:v>
                </c:pt>
                <c:pt idx="4">
                  <c:v>bZIP1</c:v>
                </c:pt>
                <c:pt idx="5">
                  <c:v>IRT1</c:v>
                </c:pt>
                <c:pt idx="6">
                  <c:v>IRT2</c:v>
                </c:pt>
                <c:pt idx="7">
                  <c:v>IRT3</c:v>
                </c:pt>
                <c:pt idx="8">
                  <c:v>HMA2</c:v>
                </c:pt>
                <c:pt idx="9">
                  <c:v>HMA3</c:v>
                </c:pt>
                <c:pt idx="10">
                  <c:v>HMA4</c:v>
                </c:pt>
                <c:pt idx="11">
                  <c:v>Mtp1/ZAT1</c:v>
                </c:pt>
              </c:strCache>
            </c:strRef>
          </c:cat>
          <c:val>
            <c:numRef>
              <c:f>(Sheet1!$E$2:$E$6,Sheet1!$E$9:$E$14,Sheet1!$E$16)</c:f>
              <c:numCache>
                <c:formatCode>General</c:formatCode>
                <c:ptCount val="12"/>
                <c:pt idx="0">
                  <c:v>-7.057488E6</c:v>
                </c:pt>
                <c:pt idx="1">
                  <c:v>-452811.0</c:v>
                </c:pt>
                <c:pt idx="2">
                  <c:v>-7.057488E6</c:v>
                </c:pt>
                <c:pt idx="3">
                  <c:v>-7.057488E6</c:v>
                </c:pt>
                <c:pt idx="4">
                  <c:v>-9.148636E6</c:v>
                </c:pt>
                <c:pt idx="5">
                  <c:v>-7.057488E6</c:v>
                </c:pt>
                <c:pt idx="6">
                  <c:v>-7.057488E6</c:v>
                </c:pt>
                <c:pt idx="7">
                  <c:v>-7.057488E6</c:v>
                </c:pt>
                <c:pt idx="8">
                  <c:v>1.405014E6</c:v>
                </c:pt>
                <c:pt idx="9">
                  <c:v>7.191624E6</c:v>
                </c:pt>
                <c:pt idx="10">
                  <c:v>7.191363E6</c:v>
                </c:pt>
                <c:pt idx="11">
                  <c:v>-7.048065E6</c:v>
                </c:pt>
              </c:numCache>
            </c:numRef>
          </c:val>
        </c:ser>
        <c:dLbls/>
        <c:axId val="329699400"/>
        <c:axId val="329708968"/>
      </c:barChart>
      <c:catAx>
        <c:axId val="3296994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Protein</a:t>
                </a:r>
              </a:p>
            </c:rich>
          </c:tx>
          <c:layout/>
        </c:title>
        <c:tickLblPos val="nextTo"/>
        <c:crossAx val="329708968"/>
        <c:crosses val="autoZero"/>
        <c:auto val="1"/>
        <c:lblAlgn val="ctr"/>
        <c:lblOffset val="100"/>
      </c:catAx>
      <c:valAx>
        <c:axId val="32970896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Distance From QTL</a:t>
                </a:r>
              </a:p>
            </c:rich>
          </c:tx>
          <c:layout/>
        </c:title>
        <c:numFmt formatCode="General" sourceLinked="1"/>
        <c:tickLblPos val="nextTo"/>
        <c:crossAx val="329699400"/>
        <c:crosses val="autoZero"/>
        <c:crossBetween val="between"/>
      </c:valAx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0E4FB-5DD8-6942-A1E2-1886687C1548}" type="datetimeFigureOut">
              <a:rPr lang="en-US" smtClean="0"/>
              <a:pPr/>
              <a:t>4/24/14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BF90F-975D-4147-BC04-4A3BD1CAC2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1775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17028341" TargetMode="External"/><Relationship Id="rId4" Type="http://schemas.openxmlformats.org/officeDocument/2006/relationships/hyperlink" Target="http://www.plantcell.org/content/12/12/2395.full" TargetMode="External"/><Relationship Id="rId5" Type="http://schemas.openxmlformats.org/officeDocument/2006/relationships/hyperlink" Target="http://www.arabidopsis.org/servlets/TairObject?id=137069&amp;type=locus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Relationship Id="rId3" Type="http://schemas.openxmlformats.org/officeDocument/2006/relationships/hyperlink" Target="http://www.uniprot.org/uniprot/Q9SX26" TargetMode="Externa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Relationship Id="rId3" Type="http://schemas.openxmlformats.org/officeDocument/2006/relationships/hyperlink" Target="http://www.ncbi.nlm.nih.gov/protein/15224157?report=genbank&amp;log$=protalign&amp;blast_rank=1&amp;RID=MSR4RUPX014" TargetMode="Externa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0634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-Maybe image of the chromosome </a:t>
            </a:r>
            <a:r>
              <a:rPr lang="en-US" dirty="0" smtClean="0">
                <a:sym typeface="Wingdings"/>
              </a:rPr>
              <a:t> zoomed</a:t>
            </a:r>
            <a:r>
              <a:rPr lang="en-US" baseline="0" dirty="0" smtClean="0">
                <a:sym typeface="Wingdings"/>
              </a:rPr>
              <a:t> in with BLAST on one side and IGB the other</a:t>
            </a:r>
          </a:p>
          <a:p>
            <a:r>
              <a:rPr lang="en-US" dirty="0" smtClean="0"/>
              <a:t>-say that it was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0515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Further papers: </a:t>
            </a:r>
            <a:r>
              <a:rPr lang="en-US" dirty="0" smtClean="0">
                <a:hlinkClick r:id="rId3"/>
              </a:rPr>
              <a:t>http://www.ncbi.nlm.nih.gov/pubmed/17028341</a:t>
            </a:r>
            <a:endParaRPr lang="en-US" dirty="0" smtClean="0"/>
          </a:p>
          <a:p>
            <a:pPr lvl="1"/>
            <a:r>
              <a:rPr lang="en-US" dirty="0" smtClean="0"/>
              <a:t>Papers state functions of protein in plant hormone </a:t>
            </a:r>
            <a:r>
              <a:rPr lang="en-US" dirty="0" err="1" smtClean="0"/>
              <a:t>auxin</a:t>
            </a:r>
            <a:r>
              <a:rPr lang="en-US" dirty="0" smtClean="0"/>
              <a:t> regulation</a:t>
            </a:r>
          </a:p>
          <a:p>
            <a:r>
              <a:rPr lang="en-US" dirty="0" smtClean="0">
                <a:hlinkClick r:id="rId4"/>
              </a:rPr>
              <a:t>http://www.plantcell.org/content/12/12/2395.full</a:t>
            </a:r>
            <a:endParaRPr lang="en-US" dirty="0" smtClean="0"/>
          </a:p>
          <a:p>
            <a:pPr lvl="1"/>
            <a:r>
              <a:rPr lang="en-US" dirty="0" smtClean="0"/>
              <a:t>Similar structure to ZIP proteins</a:t>
            </a:r>
          </a:p>
          <a:p>
            <a:pPr lvl="1"/>
            <a:r>
              <a:rPr lang="en-US" dirty="0" smtClean="0"/>
              <a:t>Cannot rescue yeast mutant phenotype</a:t>
            </a:r>
          </a:p>
          <a:p>
            <a:pPr lvl="1"/>
            <a:r>
              <a:rPr lang="en-US" dirty="0" smtClean="0"/>
              <a:t>However, IAR1 may transport zinc, copper, or another inhibitory metal out of the ER and away from the hydrolases </a:t>
            </a:r>
          </a:p>
          <a:p>
            <a:pPr lvl="1"/>
            <a:r>
              <a:rPr lang="en-US" dirty="0" smtClean="0"/>
              <a:t>Conserved His residues in transmembrane domains IV and V of the ZIPS = essential for metal transport in </a:t>
            </a:r>
            <a:r>
              <a:rPr lang="en-US" dirty="0" err="1" smtClean="0"/>
              <a:t>Arabdipsis</a:t>
            </a:r>
            <a:r>
              <a:rPr lang="en-US" dirty="0" smtClean="0"/>
              <a:t> IRT and conserved 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5"/>
              </a:rPr>
              <a:t>http://www.arabidopsis.org/servlets/TairObject?id=137069&amp;type=locus</a:t>
            </a:r>
            <a:endParaRPr lang="en-US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Expressed</a:t>
            </a:r>
            <a:r>
              <a:rPr lang="en-US" baseline="0" dirty="0" smtClean="0"/>
              <a:t> in petal differentiation and expansion stage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Including expressed in plant cells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824,728 </a:t>
            </a:r>
            <a:r>
              <a:rPr lang="en-US" dirty="0" err="1" smtClean="0"/>
              <a:t>bp</a:t>
            </a:r>
            <a:r>
              <a:rPr lang="en-US" dirty="0" smtClean="0"/>
              <a:t> away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3990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TAIR: http://</a:t>
            </a:r>
            <a:r>
              <a:rPr lang="en-US" dirty="0" err="1" smtClean="0"/>
              <a:t>www.arabidopsis.org</a:t>
            </a:r>
            <a:r>
              <a:rPr lang="en-US" dirty="0" smtClean="0"/>
              <a:t>/servlets/</a:t>
            </a:r>
            <a:r>
              <a:rPr lang="en-US" dirty="0" err="1" smtClean="0"/>
              <a:t>TairObject?type</a:t>
            </a:r>
            <a:r>
              <a:rPr lang="en-US" dirty="0" smtClean="0"/>
              <a:t>=</a:t>
            </a:r>
            <a:r>
              <a:rPr lang="en-US" dirty="0" err="1" smtClean="0"/>
              <a:t>locus&amp;name</a:t>
            </a:r>
            <a:r>
              <a:rPr lang="en-US" dirty="0" smtClean="0"/>
              <a:t>=AT1G68630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Uniprot: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http://www.uniprot.org/uniprot/Q9SX26</a:t>
            </a:r>
            <a:endParaRPr lang="en-US" dirty="0" smtClean="0"/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Has transmembrane helix </a:t>
            </a:r>
            <a:r>
              <a:rPr lang="en-US" dirty="0" smtClean="0">
                <a:sym typeface="Wingdings" panose="05000000000000000000" pitchFamily="2" charset="2"/>
              </a:rPr>
              <a:t> similar structure to PCR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“Arabidopsis PCR2 is a zinc</a:t>
            </a:r>
            <a:r>
              <a:rPr lang="en-US" baseline="0" dirty="0" smtClean="0"/>
              <a:t> exporter involved in both zinc extrusion and long-distance zinc transport”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-Song W.Y.; Choi K. S.; Kim do Y.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-maybe compare the two amino acid sequences?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http://www.plantcell.org/content/22/7/2237.long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r>
              <a:rPr lang="en-US" dirty="0" smtClean="0"/>
              <a:t>http://www.plantcell.org/content/22/7/2237.full</a:t>
            </a:r>
          </a:p>
          <a:p>
            <a:endParaRPr lang="en-US" dirty="0" smtClean="0"/>
          </a:p>
          <a:p>
            <a:r>
              <a:rPr lang="en-US" dirty="0" smtClean="0"/>
              <a:t>-PCR2</a:t>
            </a:r>
            <a:r>
              <a:rPr lang="en-US" baseline="0" dirty="0" smtClean="0"/>
              <a:t> – redistribution + detoxification </a:t>
            </a:r>
          </a:p>
          <a:p>
            <a:r>
              <a:rPr lang="en-US" baseline="0" dirty="0" smtClean="0"/>
              <a:t>-PCR2 – removes from </a:t>
            </a:r>
            <a:r>
              <a:rPr lang="en-US" baseline="0" dirty="0" err="1" smtClean="0"/>
              <a:t>rootez</a:t>
            </a:r>
            <a:r>
              <a:rPr lang="en-US" baseline="0" dirty="0" smtClean="0"/>
              <a:t> – efflux transporter </a:t>
            </a:r>
          </a:p>
          <a:p>
            <a:r>
              <a:rPr lang="en-US" baseline="0" dirty="0" smtClean="0"/>
              <a:t>	-epidermal cells + xylem </a:t>
            </a:r>
          </a:p>
          <a:p>
            <a:r>
              <a:rPr lang="en-US" baseline="0" dirty="0" smtClean="0"/>
              <a:t>-not overlapping with hama2</a:t>
            </a:r>
          </a:p>
          <a:p>
            <a:endParaRPr lang="en-US" baseline="0" dirty="0" smtClean="0"/>
          </a:p>
          <a:p>
            <a:r>
              <a:rPr lang="en-US" dirty="0" smtClean="0"/>
              <a:t>Plant Cadmium Resistance </a:t>
            </a:r>
          </a:p>
          <a:p>
            <a:pPr lvl="1"/>
            <a:r>
              <a:rPr lang="en-US" dirty="0" smtClean="0"/>
              <a:t>Cadmium transporter but also involved in Zn transport</a:t>
            </a:r>
          </a:p>
          <a:p>
            <a:r>
              <a:rPr lang="en-US" dirty="0" smtClean="0"/>
              <a:t>Localized in root epidermis and xylem parenchyma</a:t>
            </a:r>
          </a:p>
          <a:p>
            <a:pPr lvl="1"/>
            <a:r>
              <a:rPr lang="en-US" dirty="0" smtClean="0"/>
              <a:t>Important in efflux of Zn as well as root to shoot transport </a:t>
            </a:r>
          </a:p>
          <a:p>
            <a:pPr lvl="1"/>
            <a:endParaRPr lang="en-US" dirty="0" smtClean="0"/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9,434,940-9,435,744</a:t>
            </a:r>
          </a:p>
          <a:p>
            <a:pPr lvl="1"/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9559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IGB</a:t>
            </a:r>
            <a:r>
              <a:rPr lang="en-US" baseline="0" dirty="0" smtClean="0"/>
              <a:t> modified </a:t>
            </a:r>
            <a:r>
              <a:rPr lang="en-US" baseline="0" dirty="0" smtClean="0">
                <a:sym typeface="Wingdings" panose="05000000000000000000" pitchFamily="2" charset="2"/>
              </a:rPr>
              <a:t> everything was </a:t>
            </a:r>
            <a:r>
              <a:rPr lang="en-US" baseline="0" dirty="0" err="1" smtClean="0">
                <a:sym typeface="Wingdings" panose="05000000000000000000" pitchFamily="2" charset="2"/>
              </a:rPr>
              <a:t>mislabled</a:t>
            </a:r>
            <a:r>
              <a:rPr lang="en-US" baseline="0" dirty="0" smtClean="0">
                <a:sym typeface="Wingdings" panose="05000000000000000000" pitchFamily="2" charset="2"/>
              </a:rPr>
              <a:t> so determined these proteins via blast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9034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Efflux of metals out of cytoplasm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either into </a:t>
            </a:r>
            <a:r>
              <a:rPr lang="en-US" dirty="0" err="1" smtClean="0"/>
              <a:t>extraceulluar</a:t>
            </a:r>
            <a:r>
              <a:rPr lang="en-US" dirty="0" smtClean="0"/>
              <a:t> membrane or organelles</a:t>
            </a:r>
          </a:p>
          <a:p>
            <a:endParaRPr lang="en-US" dirty="0" smtClean="0"/>
          </a:p>
          <a:p>
            <a:r>
              <a:rPr lang="en-US" dirty="0" smtClean="0"/>
              <a:t>-MTP1 overexpressed then Zn becomes</a:t>
            </a:r>
            <a:r>
              <a:rPr lang="en-US" baseline="0" dirty="0" smtClean="0"/>
              <a:t> resistant to concentrations of Zn normally toxic</a:t>
            </a:r>
          </a:p>
          <a:p>
            <a:r>
              <a:rPr lang="en-US" baseline="0" dirty="0" smtClean="0"/>
              <a:t>-mt1 can bind to Zn on metal blot </a:t>
            </a:r>
            <a:r>
              <a:rPr lang="en-US" baseline="0" dirty="0" smtClean="0">
                <a:sym typeface="Wingdings"/>
              </a:rPr>
              <a:t> </a:t>
            </a:r>
          </a:p>
          <a:p>
            <a:r>
              <a:rPr lang="en-US" baseline="0" dirty="0" smtClean="0">
                <a:sym typeface="Wingdings"/>
              </a:rPr>
              <a:t>-not sure on the exact mechanism of transport but either uses another </a:t>
            </a:r>
            <a:r>
              <a:rPr lang="en-US" baseline="0" dirty="0" err="1" smtClean="0">
                <a:sym typeface="Wingdings"/>
              </a:rPr>
              <a:t>cation</a:t>
            </a:r>
            <a:r>
              <a:rPr lang="en-US" baseline="0" dirty="0" smtClean="0">
                <a:sym typeface="Wingdings"/>
              </a:rPr>
              <a:t> to fuel transport across membrane or does not use </a:t>
            </a:r>
            <a:r>
              <a:rPr lang="en-US" baseline="0" dirty="0" err="1" smtClean="0">
                <a:sym typeface="Wingdings"/>
              </a:rPr>
              <a:t>antiport</a:t>
            </a:r>
            <a:r>
              <a:rPr lang="en-US" baseline="0" dirty="0" smtClean="0">
                <a:sym typeface="Wingdings"/>
              </a:rPr>
              <a:t> mechanism </a:t>
            </a:r>
          </a:p>
          <a:p>
            <a:r>
              <a:rPr lang="en-US" baseline="0" dirty="0" smtClean="0">
                <a:sym typeface="Wingdings"/>
              </a:rPr>
              <a:t>-mRNA is expressed in all tissues with zinc</a:t>
            </a:r>
          </a:p>
          <a:p>
            <a:endParaRPr lang="en-US" baseline="0" dirty="0" smtClean="0">
              <a:sym typeface="Wingdings"/>
            </a:endParaRPr>
          </a:p>
          <a:p>
            <a:r>
              <a:rPr lang="en-US" dirty="0" smtClean="0"/>
              <a:t>http://journal.frontiersin.org/Journal/10.3389/fpls.2013.00144/full</a:t>
            </a:r>
          </a:p>
          <a:p>
            <a:r>
              <a:rPr lang="en-US" dirty="0" smtClean="0"/>
              <a:t>http://pcp.oxfordjournals.org/content/45/12/1749.long</a:t>
            </a:r>
          </a:p>
          <a:p>
            <a:endParaRPr lang="en-US" dirty="0" smtClean="0"/>
          </a:p>
          <a:p>
            <a:r>
              <a:rPr lang="en-US" dirty="0" smtClean="0"/>
              <a:t>-Catalytic </a:t>
            </a:r>
          </a:p>
          <a:p>
            <a:endParaRPr lang="en-US" dirty="0" smtClean="0"/>
          </a:p>
          <a:p>
            <a:r>
              <a:rPr lang="en-US" dirty="0" smtClean="0"/>
              <a:t>http://www.arabidopsis.org/servlets/TairObject?type=locus&amp;name=AT3G61940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33,235,433-33,235,797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8407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-MTP</a:t>
            </a:r>
            <a:r>
              <a:rPr lang="en-US" baseline="0" dirty="0" smtClean="0"/>
              <a:t>1 </a:t>
            </a:r>
            <a:r>
              <a:rPr lang="en-US" baseline="0" dirty="0" smtClean="0">
                <a:sym typeface="Wingdings"/>
              </a:rPr>
              <a:t> Zn transport (vacuolar transport + widely expressed in the plant_</a:t>
            </a:r>
          </a:p>
          <a:p>
            <a:r>
              <a:rPr lang="en-US" dirty="0" smtClean="0"/>
              <a:t>-MTP3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/>
              </a:rPr>
              <a:t> transport Zn and Co </a:t>
            </a:r>
            <a:r>
              <a:rPr lang="en-US" baseline="0" dirty="0" err="1" smtClean="0">
                <a:sym typeface="Wingdings"/>
              </a:rPr>
              <a:t>heterologously</a:t>
            </a:r>
            <a:r>
              <a:rPr lang="en-US" baseline="0" dirty="0" smtClean="0">
                <a:sym typeface="Wingdings"/>
              </a:rPr>
              <a:t>  + more in root epidermis and cortex </a:t>
            </a:r>
          </a:p>
          <a:p>
            <a:r>
              <a:rPr lang="en-US" baseline="0" dirty="0" err="1" smtClean="0">
                <a:sym typeface="Wingdings"/>
              </a:rPr>
              <a:t>Hyperaccumulators</a:t>
            </a:r>
            <a:r>
              <a:rPr lang="en-US" baseline="0" dirty="0" smtClean="0">
                <a:sym typeface="Wingdings"/>
              </a:rPr>
              <a:t>  mtp1 is highly expressed (able to sequester in vacuole more efficiently)</a:t>
            </a:r>
          </a:p>
          <a:p>
            <a:r>
              <a:rPr lang="en-US" baseline="0" dirty="0" smtClean="0">
                <a:sym typeface="Wingdings"/>
              </a:rPr>
              <a:t>MTP8 is seen = higher transport efficiency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824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http://www.ncbi.nlm.nih.gov/protein/15224157?report=genbank&amp;log$=protalign&amp;blast_rank=1&amp;RID=MSR4RUPX014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r>
              <a:rPr lang="en-US" dirty="0" smtClean="0"/>
              <a:t>Specifics on pump</a:t>
            </a:r>
            <a:r>
              <a:rPr lang="en-US" baseline="0" dirty="0" smtClean="0"/>
              <a:t> are unknown but still a good lead </a:t>
            </a:r>
            <a:r>
              <a:rPr lang="en-US" baseline="0" dirty="0" smtClean="0">
                <a:sym typeface="Wingdings" panose="05000000000000000000" pitchFamily="2" charset="2"/>
              </a:rPr>
              <a:t> general </a:t>
            </a:r>
            <a:r>
              <a:rPr lang="en-US" baseline="0" dirty="0" err="1" smtClean="0">
                <a:sym typeface="Wingdings" panose="05000000000000000000" pitchFamily="2" charset="2"/>
              </a:rPr>
              <a:t>cation</a:t>
            </a:r>
            <a:r>
              <a:rPr lang="en-US" baseline="0" dirty="0" smtClean="0">
                <a:sym typeface="Wingdings" panose="05000000000000000000" pitchFamily="2" charset="2"/>
              </a:rPr>
              <a:t> pump and also close to the QTL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Same</a:t>
            </a:r>
            <a:r>
              <a:rPr lang="en-US" baseline="0" dirty="0" smtClean="0"/>
              <a:t> location as HMA2 and HMA4 </a:t>
            </a:r>
            <a:r>
              <a:rPr lang="en-US" baseline="0" dirty="0" err="1" smtClean="0"/>
              <a:t>querry</a:t>
            </a:r>
            <a:r>
              <a:rPr lang="en-US" baseline="0" dirty="0" smtClean="0"/>
              <a:t> hit (similar binding domains) 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34,442,724-34,443,770  and 34,449,629 – 34,453,133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6106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 E-values and </a:t>
            </a:r>
            <a:r>
              <a:rPr lang="en-US" dirty="0" err="1" smtClean="0"/>
              <a:t>querry</a:t>
            </a:r>
            <a:r>
              <a:rPr lang="en-US" dirty="0" smtClean="0"/>
              <a:t> hits on NCBI</a:t>
            </a:r>
            <a:r>
              <a:rPr lang="en-US" baseline="0" dirty="0" smtClean="0"/>
              <a:t> blast for this sequence</a:t>
            </a:r>
          </a:p>
          <a:p>
            <a:endParaRPr lang="en-US" baseline="0" dirty="0" smtClean="0"/>
          </a:p>
          <a:p>
            <a:r>
              <a:rPr lang="en-US" dirty="0" smtClean="0"/>
              <a:t>http://www.arabidopsis.org/servlets/TairObject?type=locus&amp;name=AT4G30190</a:t>
            </a:r>
          </a:p>
          <a:p>
            <a:endParaRPr lang="en-US" dirty="0" smtClean="0"/>
          </a:p>
          <a:p>
            <a:r>
              <a:rPr lang="en-US" dirty="0" smtClean="0"/>
              <a:t>Maybe not this one…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75,077 </a:t>
            </a:r>
            <a:r>
              <a:rPr lang="en-US" dirty="0" err="1" smtClean="0"/>
              <a:t>bp</a:t>
            </a:r>
            <a:r>
              <a:rPr lang="en-US" dirty="0" smtClean="0"/>
              <a:t> away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34,653,982-34,653,210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86555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http://www.arabidopsis.org/servlets/TairObject?type=locus&amp;name=AT4G37270</a:t>
            </a:r>
          </a:p>
          <a:p>
            <a:endParaRPr lang="en-US" dirty="0" smtClean="0"/>
          </a:p>
          <a:p>
            <a:r>
              <a:rPr lang="en-US" dirty="0" smtClean="0"/>
              <a:t>“HMA1</a:t>
            </a:r>
            <a:r>
              <a:rPr lang="en-US" baseline="0" dirty="0" smtClean="0"/>
              <a:t> contributes to Zn (II) detoxification under conditions of excess zinc by reducing Zn content of Arabidopsis thaliana plastids”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http://www.ncbi.nlm.nih.gov/pubmed/19207208</a:t>
            </a:r>
          </a:p>
          <a:p>
            <a:endParaRPr lang="en-US" baseline="0" dirty="0" smtClean="0"/>
          </a:p>
          <a:p>
            <a:pPr marL="628650" lvl="1" indent="-171450">
              <a:buFont typeface="Arial"/>
              <a:buChar char="•"/>
            </a:pPr>
            <a:r>
              <a:rPr lang="en-US" dirty="0" smtClean="0"/>
              <a:t>ATP hydrolysis drives pumping of </a:t>
            </a:r>
            <a:r>
              <a:rPr lang="en-US" dirty="0" err="1" smtClean="0"/>
              <a:t>cations</a:t>
            </a:r>
            <a:r>
              <a:rPr lang="en-US" dirty="0" smtClean="0"/>
              <a:t> across membrane</a:t>
            </a:r>
          </a:p>
          <a:p>
            <a:pPr marL="1085850" lvl="2" indent="-171450">
              <a:buFont typeface="Arial"/>
              <a:buChar char="•"/>
            </a:pPr>
            <a:r>
              <a:rPr lang="en-US" dirty="0" smtClean="0"/>
              <a:t>Against the electrochemical gradient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/>
              <a:t>8 transmembrane segments</a:t>
            </a:r>
          </a:p>
          <a:p>
            <a:pPr marL="457200" lvl="1" indent="0">
              <a:buFont typeface="Arial"/>
              <a:buNone/>
            </a:pPr>
            <a:endParaRPr lang="en-US" dirty="0" smtClean="0"/>
          </a:p>
          <a:p>
            <a:pPr marL="457200" lvl="1" indent="0">
              <a:buFont typeface="Arial"/>
              <a:buNone/>
            </a:pPr>
            <a:r>
              <a:rPr lang="en-US" dirty="0" smtClean="0"/>
              <a:t>“zinc, copper</a:t>
            </a:r>
            <a:r>
              <a:rPr lang="en-US" baseline="0" dirty="0" smtClean="0"/>
              <a:t>, cadmium, and cobalt activate ATPase of </a:t>
            </a:r>
            <a:r>
              <a:rPr lang="en-US" baseline="0" dirty="0" err="1" smtClean="0"/>
              <a:t>AtHMA</a:t>
            </a:r>
            <a:r>
              <a:rPr lang="en-US" baseline="0" dirty="0" smtClean="0"/>
              <a:t>”</a:t>
            </a:r>
          </a:p>
          <a:p>
            <a:pPr marL="457200" lvl="1" indent="0">
              <a:buFont typeface="Arial"/>
              <a:buNone/>
            </a:pPr>
            <a:endParaRPr lang="en-US" baseline="0" dirty="0" smtClean="0"/>
          </a:p>
          <a:p>
            <a:pPr marL="457200" lvl="1" indent="0">
              <a:buFont typeface="Arial"/>
              <a:buNone/>
            </a:pPr>
            <a:r>
              <a:rPr lang="en-US" dirty="0" smtClean="0"/>
              <a:t>http://www.ncbi.nlm.nih.gov/pubmed/18252706</a:t>
            </a:r>
          </a:p>
          <a:p>
            <a:pPr marL="457200" lvl="1" indent="0">
              <a:buFont typeface="Arial"/>
              <a:buNone/>
            </a:pPr>
            <a:endParaRPr lang="en-US" dirty="0" smtClean="0"/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34,921,306-34,921,138</a:t>
            </a:r>
          </a:p>
          <a:p>
            <a:pPr marL="457200" lvl="1" indent="0">
              <a:buFont typeface="Arial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14187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err="1" smtClean="0"/>
              <a:t>calmodulin</a:t>
            </a:r>
            <a:r>
              <a:rPr lang="en-US" baseline="0" dirty="0" smtClean="0"/>
              <a:t> binding</a:t>
            </a:r>
          </a:p>
          <a:p>
            <a:r>
              <a:rPr lang="en-US" baseline="0" dirty="0" smtClean="0"/>
              <a:t>-http://www.arabidopsis.org/servlets/TairObject?type=locus&amp;name=AT2G22950</a:t>
            </a:r>
          </a:p>
          <a:p>
            <a:endParaRPr lang="en-US" baseline="0" dirty="0" smtClean="0"/>
          </a:p>
          <a:p>
            <a:r>
              <a:rPr lang="en-US" baseline="0" dirty="0" smtClean="0"/>
              <a:t>-lots of articles on how it is used in the development of pollen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1831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Zinc</a:t>
            </a:r>
            <a:r>
              <a:rPr lang="en-US" baseline="0" dirty="0" smtClean="0"/>
              <a:t> finger proteins + RNA polymerases 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Structure + catalytic role in enzymes,</a:t>
            </a:r>
            <a:r>
              <a:rPr lang="en-US" baseline="0" dirty="0" smtClean="0"/>
              <a:t> transcription factors, ribosomes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Approximately</a:t>
            </a:r>
            <a:r>
              <a:rPr lang="en-US" baseline="0" dirty="0" smtClean="0"/>
              <a:t> 1230 proteins contain bind to, transport zinc (PCR paper)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We found tons of zinc finger proteins/ or “zinc ion binding proteins” around each QTL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Involved in processes like transcription, translation, membrane integrity, reproduction (all necessary cell processes)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15-20 micrograms – lead to zinc deficiency</a:t>
            </a:r>
            <a:r>
              <a:rPr lang="en-US" baseline="0" dirty="0" smtClean="0"/>
              <a:t> + </a:t>
            </a:r>
            <a:r>
              <a:rPr lang="en-US" baseline="0" dirty="0" err="1" smtClean="0"/>
              <a:t>chlorotic</a:t>
            </a:r>
            <a:r>
              <a:rPr lang="en-US" baseline="0" dirty="0" smtClean="0"/>
              <a:t> leaves</a:t>
            </a:r>
          </a:p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43152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4842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ZIP1</a:t>
            </a:r>
            <a:r>
              <a:rPr lang="en-US" baseline="0" dirty="0" smtClean="0"/>
              <a:t> –orange</a:t>
            </a:r>
          </a:p>
          <a:p>
            <a:r>
              <a:rPr lang="en-US" baseline="0" dirty="0" smtClean="0"/>
              <a:t>ZIP2- grey</a:t>
            </a:r>
          </a:p>
          <a:p>
            <a:r>
              <a:rPr lang="en-US" baseline="0" dirty="0" smtClean="0"/>
              <a:t>ZIP3- bright green</a:t>
            </a:r>
          </a:p>
          <a:p>
            <a:r>
              <a:rPr lang="en-US" baseline="0" dirty="0" smtClean="0"/>
              <a:t>ZIP4- bright blue</a:t>
            </a:r>
          </a:p>
          <a:p>
            <a:endParaRPr lang="en-US" baseline="0" dirty="0" smtClean="0"/>
          </a:p>
          <a:p>
            <a:r>
              <a:rPr lang="en-US" baseline="0" dirty="0" smtClean="0"/>
              <a:t>bZIP1 - purple</a:t>
            </a:r>
          </a:p>
          <a:p>
            <a:r>
              <a:rPr lang="en-US" baseline="0" dirty="0" smtClean="0"/>
              <a:t>bZP19 – pink </a:t>
            </a:r>
          </a:p>
          <a:p>
            <a:r>
              <a:rPr lang="en-US" baseline="0" dirty="0" smtClean="0"/>
              <a:t>bZIP23 – light blue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1C900-C9D7-3549-B438-F52C24A737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367939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HMA2=</a:t>
            </a:r>
            <a:r>
              <a:rPr lang="en-US" baseline="0" dirty="0" smtClean="0"/>
              <a:t> purple</a:t>
            </a:r>
          </a:p>
          <a:p>
            <a:r>
              <a:rPr lang="en-US" baseline="0" dirty="0" smtClean="0"/>
              <a:t>HMA3 =green </a:t>
            </a:r>
          </a:p>
          <a:p>
            <a:r>
              <a:rPr lang="en-US" baseline="0" dirty="0" smtClean="0"/>
              <a:t>HMA4 =black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1C900-C9D7-3549-B438-F52C24A737D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65589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Example of all graphs we</a:t>
            </a:r>
            <a:r>
              <a:rPr lang="en-US" baseline="0" dirty="0" smtClean="0"/>
              <a:t> did – HMA’s, ZIPs, and then IRTs/PCR/MAT1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HMA2- light purple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HMA3- pink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HMA4- dark purple</a:t>
            </a:r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Maybe</a:t>
            </a:r>
            <a:r>
              <a:rPr lang="en-US" baseline="0" dirty="0" smtClean="0"/>
              <a:t> include PCR/ZAT1/ZIPS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Exclude IRTs/</a:t>
            </a:r>
            <a:r>
              <a:rPr lang="en-US" baseline="0" dirty="0" err="1" smtClean="0"/>
              <a:t>bZIP</a:t>
            </a:r>
            <a:r>
              <a:rPr lang="en-US" baseline="0" dirty="0" smtClean="0"/>
              <a:t> transcription factors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7429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Zn Deficiency</a:t>
            </a:r>
            <a:r>
              <a:rPr lang="en-US" baseline="0" dirty="0" smtClean="0"/>
              <a:t> (specifically ZIP promoters are knocked out) </a:t>
            </a:r>
            <a:r>
              <a:rPr lang="en-US" baseline="0" dirty="0" smtClean="0">
                <a:sym typeface="Wingdings"/>
              </a:rPr>
              <a:t> more details to come (bZIP19 and bZIP23)</a:t>
            </a:r>
          </a:p>
          <a:p>
            <a:r>
              <a:rPr lang="en-US" baseline="0" dirty="0" smtClean="0">
                <a:sym typeface="Wingdings"/>
              </a:rPr>
              <a:t>-lack of growth (when lacking proteins that are responsible for pulling Zn into the cell)</a:t>
            </a:r>
          </a:p>
          <a:p>
            <a:r>
              <a:rPr lang="en-US" baseline="0" dirty="0" smtClean="0">
                <a:sym typeface="Wingdings"/>
              </a:rPr>
              <a:t>-more showing that if a plant does not get Zn (Zn- environment + no zip proteins = cannot grow)</a:t>
            </a:r>
          </a:p>
          <a:p>
            <a:endParaRPr lang="en-US" baseline="0" dirty="0" smtClean="0">
              <a:sym typeface="Wingdings"/>
            </a:endParaRPr>
          </a:p>
          <a:p>
            <a:r>
              <a:rPr lang="en-US" baseline="0" dirty="0" smtClean="0">
                <a:sym typeface="Wingdings"/>
              </a:rPr>
              <a:t>Use it to show that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3188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in cytoplasm in excess</a:t>
            </a:r>
            <a:r>
              <a:rPr lang="en-US" baseline="0" dirty="0" smtClean="0"/>
              <a:t> amounts</a:t>
            </a:r>
          </a:p>
          <a:p>
            <a:r>
              <a:rPr lang="en-US" baseline="0" dirty="0" smtClean="0"/>
              <a:t>	-bind with incorrect substrates</a:t>
            </a:r>
          </a:p>
          <a:p>
            <a:r>
              <a:rPr lang="en-US" baseline="0" dirty="0" smtClean="0"/>
              <a:t>	-in competition with Fe and Mg</a:t>
            </a:r>
          </a:p>
          <a:p>
            <a:r>
              <a:rPr lang="en-US" baseline="0" dirty="0" smtClean="0"/>
              <a:t>	-mess up cellular problems</a:t>
            </a:r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What does plant do to avoid Zn toxicity?</a:t>
            </a:r>
          </a:p>
          <a:p>
            <a:endParaRPr lang="en-US" baseline="0" dirty="0" smtClean="0"/>
          </a:p>
          <a:p>
            <a:r>
              <a:rPr lang="en-US" baseline="0" dirty="0" smtClean="0"/>
              <a:t>Optimum is somewhere in the middle 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Image citation: </a:t>
            </a:r>
            <a:r>
              <a:rPr lang="en-US" dirty="0" smtClean="0"/>
              <a:t>http://</a:t>
            </a:r>
            <a:r>
              <a:rPr lang="en-US" dirty="0" err="1" smtClean="0"/>
              <a:t>www.mmg.msu.edu</a:t>
            </a:r>
            <a:r>
              <a:rPr lang="en-US" dirty="0" smtClean="0"/>
              <a:t>/faculty/he/HeFig._1.jpg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3692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1/3 suffers from zinc deficiency 	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Children</a:t>
            </a:r>
            <a:r>
              <a:rPr lang="en-US" baseline="0" dirty="0" smtClean="0"/>
              <a:t> are more susceptible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Major Health issues: impair brain function + mental development + disturbances in immune system + physical development 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Bioremediation</a:t>
            </a:r>
            <a:r>
              <a:rPr lang="en-US" baseline="0" dirty="0" smtClean="0"/>
              <a:t> of soils contaminated by industrial waste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Mining sites + industrial waste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Deficient 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High pH + low soil content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Zinc deficiency can be caused by over production of crops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pH </a:t>
            </a:r>
          </a:p>
          <a:p>
            <a:pPr marL="628650" lvl="1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http://download.springer.com/static/pdf/155/bok%253A978-94-007-4470-7.pdf?auth66=1398447449_47740dfae87bc96b17b6c72c7589ddf4&amp;ext=.pdf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i="1" baseline="0" dirty="0" smtClean="0"/>
              <a:t>Why is zinc important for humans?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Explain what mediating ROS are 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Explain bioremediation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017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www.pnas.org</a:t>
            </a:r>
            <a:r>
              <a:rPr lang="en-US" dirty="0" smtClean="0"/>
              <a:t>/content/107/22/10296/F3.expansion.html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5074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*specifically</a:t>
            </a:r>
            <a:r>
              <a:rPr lang="en-US" baseline="0" dirty="0" smtClean="0"/>
              <a:t> into the florets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Stored in chloroplasts as well as vacuoles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Chris talk about ZIP4</a:t>
            </a:r>
          </a:p>
          <a:p>
            <a:r>
              <a:rPr lang="en-US" baseline="0" dirty="0" smtClean="0"/>
              <a:t>-MTP1 into vacuole </a:t>
            </a:r>
          </a:p>
          <a:p>
            <a:r>
              <a:rPr lang="en-US" baseline="0" dirty="0" smtClean="0"/>
              <a:t>-HMA2 efflux from out of the membrane </a:t>
            </a:r>
          </a:p>
          <a:p>
            <a:endParaRPr lang="en-US" baseline="0" dirty="0" smtClean="0"/>
          </a:p>
          <a:p>
            <a:r>
              <a:rPr lang="en-US" baseline="0" dirty="0" smtClean="0"/>
              <a:t>-very basic – may not be exclusive to plasma membrane + HMA3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52733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0413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We were looking for none of the same genes for</a:t>
            </a:r>
            <a:r>
              <a:rPr lang="en-US" baseline="0" dirty="0" smtClean="0"/>
              <a:t> Sodium or Boron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However looking for Iron Regulated Transporters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9632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8623-A60C-5646-A196-978EE21B5551}" type="datetimeFigureOut">
              <a:rPr lang="en-US" smtClean="0"/>
              <a:pPr/>
              <a:t>4/24/14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4253-D3F1-DE4E-A3FB-32AF0A8F9BC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8623-A60C-5646-A196-978EE21B5551}" type="datetimeFigureOut">
              <a:rPr lang="en-US" smtClean="0"/>
              <a:pPr/>
              <a:t>4/24/14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4253-D3F1-DE4E-A3FB-32AF0A8F9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8623-A60C-5646-A196-978EE21B5551}" type="datetimeFigureOut">
              <a:rPr lang="en-US" smtClean="0"/>
              <a:pPr/>
              <a:t>4/24/14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4253-D3F1-DE4E-A3FB-32AF0A8F9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9F19-3F02-424E-B92D-AB2027ADAF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4/24/14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0EB4-2177-E746-801C-3D899956FB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1652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9F19-3F02-424E-B92D-AB2027ADAF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4/24/14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0EB4-2177-E746-801C-3D899956FB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2590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9F19-3F02-424E-B92D-AB2027ADAF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4/24/14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0EB4-2177-E746-801C-3D899956FB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56798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9F19-3F02-424E-B92D-AB2027ADAF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4/24/14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0EB4-2177-E746-801C-3D899956FB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7391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9F19-3F02-424E-B92D-AB2027ADAF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4/24/14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0EB4-2177-E746-801C-3D899956FB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1537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9F19-3F02-424E-B92D-AB2027ADAF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4/24/14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0EB4-2177-E746-801C-3D899956FB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8417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9F19-3F02-424E-B92D-AB2027ADAF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4/24/14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0EB4-2177-E746-801C-3D899956FB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9995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9F19-3F02-424E-B92D-AB2027ADAF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4/24/14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0EB4-2177-E746-801C-3D899956FB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5754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8623-A60C-5646-A196-978EE21B5551}" type="datetimeFigureOut">
              <a:rPr lang="en-US" smtClean="0"/>
              <a:pPr/>
              <a:t>4/24/14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4253-D3F1-DE4E-A3FB-32AF0A8F9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9F19-3F02-424E-B92D-AB2027ADAF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4/24/14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0EB4-2177-E746-801C-3D899956FB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2790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9F19-3F02-424E-B92D-AB2027ADAF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4/24/14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0EB4-2177-E746-801C-3D899956FB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0266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9F19-3F02-424E-B92D-AB2027ADAF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4/24/14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0EB4-2177-E746-801C-3D899956FB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862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8623-A60C-5646-A196-978EE21B5551}" type="datetimeFigureOut">
              <a:rPr lang="en-US" smtClean="0"/>
              <a:pPr/>
              <a:t>4/24/14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4253-D3F1-DE4E-A3FB-32AF0A8F9BC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8623-A60C-5646-A196-978EE21B5551}" type="datetimeFigureOut">
              <a:rPr lang="en-US" smtClean="0"/>
              <a:pPr/>
              <a:t>4/24/14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4253-D3F1-DE4E-A3FB-32AF0A8F9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8623-A60C-5646-A196-978EE21B5551}" type="datetimeFigureOut">
              <a:rPr lang="en-US" smtClean="0"/>
              <a:pPr/>
              <a:t>4/24/14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4253-D3F1-DE4E-A3FB-32AF0A8F9BC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8623-A60C-5646-A196-978EE21B5551}" type="datetimeFigureOut">
              <a:rPr lang="en-US" smtClean="0"/>
              <a:pPr/>
              <a:t>4/24/14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4253-D3F1-DE4E-A3FB-32AF0A8F9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8623-A60C-5646-A196-978EE21B5551}" type="datetimeFigureOut">
              <a:rPr lang="en-US" smtClean="0"/>
              <a:pPr/>
              <a:t>4/24/14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4253-D3F1-DE4E-A3FB-32AF0A8F9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8623-A60C-5646-A196-978EE21B5551}" type="datetimeFigureOut">
              <a:rPr lang="en-US" smtClean="0"/>
              <a:pPr/>
              <a:t>4/24/14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4253-D3F1-DE4E-A3FB-32AF0A8F9BC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8623-A60C-5646-A196-978EE21B5551}" type="datetimeFigureOut">
              <a:rPr lang="en-US" smtClean="0"/>
              <a:pPr/>
              <a:t>4/24/14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4253-D3F1-DE4E-A3FB-32AF0A8F9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C808623-A60C-5646-A196-978EE21B5551}" type="datetimeFigureOut">
              <a:rPr lang="en-US" smtClean="0"/>
              <a:pPr/>
              <a:t>4/24/14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7614253-D3F1-DE4E-A3FB-32AF0A8F9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C9F19-3F02-424E-B92D-AB2027ADAF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4/24/14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70EB4-2177-E746-801C-3D899956FBB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5818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4971" y="1627069"/>
            <a:ext cx="6498158" cy="1724867"/>
          </a:xfrm>
        </p:spPr>
        <p:txBody>
          <a:bodyPr/>
          <a:lstStyle/>
          <a:p>
            <a:r>
              <a:rPr lang="en-US" sz="4500" dirty="0" smtClean="0"/>
              <a:t>The Search for Zinc Storage and Uptake Proteins in </a:t>
            </a:r>
            <a:r>
              <a:rPr lang="en-US" sz="4500" i="1" dirty="0" smtClean="0"/>
              <a:t>B. </a:t>
            </a:r>
            <a:r>
              <a:rPr lang="en-US" sz="4500" i="1" dirty="0" err="1" smtClean="0"/>
              <a:t>oleracea</a:t>
            </a:r>
            <a:r>
              <a:rPr lang="en-US" sz="4500" i="1" dirty="0" smtClean="0"/>
              <a:t> </a:t>
            </a:r>
            <a:endParaRPr lang="en-US" sz="4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616553"/>
            <a:ext cx="6498159" cy="916641"/>
          </a:xfrm>
        </p:spPr>
        <p:txBody>
          <a:bodyPr/>
          <a:lstStyle/>
          <a:p>
            <a:r>
              <a:rPr lang="en-US" dirty="0" smtClean="0"/>
              <a:t>Chris Polo and Katie Gwathmey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876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Graphical Representations of Results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721795" y="1524000"/>
          <a:ext cx="7709999" cy="4915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/>
          <p:cNvSpPr/>
          <p:nvPr/>
        </p:nvSpPr>
        <p:spPr>
          <a:xfrm>
            <a:off x="6826579" y="2439870"/>
            <a:ext cx="1605215" cy="218750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74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 Representations of Results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457199" y="1524000"/>
          <a:ext cx="7762919" cy="4791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/>
          <p:cNvSpPr/>
          <p:nvPr/>
        </p:nvSpPr>
        <p:spPr>
          <a:xfrm>
            <a:off x="2981117" y="3233722"/>
            <a:ext cx="529191" cy="218750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690927" y="3233722"/>
            <a:ext cx="529191" cy="218750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6967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 Representations of Results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457199" y="1524000"/>
          <a:ext cx="7886397" cy="4791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/>
          <p:cNvSpPr/>
          <p:nvPr/>
        </p:nvSpPr>
        <p:spPr>
          <a:xfrm>
            <a:off x="1905092" y="2139970"/>
            <a:ext cx="529191" cy="218750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2858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 Representations of Results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670309" y="1524000"/>
          <a:ext cx="7549809" cy="4632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/>
          <p:cNvSpPr/>
          <p:nvPr/>
        </p:nvSpPr>
        <p:spPr>
          <a:xfrm>
            <a:off x="2240248" y="2969105"/>
            <a:ext cx="529191" cy="218750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944593" y="2969105"/>
            <a:ext cx="529191" cy="218750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5027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96" y="91980"/>
            <a:ext cx="8229600" cy="990600"/>
          </a:xfrm>
        </p:spPr>
        <p:txBody>
          <a:bodyPr/>
          <a:lstStyle/>
          <a:p>
            <a:r>
              <a:rPr lang="en-US" dirty="0" smtClean="0"/>
              <a:t>Results- Chromosome 6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332950" y="1608134"/>
            <a:ext cx="558166" cy="449471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104618" y="3207518"/>
            <a:ext cx="786498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18574" y="1253071"/>
            <a:ext cx="1052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0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4471" y="6131382"/>
            <a:ext cx="123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19,847,363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88394" y="3025957"/>
            <a:ext cx="1342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9,847,363</a:t>
            </a:r>
          </a:p>
          <a:p>
            <a:pPr algn="ctr"/>
            <a:endParaRPr lang="en-US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903304" y="2114442"/>
            <a:ext cx="675861" cy="27839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215268" y="1386378"/>
            <a:ext cx="95415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IGB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352891" y="1437737"/>
            <a:ext cx="10070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BLAST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595551" y="1730855"/>
            <a:ext cx="1291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1,000,000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95551" y="4898432"/>
            <a:ext cx="1291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+1,000,000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32950" y="2923630"/>
            <a:ext cx="558166" cy="5512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4757530" y="3349123"/>
            <a:ext cx="9939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433391" y="2292626"/>
            <a:ext cx="2915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983354" y="2114442"/>
            <a:ext cx="141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“ZIP 13</a:t>
            </a:r>
            <a:r>
              <a:rPr lang="en-US" dirty="0" smtClean="0"/>
              <a:t>”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4757530" y="2955235"/>
            <a:ext cx="9939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886915" y="2662847"/>
            <a:ext cx="218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“Plant Cadmium Resistance Protein”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3631093" y="2785958"/>
            <a:ext cx="964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PCR2</a:t>
            </a:r>
            <a:endParaRPr lang="en-US" sz="1600" dirty="0"/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1891116" y="2114442"/>
            <a:ext cx="3012188" cy="809188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944987" y="3474832"/>
            <a:ext cx="3064335" cy="142360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710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IAA-alanine resistance protein 1  (IAR1)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Location</a:t>
            </a:r>
            <a:r>
              <a:rPr lang="en-US" dirty="0"/>
              <a:t>: </a:t>
            </a:r>
            <a:r>
              <a:rPr lang="en-US" dirty="0" smtClean="0"/>
              <a:t>824,728 </a:t>
            </a:r>
            <a:r>
              <a:rPr lang="en-US" dirty="0" err="1" smtClean="0"/>
              <a:t>bp</a:t>
            </a:r>
            <a:r>
              <a:rPr lang="en-US" dirty="0" smtClean="0"/>
              <a:t> away</a:t>
            </a:r>
          </a:p>
          <a:p>
            <a:pPr lvl="1"/>
            <a:r>
              <a:rPr lang="en-US" dirty="0" smtClean="0"/>
              <a:t>Accession Number: AT1G68100.1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Biological process</a:t>
            </a:r>
            <a:r>
              <a:rPr lang="en-US" dirty="0" smtClean="0"/>
              <a:t>: metal ion transport, transmembrane transport</a:t>
            </a:r>
          </a:p>
          <a:p>
            <a:pPr lvl="1"/>
            <a:r>
              <a:rPr lang="en-US" dirty="0" smtClean="0"/>
              <a:t>Has similar </a:t>
            </a:r>
            <a:r>
              <a:rPr lang="en-US" dirty="0"/>
              <a:t>H</a:t>
            </a:r>
            <a:r>
              <a:rPr lang="en-US" dirty="0" smtClean="0"/>
              <a:t>is residues and transmembrane domains ZIP proteins (</a:t>
            </a:r>
            <a:r>
              <a:rPr lang="en-US" dirty="0" err="1" smtClean="0"/>
              <a:t>Laswell</a:t>
            </a:r>
            <a:r>
              <a:rPr lang="en-US" dirty="0" smtClean="0"/>
              <a:t> </a:t>
            </a:r>
            <a:r>
              <a:rPr lang="en-US" i="1" dirty="0" smtClean="0"/>
              <a:t>et al.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Located in</a:t>
            </a:r>
            <a:r>
              <a:rPr lang="en-US" dirty="0" smtClean="0"/>
              <a:t>: endoplasmic reticulum, extracellular region, membrane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Expressed</a:t>
            </a:r>
            <a:r>
              <a:rPr lang="en-US" dirty="0" smtClean="0"/>
              <a:t> in most plant cell types as well as most developmental stages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6852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Cadmium Resistance 12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Location</a:t>
            </a:r>
            <a:r>
              <a:rPr lang="en-US" dirty="0"/>
              <a:t>: </a:t>
            </a:r>
            <a:r>
              <a:rPr lang="en-US" dirty="0" smtClean="0"/>
              <a:t>412,423 </a:t>
            </a:r>
            <a:r>
              <a:rPr lang="en-US" dirty="0" err="1" smtClean="0"/>
              <a:t>bp</a:t>
            </a:r>
            <a:r>
              <a:rPr lang="en-US" dirty="0" smtClean="0"/>
              <a:t> away</a:t>
            </a:r>
          </a:p>
          <a:p>
            <a:pPr lvl="1"/>
            <a:r>
              <a:rPr lang="en-US" dirty="0" smtClean="0"/>
              <a:t>Accession number: Q9SX26/AT1G68630.1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Biological Process</a:t>
            </a:r>
            <a:r>
              <a:rPr lang="en-US" dirty="0" smtClean="0"/>
              <a:t>: Unknown, may be involved in heavy metal transport based on structure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Located in: </a:t>
            </a:r>
            <a:r>
              <a:rPr lang="en-US" dirty="0" smtClean="0"/>
              <a:t>Potentially in membrane 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/>
              <a:t>Expressed</a:t>
            </a:r>
            <a:r>
              <a:rPr lang="en-US" dirty="0"/>
              <a:t> in most plant cell types as well as most developmental stages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263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609"/>
            <a:ext cx="8229600" cy="990600"/>
          </a:xfrm>
        </p:spPr>
        <p:txBody>
          <a:bodyPr/>
          <a:lstStyle/>
          <a:p>
            <a:r>
              <a:rPr lang="en-US" dirty="0" smtClean="0"/>
              <a:t>Results- Chromosome 8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332950" y="1608134"/>
            <a:ext cx="558166" cy="449471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130153" y="3777904"/>
            <a:ext cx="786498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76452" y="3572248"/>
            <a:ext cx="12789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bri"/>
              </a:rPr>
              <a:t>34,578,133</a:t>
            </a:r>
          </a:p>
          <a:p>
            <a:pPr algn="ctr"/>
            <a:endParaRPr lang="en-US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903304" y="2114442"/>
            <a:ext cx="675861" cy="27839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15268" y="1386378"/>
            <a:ext cx="95415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IGB*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52891" y="1437737"/>
            <a:ext cx="10070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BLAST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95551" y="1730855"/>
            <a:ext cx="1291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1,400,000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95551" y="4898432"/>
            <a:ext cx="1291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+1,000,000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58485" y="3494016"/>
            <a:ext cx="558166" cy="5512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4757530" y="3349123"/>
            <a:ext cx="9939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7530" y="2312360"/>
            <a:ext cx="2915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38070" y="2127694"/>
            <a:ext cx="1417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MTP1/ZAT</a:t>
            </a:r>
            <a:endParaRPr lang="en-US" sz="16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367131" y="3052681"/>
            <a:ext cx="42406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86915" y="2841292"/>
            <a:ext cx="2183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H(+)- ATPase 5 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3293903" y="2906908"/>
            <a:ext cx="1506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HMA2/HMA4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1074471" y="1201712"/>
            <a:ext cx="1330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24,578,133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46955" y="6229723"/>
            <a:ext cx="1330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44,578,133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07401" y="2143083"/>
            <a:ext cx="2342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Present but unlabeled</a:t>
            </a:r>
            <a:endParaRPr lang="en-US" sz="16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5314121" y="2305301"/>
            <a:ext cx="530088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718493" y="3059041"/>
            <a:ext cx="2915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886914" y="3324739"/>
            <a:ext cx="2183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H(+)- ATPase 1/2 </a:t>
            </a:r>
            <a:endParaRPr lang="en-US" sz="16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5420139" y="3494017"/>
            <a:ext cx="2915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762680" y="4434532"/>
            <a:ext cx="2915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756053" y="4739406"/>
            <a:ext cx="2915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395510" y="4202190"/>
            <a:ext cx="1506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HMA2/HMA4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3419062" y="4540744"/>
            <a:ext cx="1506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bZIP1</a:t>
            </a:r>
            <a:endParaRPr lang="en-US" sz="1600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5433391" y="4186632"/>
            <a:ext cx="2915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844204" y="4023913"/>
            <a:ext cx="1506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HMA1</a:t>
            </a:r>
            <a:endParaRPr lang="en-US" sz="1600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1916651" y="4023913"/>
            <a:ext cx="1436240" cy="427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1916651" y="2818549"/>
            <a:ext cx="1377252" cy="675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329480" y="4739406"/>
            <a:ext cx="718120" cy="184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4492487" y="2109230"/>
            <a:ext cx="517553" cy="337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433391" y="4434532"/>
            <a:ext cx="2915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844203" y="4237759"/>
            <a:ext cx="1506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</a:t>
            </a:r>
            <a:r>
              <a:rPr lang="en-US" sz="1600" baseline="30000" dirty="0" smtClean="0"/>
              <a:t>2+ </a:t>
            </a:r>
            <a:r>
              <a:rPr lang="en-US" sz="1600" dirty="0" smtClean="0"/>
              <a:t>ATPase 7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13154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ZAT1/MTP1 Missed in IGB:</a:t>
            </a:r>
            <a:endParaRPr lang="en-US" dirty="0"/>
          </a:p>
        </p:txBody>
      </p:sp>
      <p:pic>
        <p:nvPicPr>
          <p:cNvPr id="4" name="Picture 3" descr="Macintosh HD:Users:kagwathmey:Desktop:Screen Shot 2014-04-17 at 1.16.49 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9350" y="1694123"/>
            <a:ext cx="6845300" cy="477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8474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555"/>
            <a:ext cx="8229600" cy="990600"/>
          </a:xfrm>
        </p:spPr>
        <p:txBody>
          <a:bodyPr/>
          <a:lstStyle/>
          <a:p>
            <a:r>
              <a:rPr lang="en-US" dirty="0" smtClean="0"/>
              <a:t>Blast Results: </a:t>
            </a:r>
            <a:endParaRPr lang="en-US" dirty="0"/>
          </a:p>
        </p:txBody>
      </p:sp>
      <p:pic>
        <p:nvPicPr>
          <p:cNvPr id="4" name="Picture 3" descr="Macintosh HD:Users:kagwathmey:Desktop:Screen Shot 2014-04-14 at 7.30.40 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168" y="1015429"/>
            <a:ext cx="7835628" cy="13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Macintosh HD:Users:kagwathmey:Desktop:Screen Shot 2014-04-14 at 7.37.08 P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1012" y="2412429"/>
            <a:ext cx="5330784" cy="410836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96167" y="2796689"/>
            <a:ext cx="2314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80% Identity</a:t>
            </a:r>
          </a:p>
          <a:p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E value: 6e</a:t>
            </a:r>
            <a:r>
              <a:rPr lang="en-US" sz="2000" baseline="30000" dirty="0" smtClean="0"/>
              <a:t>-120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7246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Zinc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Necessary for for high plant growth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Functional subunit of &gt;300 proteins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Role in key cellular processes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Role in mediating reactive oxygen species (ROS)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23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308" y="493643"/>
            <a:ext cx="8229600" cy="990600"/>
          </a:xfrm>
        </p:spPr>
        <p:txBody>
          <a:bodyPr/>
          <a:lstStyle/>
          <a:p>
            <a:r>
              <a:rPr lang="en-US" dirty="0" smtClean="0"/>
              <a:t>MTPA1 – ZAT Family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307" y="1673352"/>
            <a:ext cx="8229601" cy="4718304"/>
          </a:xfrm>
        </p:spPr>
        <p:txBody>
          <a:bodyPr>
            <a:normAutofit/>
          </a:bodyPr>
          <a:lstStyle/>
          <a:p>
            <a:r>
              <a:rPr lang="en-US" dirty="0" smtClean="0"/>
              <a:t>Location: 1,342,700 </a:t>
            </a:r>
            <a:r>
              <a:rPr lang="en-US" dirty="0" err="1" smtClean="0"/>
              <a:t>bp</a:t>
            </a:r>
            <a:r>
              <a:rPr lang="en-US" dirty="0" smtClean="0"/>
              <a:t> away</a:t>
            </a:r>
          </a:p>
          <a:p>
            <a:pPr lvl="1"/>
            <a:r>
              <a:rPr lang="en-US" sz="1600" dirty="0" smtClean="0"/>
              <a:t>Accession Number: AT3G61940.1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 smtClean="0"/>
              <a:t>Member of Zinc transport (ZAT) Family</a:t>
            </a:r>
          </a:p>
          <a:p>
            <a:pPr lvl="1"/>
            <a:r>
              <a:rPr lang="en-US" dirty="0" err="1" smtClean="0"/>
              <a:t>Cation</a:t>
            </a:r>
            <a:r>
              <a:rPr lang="en-US" dirty="0" smtClean="0"/>
              <a:t> diffusion facilitator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ovement of Zn</a:t>
            </a:r>
            <a:r>
              <a:rPr lang="en-US" baseline="30000" dirty="0" smtClean="0"/>
              <a:t>2+</a:t>
            </a:r>
            <a:r>
              <a:rPr lang="en-US" dirty="0"/>
              <a:t> </a:t>
            </a:r>
            <a:r>
              <a:rPr lang="en-US" dirty="0" smtClean="0"/>
              <a:t>out of the cytosol </a:t>
            </a:r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b="1" dirty="0" smtClean="0"/>
              <a:t>Located </a:t>
            </a:r>
            <a:r>
              <a:rPr lang="en-US" dirty="0" smtClean="0"/>
              <a:t>in membrane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Expression </a:t>
            </a:r>
            <a:r>
              <a:rPr lang="en-US" dirty="0" smtClean="0"/>
              <a:t>is unknown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788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-3340" r="66933"/>
          <a:stretch/>
        </p:blipFill>
        <p:spPr>
          <a:xfrm>
            <a:off x="1303165" y="652133"/>
            <a:ext cx="2710380" cy="55444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7114"/>
          <a:stretch/>
        </p:blipFill>
        <p:spPr>
          <a:xfrm>
            <a:off x="5180262" y="782207"/>
            <a:ext cx="2720164" cy="541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1265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H(+)- ATPase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Location: 135,409 </a:t>
            </a:r>
            <a:r>
              <a:rPr lang="en-US" dirty="0" err="1" smtClean="0"/>
              <a:t>bp</a:t>
            </a:r>
            <a:r>
              <a:rPr lang="en-US" dirty="0" smtClean="0"/>
              <a:t> away AND 128,504 </a:t>
            </a:r>
            <a:r>
              <a:rPr lang="en-US" dirty="0" err="1" smtClean="0"/>
              <a:t>bp</a:t>
            </a:r>
            <a:endParaRPr lang="en-US" dirty="0" smtClean="0"/>
          </a:p>
          <a:p>
            <a:pPr lvl="1"/>
            <a:r>
              <a:rPr lang="en-US" dirty="0" smtClean="0"/>
              <a:t>Labeled as “Plasma membrane H(+)-ATPase”</a:t>
            </a:r>
          </a:p>
          <a:p>
            <a:pPr lvl="1"/>
            <a:r>
              <a:rPr lang="en-US" dirty="0"/>
              <a:t>Accession </a:t>
            </a:r>
            <a:r>
              <a:rPr lang="en-US" dirty="0" smtClean="0"/>
              <a:t>Number:AT2G24520.1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Biological Process</a:t>
            </a:r>
            <a:r>
              <a:rPr lang="en-US" dirty="0"/>
              <a:t>: </a:t>
            </a:r>
            <a:r>
              <a:rPr lang="en-US" dirty="0" smtClean="0"/>
              <a:t>ATP biosynthetic process, ATP catabolic process, </a:t>
            </a:r>
            <a:r>
              <a:rPr lang="en-US" dirty="0" err="1" smtClean="0"/>
              <a:t>cation</a:t>
            </a:r>
            <a:r>
              <a:rPr lang="en-US" dirty="0" smtClean="0"/>
              <a:t> transport, metabolic transport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Molecular Function – “metal ion binding”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Located </a:t>
            </a:r>
            <a:r>
              <a:rPr lang="en-US" dirty="0"/>
              <a:t>in </a:t>
            </a:r>
            <a:r>
              <a:rPr lang="en-US" dirty="0" smtClean="0"/>
              <a:t>plasma membranes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Expressed</a:t>
            </a:r>
            <a:r>
              <a:rPr lang="en-US" dirty="0"/>
              <a:t> in most plant cell types as well as most developmental stages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7074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H(+)- ATPase </a:t>
            </a:r>
            <a:r>
              <a:rPr lang="en-US" dirty="0" smtClean="0"/>
              <a:t>1/2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Location:75,077 </a:t>
            </a:r>
            <a:r>
              <a:rPr lang="en-US" dirty="0" err="1" smtClean="0"/>
              <a:t>bp</a:t>
            </a:r>
            <a:r>
              <a:rPr lang="en-US" dirty="0" smtClean="0"/>
              <a:t> away</a:t>
            </a:r>
          </a:p>
          <a:p>
            <a:pPr lvl="1"/>
            <a:r>
              <a:rPr lang="en-US" dirty="0" smtClean="0"/>
              <a:t> Accession Number:AT4G30190.2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Biological Process</a:t>
            </a:r>
            <a:r>
              <a:rPr lang="en-US" dirty="0"/>
              <a:t>: ATP biosynthetic process, ATP catabolic process, </a:t>
            </a:r>
            <a:r>
              <a:rPr lang="en-US" dirty="0" err="1"/>
              <a:t>cation</a:t>
            </a:r>
            <a:r>
              <a:rPr lang="en-US" dirty="0"/>
              <a:t> transport, metabolic </a:t>
            </a:r>
            <a:r>
              <a:rPr lang="en-US" dirty="0" smtClean="0"/>
              <a:t>transport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Molecular Function – </a:t>
            </a:r>
            <a:r>
              <a:rPr lang="en-US" dirty="0" smtClean="0"/>
              <a:t>“metal </a:t>
            </a:r>
            <a:r>
              <a:rPr lang="en-US" dirty="0"/>
              <a:t>ion binding”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Located </a:t>
            </a:r>
            <a:r>
              <a:rPr lang="en-US" dirty="0"/>
              <a:t>in G</a:t>
            </a:r>
            <a:r>
              <a:rPr lang="en-US" dirty="0" smtClean="0"/>
              <a:t>olgi apparatus, plasma membrane, </a:t>
            </a:r>
            <a:r>
              <a:rPr lang="en-US" dirty="0" err="1" smtClean="0"/>
              <a:t>plasmodesma</a:t>
            </a:r>
            <a:r>
              <a:rPr lang="en-US" dirty="0" smtClean="0"/>
              <a:t>, vacuolar membrane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Expressed</a:t>
            </a:r>
            <a:r>
              <a:rPr lang="en-US" dirty="0"/>
              <a:t> in most plant cell types as well as most developmental stages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9856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HMA1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Location: </a:t>
            </a:r>
            <a:r>
              <a:rPr lang="en-US" dirty="0" smtClean="0"/>
              <a:t>656,827 </a:t>
            </a:r>
            <a:r>
              <a:rPr lang="en-US" dirty="0" err="1" smtClean="0"/>
              <a:t>bp</a:t>
            </a:r>
            <a:r>
              <a:rPr lang="en-US" dirty="0" smtClean="0"/>
              <a:t> away</a:t>
            </a:r>
          </a:p>
          <a:p>
            <a:pPr lvl="1"/>
            <a:r>
              <a:rPr lang="en-US" dirty="0" smtClean="0"/>
              <a:t>Labeled </a:t>
            </a:r>
            <a:r>
              <a:rPr lang="en-US" dirty="0"/>
              <a:t>as </a:t>
            </a:r>
            <a:r>
              <a:rPr lang="en-US" dirty="0" smtClean="0"/>
              <a:t>“Potassium-transporting ATPase B chain”</a:t>
            </a:r>
            <a:endParaRPr lang="en-US" dirty="0"/>
          </a:p>
          <a:p>
            <a:pPr lvl="1"/>
            <a:r>
              <a:rPr lang="en-US" dirty="0"/>
              <a:t>Accession </a:t>
            </a:r>
            <a:r>
              <a:rPr lang="en-US" dirty="0" smtClean="0"/>
              <a:t>Number:AT4G37270.1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Biological Process</a:t>
            </a:r>
            <a:r>
              <a:rPr lang="en-US" dirty="0"/>
              <a:t>: ATP biosynthetic process, </a:t>
            </a:r>
            <a:r>
              <a:rPr lang="en-US" dirty="0" smtClean="0"/>
              <a:t>calcium ion transport, </a:t>
            </a:r>
            <a:r>
              <a:rPr lang="en-US" dirty="0" err="1"/>
              <a:t>cation</a:t>
            </a:r>
            <a:r>
              <a:rPr lang="en-US" dirty="0"/>
              <a:t> transport, metabolic </a:t>
            </a:r>
            <a:r>
              <a:rPr lang="en-US" dirty="0" smtClean="0"/>
              <a:t>process, metal ion transport, response to toxic substance, zinc ion homeostasis</a:t>
            </a:r>
          </a:p>
          <a:p>
            <a:endParaRPr lang="en-US" dirty="0"/>
          </a:p>
          <a:p>
            <a:r>
              <a:rPr lang="en-US" dirty="0" smtClean="0"/>
              <a:t>P</a:t>
            </a:r>
            <a:r>
              <a:rPr lang="en-US" baseline="-25000" dirty="0" smtClean="0"/>
              <a:t>IB</a:t>
            </a:r>
            <a:r>
              <a:rPr lang="en-US" dirty="0" smtClean="0"/>
              <a:t>-type </a:t>
            </a:r>
            <a:r>
              <a:rPr lang="en-US" dirty="0" err="1"/>
              <a:t>ATPases</a:t>
            </a:r>
            <a:r>
              <a:rPr lang="en-US" dirty="0"/>
              <a:t> </a:t>
            </a:r>
            <a:r>
              <a:rPr lang="en-US" dirty="0" smtClean="0"/>
              <a:t>; zinc transporting ATPase activity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Located </a:t>
            </a:r>
            <a:r>
              <a:rPr lang="en-US" dirty="0" smtClean="0"/>
              <a:t>in chloroplast, chloroplast envelope, plasma membrane, plastid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Expressed</a:t>
            </a:r>
            <a:r>
              <a:rPr lang="en-US" dirty="0"/>
              <a:t> in most plant cell </a:t>
            </a:r>
            <a:r>
              <a:rPr lang="en-US" dirty="0" smtClean="0"/>
              <a:t>types except root </a:t>
            </a:r>
            <a:r>
              <a:rPr lang="en-US" dirty="0"/>
              <a:t>as well as most developmental stages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5333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</a:t>
            </a:r>
            <a:r>
              <a:rPr lang="en-US" baseline="30000" dirty="0"/>
              <a:t>2+ </a:t>
            </a:r>
            <a:r>
              <a:rPr lang="en-US" dirty="0"/>
              <a:t>ATPase </a:t>
            </a:r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Location: 757,562 </a:t>
            </a:r>
            <a:r>
              <a:rPr lang="en-US" dirty="0" err="1" smtClean="0"/>
              <a:t>bp</a:t>
            </a:r>
            <a:r>
              <a:rPr lang="en-US" dirty="0" smtClean="0"/>
              <a:t> away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Accession Number:AT2G22950.1</a:t>
            </a:r>
          </a:p>
          <a:p>
            <a:pPr lvl="1"/>
            <a:endParaRPr lang="en-US" dirty="0"/>
          </a:p>
          <a:p>
            <a:r>
              <a:rPr lang="en-US" b="1" dirty="0"/>
              <a:t>Biological Process</a:t>
            </a:r>
            <a:r>
              <a:rPr lang="en-US" dirty="0"/>
              <a:t>: </a:t>
            </a:r>
            <a:r>
              <a:rPr lang="en-US" dirty="0" smtClean="0"/>
              <a:t>calcium ion transmembrane transport, </a:t>
            </a:r>
            <a:r>
              <a:rPr lang="en-US" dirty="0" err="1" smtClean="0"/>
              <a:t>cation</a:t>
            </a:r>
            <a:r>
              <a:rPr lang="en-US" dirty="0" smtClean="0"/>
              <a:t> transport, cellular zinc homeostasis, pollen development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Located </a:t>
            </a:r>
            <a:r>
              <a:rPr lang="en-US" dirty="0" smtClean="0"/>
              <a:t>in </a:t>
            </a:r>
            <a:r>
              <a:rPr lang="en-US" dirty="0"/>
              <a:t>plasma </a:t>
            </a:r>
            <a:r>
              <a:rPr lang="en-US" dirty="0" smtClean="0"/>
              <a:t>membrane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Expressed</a:t>
            </a:r>
            <a:r>
              <a:rPr lang="en-US" dirty="0"/>
              <a:t> in </a:t>
            </a:r>
            <a:r>
              <a:rPr lang="en-US" dirty="0" smtClean="0"/>
              <a:t>collective leaf structure, flower, petal, pollen, pollen tube and during mature pollen stage and petal differentiation and expansion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70663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Chromosome 9-1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332950" y="1608134"/>
            <a:ext cx="558166" cy="449471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30153" y="3777904"/>
            <a:ext cx="786498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4903304" y="2114442"/>
            <a:ext cx="675861" cy="27839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15268" y="1386378"/>
            <a:ext cx="95415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IGB*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52891" y="1437737"/>
            <a:ext cx="10070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BLAST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95551" y="1730855"/>
            <a:ext cx="1291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,060,000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5550" y="4898432"/>
            <a:ext cx="1619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+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1,200,000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58485" y="3494016"/>
            <a:ext cx="558166" cy="5512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757530" y="3349123"/>
            <a:ext cx="9939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57530" y="2351436"/>
            <a:ext cx="2915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93903" y="2143083"/>
            <a:ext cx="1506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HMA2/HMA4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976781" y="1201712"/>
            <a:ext cx="1330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498,943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6955" y="6229723"/>
            <a:ext cx="1330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4,758,943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07401" y="2143083"/>
            <a:ext cx="2342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</a:t>
            </a:r>
            <a:r>
              <a:rPr lang="en-US" sz="1600" baseline="30000" dirty="0" smtClean="0"/>
              <a:t>2+ </a:t>
            </a:r>
            <a:r>
              <a:rPr lang="en-US" sz="1600" dirty="0" err="1" smtClean="0"/>
              <a:t>ATPase</a:t>
            </a:r>
            <a:r>
              <a:rPr lang="en-US" sz="1600" dirty="0" smtClean="0"/>
              <a:t> 2 </a:t>
            </a:r>
            <a:endParaRPr lang="en-US" sz="16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4756053" y="4739406"/>
            <a:ext cx="2915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665422" y="4521206"/>
            <a:ext cx="1506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bZIP1</a:t>
            </a:r>
            <a:endParaRPr lang="en-US" sz="160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5433391" y="4069404"/>
            <a:ext cx="2915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844204" y="3887147"/>
            <a:ext cx="2305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Copper Ion Transporter</a:t>
            </a:r>
            <a:endParaRPr lang="en-US" sz="16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916651" y="4023913"/>
            <a:ext cx="1834734" cy="5168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916651" y="2481637"/>
            <a:ext cx="2147349" cy="1012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329480" y="4739406"/>
            <a:ext cx="718120" cy="184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595551" y="2109231"/>
            <a:ext cx="414489" cy="2031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-1" y="3593238"/>
            <a:ext cx="1226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3,558,943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8" name="Straight Connector 37"/>
          <p:cNvCxnSpPr>
            <a:endCxn id="20" idx="1"/>
          </p:cNvCxnSpPr>
          <p:nvPr/>
        </p:nvCxnSpPr>
        <p:spPr>
          <a:xfrm>
            <a:off x="5367131" y="2312360"/>
            <a:ext cx="44027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359030" y="2367224"/>
            <a:ext cx="44027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6883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Copper Transporter 1 (COPT1</a:t>
            </a:r>
            <a:r>
              <a:rPr lang="en-US" dirty="0" smtClean="0"/>
              <a:t>) - IGB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1" dirty="0" smtClean="0"/>
              <a:t>Location</a:t>
            </a:r>
            <a:r>
              <a:rPr lang="en-US" sz="2200" dirty="0"/>
              <a:t>: 4,068,689-4,069,617</a:t>
            </a:r>
          </a:p>
          <a:p>
            <a:r>
              <a:rPr lang="en-US" sz="2200" b="1" dirty="0"/>
              <a:t>Accession Number</a:t>
            </a:r>
            <a:r>
              <a:rPr lang="en-US" sz="2200" dirty="0"/>
              <a:t>: AT5G59030.1</a:t>
            </a:r>
          </a:p>
          <a:p>
            <a:endParaRPr lang="en-US" sz="2200" dirty="0"/>
          </a:p>
          <a:p>
            <a:r>
              <a:rPr lang="en-US" sz="2200" b="1" dirty="0"/>
              <a:t>Biological Process</a:t>
            </a:r>
            <a:r>
              <a:rPr lang="en-US" sz="2200" dirty="0"/>
              <a:t>: Copper ion transport, root </a:t>
            </a:r>
            <a:r>
              <a:rPr lang="en-US" sz="2200" dirty="0" smtClean="0"/>
              <a:t>development</a:t>
            </a:r>
            <a:endParaRPr lang="en-US" sz="2200" b="1" dirty="0" smtClean="0"/>
          </a:p>
          <a:p>
            <a:r>
              <a:rPr lang="en-US" sz="2200" b="1" dirty="0" smtClean="0"/>
              <a:t>Located </a:t>
            </a:r>
            <a:r>
              <a:rPr lang="en-US" sz="2200" b="1" dirty="0"/>
              <a:t>in</a:t>
            </a:r>
            <a:r>
              <a:rPr lang="en-US" sz="2200" dirty="0"/>
              <a:t>: </a:t>
            </a:r>
            <a:r>
              <a:rPr lang="en-US" sz="2200" dirty="0" smtClean="0"/>
              <a:t>Membrane</a:t>
            </a:r>
            <a:endParaRPr lang="en-US" sz="2200" b="1" dirty="0" smtClean="0"/>
          </a:p>
          <a:p>
            <a:r>
              <a:rPr lang="en-US" sz="2200" b="1" dirty="0" smtClean="0"/>
              <a:t>Molecular </a:t>
            </a:r>
            <a:r>
              <a:rPr lang="en-US" sz="2200" b="1" dirty="0"/>
              <a:t>Function</a:t>
            </a:r>
            <a:r>
              <a:rPr lang="en-US" sz="2200" dirty="0"/>
              <a:t>: Copper ion </a:t>
            </a:r>
            <a:r>
              <a:rPr lang="en-US" sz="2200" dirty="0" err="1"/>
              <a:t>transmembrane</a:t>
            </a:r>
            <a:r>
              <a:rPr lang="en-US" sz="2200" dirty="0"/>
              <a:t> transporter </a:t>
            </a:r>
            <a:r>
              <a:rPr lang="en-US" sz="2200" dirty="0" smtClean="0"/>
              <a:t>activity</a:t>
            </a:r>
            <a:endParaRPr lang="en-US" sz="2200" b="1" dirty="0" smtClean="0"/>
          </a:p>
          <a:p>
            <a:r>
              <a:rPr lang="en-US" sz="2200" b="1" dirty="0" smtClean="0"/>
              <a:t>Expressed </a:t>
            </a:r>
            <a:r>
              <a:rPr lang="en-US" sz="2200" b="1" dirty="0"/>
              <a:t>in</a:t>
            </a:r>
            <a:r>
              <a:rPr lang="en-US" sz="2200" dirty="0"/>
              <a:t>: Most plant cell types as well as most developmental stages</a:t>
            </a:r>
          </a:p>
          <a:p>
            <a:endParaRPr lang="en-US" dirty="0"/>
          </a:p>
        </p:txBody>
      </p:sp>
      <p:pic>
        <p:nvPicPr>
          <p:cNvPr id="4" name="Picture 3" descr="Copper Transport Prote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5259115"/>
            <a:ext cx="9144000" cy="101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03577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bZIP1- Blast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 on IGB: Arm repeat-containing protein-like protein</a:t>
            </a:r>
          </a:p>
          <a:p>
            <a:r>
              <a:rPr lang="en-US" dirty="0" smtClean="0"/>
              <a:t>Name on NCBI: U-box domain containing protein 41</a:t>
            </a:r>
          </a:p>
          <a:p>
            <a:r>
              <a:rPr lang="en-US" dirty="0"/>
              <a:t>Location: </a:t>
            </a:r>
            <a:r>
              <a:rPr lang="en-US" dirty="0" smtClean="0"/>
              <a:t>4,747,155 - 4,748,429  </a:t>
            </a:r>
          </a:p>
          <a:p>
            <a:r>
              <a:rPr lang="en-US" dirty="0"/>
              <a:t>Accession Number: </a:t>
            </a:r>
            <a:r>
              <a:rPr lang="en-US" dirty="0" smtClean="0"/>
              <a:t>NP_201062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U-box domain containing protein 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47648" y="3747176"/>
            <a:ext cx="7226166" cy="26416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1428" y="5317240"/>
            <a:ext cx="7362386" cy="107155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847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HMA2-Blast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 on IGB: </a:t>
            </a:r>
            <a:r>
              <a:rPr lang="en-US" dirty="0" smtClean="0"/>
              <a:t>Calcium transporting ATPase</a:t>
            </a:r>
            <a:endParaRPr lang="en-US" dirty="0"/>
          </a:p>
          <a:p>
            <a:r>
              <a:rPr lang="en-US" dirty="0"/>
              <a:t>Name on NCBI: </a:t>
            </a:r>
            <a:r>
              <a:rPr lang="en-US" dirty="0" smtClean="0"/>
              <a:t>Calcium-transporting ATPase2 (ACA2)</a:t>
            </a:r>
            <a:endParaRPr lang="en-US" dirty="0"/>
          </a:p>
          <a:p>
            <a:r>
              <a:rPr lang="en-US" dirty="0"/>
              <a:t>Location: 514,673 - 519,143 </a:t>
            </a:r>
          </a:p>
          <a:p>
            <a:r>
              <a:rPr lang="en-US" dirty="0"/>
              <a:t>Accession Number: </a:t>
            </a:r>
            <a:r>
              <a:rPr lang="en-US" dirty="0" smtClean="0"/>
              <a:t>NP_191999</a:t>
            </a:r>
          </a:p>
          <a:p>
            <a:endParaRPr lang="en-US" dirty="0"/>
          </a:p>
          <a:p>
            <a:r>
              <a:rPr lang="en-US" dirty="0" smtClean="0"/>
              <a:t>Where HMA2 was supposed to be located (514,950-517,671), ACA2 was completely encompassing the HMA2 location.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9851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30640"/>
          <a:stretch/>
        </p:blipFill>
        <p:spPr>
          <a:xfrm>
            <a:off x="2093831" y="498776"/>
            <a:ext cx="4952464" cy="612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418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HMA4 - Blast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situation as HMA2</a:t>
            </a:r>
          </a:p>
          <a:p>
            <a:r>
              <a:rPr lang="en-US" dirty="0" smtClean="0"/>
              <a:t>Location: 515,232-517,871</a:t>
            </a:r>
          </a:p>
          <a:p>
            <a:endParaRPr lang="en-US" dirty="0" smtClean="0"/>
          </a:p>
          <a:p>
            <a:r>
              <a:rPr lang="en-US" dirty="0" smtClean="0"/>
              <a:t>ACA</a:t>
            </a:r>
            <a:r>
              <a:rPr lang="en-US" dirty="0" smtClean="0"/>
              <a:t>2 </a:t>
            </a:r>
            <a:r>
              <a:rPr lang="en-US" dirty="0" smtClean="0"/>
              <a:t>also completely encompassed the location of HMA4 on Chromosome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04838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Chromosome 9-2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7401" y="4510782"/>
            <a:ext cx="2879399" cy="208827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IGB:</a:t>
            </a:r>
          </a:p>
          <a:p>
            <a:pPr lvl="1"/>
            <a:r>
              <a:rPr lang="en-US" dirty="0" smtClean="0"/>
              <a:t>No Results except for:</a:t>
            </a:r>
          </a:p>
          <a:p>
            <a:pPr lvl="2"/>
            <a:r>
              <a:rPr lang="en-US" dirty="0" smtClean="0"/>
              <a:t>Zinc Finger Proteins </a:t>
            </a:r>
          </a:p>
          <a:p>
            <a:pPr lvl="2"/>
            <a:r>
              <a:rPr lang="en-US" dirty="0" smtClean="0"/>
              <a:t>Zinc Ion Binding Proteins</a:t>
            </a:r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1332950" y="1608134"/>
            <a:ext cx="558166" cy="449471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30153" y="3777904"/>
            <a:ext cx="786498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4903304" y="2114442"/>
            <a:ext cx="675861" cy="27839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15268" y="1386378"/>
            <a:ext cx="95415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IGB*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52891" y="1437737"/>
            <a:ext cx="10070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BLAST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95551" y="1730855"/>
            <a:ext cx="1291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1,600,000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5551" y="4898432"/>
            <a:ext cx="1291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+1,000,000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58485" y="3494016"/>
            <a:ext cx="558166" cy="5512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757530" y="3349123"/>
            <a:ext cx="9939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57530" y="2429588"/>
            <a:ext cx="2915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02362" y="2225383"/>
            <a:ext cx="795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HMA2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134038" y="3903346"/>
            <a:ext cx="652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ZIP2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1074471" y="1201712"/>
            <a:ext cx="1330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40,382,687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6955" y="6229723"/>
            <a:ext cx="1330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42,992,687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07401" y="3945761"/>
            <a:ext cx="2342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Present but unlabeled</a:t>
            </a:r>
            <a:endParaRPr lang="en-US" sz="16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261111" y="4121924"/>
            <a:ext cx="530088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762680" y="4121924"/>
            <a:ext cx="2915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916651" y="4023913"/>
            <a:ext cx="2986653" cy="8745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916651" y="2481637"/>
            <a:ext cx="2085711" cy="1012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-64209" y="3593238"/>
            <a:ext cx="13301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prstClr val="black"/>
                </a:solidFill>
                <a:latin typeface="Calibri"/>
              </a:rPr>
              <a:t>41,992,687</a:t>
            </a:r>
            <a:endParaRPr lang="en-US" sz="17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5315821" y="2429588"/>
            <a:ext cx="530088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886917" y="2225383"/>
            <a:ext cx="234268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Conserved Hypothetical Protein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675557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ZIP2 - Blast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 not located on IGB.</a:t>
            </a:r>
          </a:p>
          <a:p>
            <a:pPr lvl="1"/>
            <a:r>
              <a:rPr lang="en-US" dirty="0" smtClean="0"/>
              <a:t>Potential missing protein</a:t>
            </a:r>
            <a:endParaRPr lang="en-US" dirty="0"/>
          </a:p>
        </p:txBody>
      </p:sp>
      <p:pic>
        <p:nvPicPr>
          <p:cNvPr id="4" name="Picture 3" descr="Location of ZIP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428818" y="2451307"/>
            <a:ext cx="6538975" cy="309691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922732" y="2646174"/>
            <a:ext cx="5521238" cy="253158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59504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HMA2 - Blast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Location: 40,587,673-</a:t>
            </a:r>
            <a:r>
              <a:rPr lang="en-US" dirty="0" smtClean="0"/>
              <a:t>40,597,074</a:t>
            </a:r>
          </a:p>
          <a:p>
            <a:endParaRPr lang="en-US" dirty="0"/>
          </a:p>
          <a:p>
            <a:r>
              <a:rPr lang="en-US" dirty="0" smtClean="0"/>
              <a:t>Location of Conserved Hypothetical protein:</a:t>
            </a:r>
          </a:p>
          <a:p>
            <a:pPr lvl="1"/>
            <a:r>
              <a:rPr lang="en-US" dirty="0"/>
              <a:t>40,592,575 - 40,591,703 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The protein found on IGB could be a partial sequence of the HMA2 protein.</a:t>
            </a:r>
            <a:endParaRPr lang="en-US" dirty="0"/>
          </a:p>
        </p:txBody>
      </p:sp>
      <p:pic>
        <p:nvPicPr>
          <p:cNvPr id="4" name="Picture 3" descr="Potential HMA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4639624"/>
            <a:ext cx="9144000" cy="9870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38256" y="4233878"/>
            <a:ext cx="1199502" cy="139277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66185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 thoughts?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706013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1820" y="-176412"/>
            <a:ext cx="6877055" cy="703917"/>
          </a:xfrm>
        </p:spPr>
        <p:txBody>
          <a:bodyPr/>
          <a:lstStyle/>
          <a:p>
            <a:r>
              <a:rPr lang="en-US" sz="2200" dirty="0" smtClean="0"/>
              <a:t>Lit. Cited</a:t>
            </a: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0" y="352102"/>
            <a:ext cx="9144000" cy="652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1</a:t>
            </a:r>
            <a:r>
              <a:rPr lang="en-US" sz="1100" dirty="0" smtClean="0"/>
              <a:t>. NCBI “Arabidopsis gene ZIP4, encoding ZIP4;cation </a:t>
            </a:r>
            <a:r>
              <a:rPr lang="en-US" sz="1100" dirty="0" err="1" smtClean="0"/>
              <a:t>transmembrane</a:t>
            </a:r>
            <a:r>
              <a:rPr lang="en-US" sz="1100" dirty="0" smtClean="0"/>
              <a:t> transporter”  </a:t>
            </a:r>
            <a:r>
              <a:rPr lang="en-US" sz="1100" dirty="0" err="1" smtClean="0"/>
              <a:t>Acessed</a:t>
            </a:r>
            <a:r>
              <a:rPr lang="en-US" sz="1100" dirty="0" smtClean="0"/>
              <a:t> 2.18.14 &lt;http</a:t>
            </a:r>
            <a:r>
              <a:rPr lang="en-US" sz="1100" dirty="0"/>
              <a:t>://</a:t>
            </a:r>
            <a:r>
              <a:rPr lang="en-US" sz="1100" dirty="0" err="1"/>
              <a:t>www.ncbi.nlm.nih.gov</a:t>
            </a:r>
            <a:r>
              <a:rPr lang="en-US" sz="1100" dirty="0"/>
              <a:t>/IEB/Research/</a:t>
            </a:r>
            <a:r>
              <a:rPr lang="en-US" sz="1100" dirty="0" err="1"/>
              <a:t>Acembly</a:t>
            </a:r>
            <a:r>
              <a:rPr lang="en-US" sz="1100" dirty="0"/>
              <a:t>/</a:t>
            </a:r>
            <a:r>
              <a:rPr lang="en-US" sz="1100" dirty="0" err="1"/>
              <a:t>av.cgi?db</a:t>
            </a:r>
            <a:r>
              <a:rPr lang="en-US" sz="1100" dirty="0"/>
              <a:t>=</a:t>
            </a:r>
            <a:r>
              <a:rPr lang="en-US" sz="1100" dirty="0" err="1"/>
              <a:t>ara&amp;term</a:t>
            </a:r>
            <a:r>
              <a:rPr lang="en-US" sz="1100" dirty="0"/>
              <a:t>=zip4&amp;submit=Go</a:t>
            </a:r>
            <a:r>
              <a:rPr lang="en-US" sz="1100" dirty="0" smtClean="0"/>
              <a:t>.&gt;</a:t>
            </a:r>
            <a:endParaRPr lang="en-US" sz="1100" dirty="0"/>
          </a:p>
          <a:p>
            <a:endParaRPr lang="en-US" sz="1100" dirty="0"/>
          </a:p>
          <a:p>
            <a:r>
              <a:rPr lang="en-US" sz="1100" dirty="0"/>
              <a:t>2</a:t>
            </a:r>
            <a:r>
              <a:rPr lang="en-US" sz="1100" dirty="0" smtClean="0"/>
              <a:t>. </a:t>
            </a:r>
            <a:r>
              <a:rPr lang="en-US" sz="1100" dirty="0" err="1" smtClean="0"/>
              <a:t>Tair</a:t>
            </a:r>
            <a:r>
              <a:rPr lang="en-US" sz="1100" dirty="0" smtClean="0"/>
              <a:t> “Locus AT1610970” </a:t>
            </a:r>
            <a:r>
              <a:rPr lang="en-US" sz="1100" dirty="0" err="1" smtClean="0"/>
              <a:t>Acessed</a:t>
            </a:r>
            <a:r>
              <a:rPr lang="en-US" sz="1100" dirty="0" smtClean="0"/>
              <a:t> 2.18.14 &lt;http</a:t>
            </a:r>
            <a:r>
              <a:rPr lang="en-US" sz="1100" dirty="0"/>
              <a:t>://</a:t>
            </a:r>
            <a:r>
              <a:rPr lang="en-US" sz="1100" dirty="0" err="1"/>
              <a:t>www.arabidopsis.org</a:t>
            </a:r>
            <a:r>
              <a:rPr lang="en-US" sz="1100" dirty="0"/>
              <a:t>/servlets/</a:t>
            </a:r>
            <a:r>
              <a:rPr lang="en-US" sz="1100" dirty="0" err="1"/>
              <a:t>TairObject?type</a:t>
            </a:r>
            <a:r>
              <a:rPr lang="en-US" sz="1100" dirty="0"/>
              <a:t>=</a:t>
            </a:r>
            <a:r>
              <a:rPr lang="en-US" sz="1100" dirty="0" err="1"/>
              <a:t>locus&amp;name</a:t>
            </a:r>
            <a:r>
              <a:rPr lang="en-US" sz="1100" dirty="0"/>
              <a:t>=AT1G10970</a:t>
            </a:r>
            <a:r>
              <a:rPr lang="en-US" sz="1100" dirty="0" smtClean="0"/>
              <a:t>.&gt;</a:t>
            </a:r>
            <a:endParaRPr lang="en-US" sz="1100" dirty="0"/>
          </a:p>
          <a:p>
            <a:endParaRPr lang="en-US" sz="1100" dirty="0"/>
          </a:p>
          <a:p>
            <a:r>
              <a:rPr lang="en-US" sz="1100" dirty="0"/>
              <a:t>3. </a:t>
            </a:r>
            <a:r>
              <a:rPr lang="en-US" sz="1100" dirty="0" err="1"/>
              <a:t>Assuncao</a:t>
            </a:r>
            <a:r>
              <a:rPr lang="en-US" sz="1100" dirty="0"/>
              <a:t>, A., </a:t>
            </a:r>
            <a:r>
              <a:rPr lang="en-US" sz="1100" dirty="0" err="1"/>
              <a:t>Herrero</a:t>
            </a:r>
            <a:r>
              <a:rPr lang="en-US" sz="1100" dirty="0"/>
              <a:t> E. &amp; </a:t>
            </a:r>
            <a:r>
              <a:rPr lang="en-US" sz="1100" dirty="0" err="1"/>
              <a:t>Aarts</a:t>
            </a:r>
            <a:r>
              <a:rPr lang="en-US" sz="1100" dirty="0"/>
              <a:t>, M. Arabidopsis thaliana transcription factors bZIP18 and bZIP23 regulate the adaptation to zinc deficiency. </a:t>
            </a:r>
            <a:r>
              <a:rPr lang="en-US" sz="1100" dirty="0" err="1"/>
              <a:t>Proc</a:t>
            </a:r>
            <a:r>
              <a:rPr lang="en-US" sz="1100" dirty="0"/>
              <a:t> </a:t>
            </a:r>
            <a:r>
              <a:rPr lang="en-US" sz="1100" dirty="0" err="1"/>
              <a:t>Natl</a:t>
            </a:r>
            <a:r>
              <a:rPr lang="en-US" sz="1100" dirty="0"/>
              <a:t> </a:t>
            </a:r>
            <a:r>
              <a:rPr lang="en-US" sz="1100" dirty="0" err="1"/>
              <a:t>Acad</a:t>
            </a:r>
            <a:r>
              <a:rPr lang="en-US" sz="1100" dirty="0"/>
              <a:t> 107(22), 10296-10301 (2010).</a:t>
            </a:r>
          </a:p>
          <a:p>
            <a:endParaRPr lang="en-US" sz="1100" dirty="0"/>
          </a:p>
          <a:p>
            <a:r>
              <a:rPr lang="en-US" sz="1100" dirty="0"/>
              <a:t>4. Claus, J., </a:t>
            </a:r>
            <a:r>
              <a:rPr lang="en-US" sz="1100" dirty="0" err="1"/>
              <a:t>Bohmann</a:t>
            </a:r>
            <a:r>
              <a:rPr lang="en-US" sz="1100" dirty="0"/>
              <a:t>, A. &amp; </a:t>
            </a:r>
            <a:r>
              <a:rPr lang="en-US" sz="1100" dirty="0" err="1"/>
              <a:t>Chavarria-Krauser</a:t>
            </a:r>
            <a:r>
              <a:rPr lang="en-US" sz="1100" dirty="0"/>
              <a:t>, A. Zinc uptake and radial transport in roots of Arabidopsis thaliana: a modeling approach to understand accumulation. Ann Bot 112 (2), 369-380 (2012).</a:t>
            </a:r>
          </a:p>
          <a:p>
            <a:endParaRPr lang="en-US" sz="1100" dirty="0"/>
          </a:p>
          <a:p>
            <a:r>
              <a:rPr lang="en-US" sz="1100" dirty="0"/>
              <a:t>5. </a:t>
            </a:r>
            <a:r>
              <a:rPr lang="en-US" sz="1100" dirty="0" err="1"/>
              <a:t>Eide</a:t>
            </a:r>
            <a:r>
              <a:rPr lang="en-US" sz="1100" dirty="0"/>
              <a:t>, D. Zinc transporters and the cellular trafficking of zinc. </a:t>
            </a:r>
            <a:r>
              <a:rPr lang="en-US" sz="1100" dirty="0" err="1"/>
              <a:t>Biochimica</a:t>
            </a:r>
            <a:r>
              <a:rPr lang="en-US" sz="1100" dirty="0"/>
              <a:t> et </a:t>
            </a:r>
            <a:r>
              <a:rPr lang="en-US" sz="1100" dirty="0" err="1"/>
              <a:t>Biophysica</a:t>
            </a:r>
            <a:r>
              <a:rPr lang="en-US" sz="1100" dirty="0"/>
              <a:t> </a:t>
            </a:r>
            <a:r>
              <a:rPr lang="en-US" sz="1100" dirty="0" err="1"/>
              <a:t>Acta</a:t>
            </a:r>
            <a:r>
              <a:rPr lang="en-US" sz="1100" dirty="0"/>
              <a:t> 1763, 711-722 (2006).</a:t>
            </a:r>
          </a:p>
          <a:p>
            <a:endParaRPr lang="en-US" sz="1100" dirty="0"/>
          </a:p>
          <a:p>
            <a:r>
              <a:rPr lang="en-US" sz="1100" dirty="0"/>
              <a:t>6. </a:t>
            </a:r>
            <a:r>
              <a:rPr lang="en-US" sz="1100" dirty="0" err="1"/>
              <a:t>Eren</a:t>
            </a:r>
            <a:r>
              <a:rPr lang="en-US" sz="1100" dirty="0"/>
              <a:t>, E. &amp; </a:t>
            </a:r>
            <a:r>
              <a:rPr lang="en-US" sz="1100" dirty="0" err="1"/>
              <a:t>Arguello</a:t>
            </a:r>
            <a:r>
              <a:rPr lang="en-US" sz="1100" dirty="0"/>
              <a:t>, J. </a:t>
            </a:r>
            <a:r>
              <a:rPr lang="en-US" sz="1100" dirty="0" err="1"/>
              <a:t>Arabidospis</a:t>
            </a:r>
            <a:r>
              <a:rPr lang="en-US" sz="1100" dirty="0"/>
              <a:t> HMA2, a Divalent Heavy Metal-Transporting P1B-Type ATPase, is involved in cytoplasmic Zn2+ Homeostasis. Plant </a:t>
            </a:r>
            <a:r>
              <a:rPr lang="en-US" sz="1100" dirty="0" err="1"/>
              <a:t>Physiol</a:t>
            </a:r>
            <a:r>
              <a:rPr lang="en-US" sz="1100" dirty="0"/>
              <a:t> 136 (3), 3712-3723 (2004).</a:t>
            </a:r>
          </a:p>
          <a:p>
            <a:endParaRPr lang="en-US" sz="1100" dirty="0"/>
          </a:p>
          <a:p>
            <a:r>
              <a:rPr lang="en-US" sz="1100" dirty="0"/>
              <a:t>7. </a:t>
            </a:r>
            <a:r>
              <a:rPr lang="en-US" sz="1100" dirty="0" err="1"/>
              <a:t>Grotz</a:t>
            </a:r>
            <a:r>
              <a:rPr lang="en-US" sz="1100" dirty="0"/>
              <a:t>, N. et al. Identification of a </a:t>
            </a:r>
            <a:r>
              <a:rPr lang="en-US" sz="1100" dirty="0" err="1"/>
              <a:t>fmily</a:t>
            </a:r>
            <a:r>
              <a:rPr lang="en-US" sz="1100" dirty="0"/>
              <a:t> of zinc transporter genes from Arabidopsis that respond to zinc deficiency. Proc. Natl. Acad. Sci. 2, 7220-7224 (1998).</a:t>
            </a:r>
          </a:p>
          <a:p>
            <a:endParaRPr lang="en-US" sz="1100" dirty="0"/>
          </a:p>
          <a:p>
            <a:r>
              <a:rPr lang="en-US" sz="1100" dirty="0"/>
              <a:t>8. </a:t>
            </a:r>
            <a:r>
              <a:rPr lang="en-US" sz="1100" dirty="0" err="1"/>
              <a:t>Grotz</a:t>
            </a:r>
            <a:r>
              <a:rPr lang="en-US" sz="1100" dirty="0"/>
              <a:t>, N., Fox, T. &amp; </a:t>
            </a:r>
            <a:r>
              <a:rPr lang="en-US" sz="1100" dirty="0" err="1"/>
              <a:t>Eide</a:t>
            </a:r>
            <a:r>
              <a:rPr lang="en-US" sz="1100" dirty="0"/>
              <a:t>, D. Identification of a family of zinc transporter genes from Arabidopsis that respond to zinc deficiency. Proc. Natl. Acad. Sci. 95(12), 7220-7224 (1998).</a:t>
            </a:r>
          </a:p>
          <a:p>
            <a:endParaRPr lang="en-US" sz="1100" dirty="0"/>
          </a:p>
          <a:p>
            <a:r>
              <a:rPr lang="en-US" sz="1100" dirty="0"/>
              <a:t>9. </a:t>
            </a:r>
            <a:r>
              <a:rPr lang="en-US" sz="1100" dirty="0" err="1"/>
              <a:t>Grotz</a:t>
            </a:r>
            <a:r>
              <a:rPr lang="en-US" sz="1100" dirty="0"/>
              <a:t>, N. &amp; </a:t>
            </a:r>
            <a:r>
              <a:rPr lang="en-US" sz="1100" dirty="0" err="1"/>
              <a:t>Guerinot</a:t>
            </a:r>
            <a:r>
              <a:rPr lang="en-US" sz="1100" dirty="0"/>
              <a:t>, M. Molecular aspects of Cu, Fe and Zn homeostasis in plants. </a:t>
            </a:r>
            <a:r>
              <a:rPr lang="en-US" sz="1100" dirty="0" err="1"/>
              <a:t>Biochimica</a:t>
            </a:r>
            <a:r>
              <a:rPr lang="en-US" sz="1100" dirty="0"/>
              <a:t> et </a:t>
            </a:r>
            <a:r>
              <a:rPr lang="en-US" sz="1100" dirty="0" err="1"/>
              <a:t>Biophysica</a:t>
            </a:r>
            <a:r>
              <a:rPr lang="en-US" sz="1100" dirty="0"/>
              <a:t> </a:t>
            </a:r>
            <a:r>
              <a:rPr lang="en-US" sz="1100" dirty="0" err="1"/>
              <a:t>Acta</a:t>
            </a:r>
            <a:r>
              <a:rPr lang="en-US" sz="1100" dirty="0"/>
              <a:t> 1763(7), 585-608 (2006).</a:t>
            </a:r>
          </a:p>
          <a:p>
            <a:endParaRPr lang="en-US" sz="1100" dirty="0"/>
          </a:p>
          <a:p>
            <a:r>
              <a:rPr lang="en-US" sz="1100" dirty="0"/>
              <a:t>10. Hoffman, N. </a:t>
            </a:r>
            <a:r>
              <a:rPr lang="en-US" sz="1100" dirty="0" err="1"/>
              <a:t>Nicotianamine</a:t>
            </a:r>
            <a:r>
              <a:rPr lang="en-US" sz="1100" dirty="0"/>
              <a:t> in Zinc and Iron Homeostasis. The Plant Cell 24(2), 373 (2012).</a:t>
            </a:r>
          </a:p>
          <a:p>
            <a:endParaRPr lang="en-US" sz="1100" dirty="0"/>
          </a:p>
          <a:p>
            <a:r>
              <a:rPr lang="en-US" sz="1100" dirty="0"/>
              <a:t>11. Milner, M., </a:t>
            </a:r>
            <a:r>
              <a:rPr lang="en-US" sz="1100" dirty="0" err="1"/>
              <a:t>Seamon</a:t>
            </a:r>
            <a:r>
              <a:rPr lang="en-US" sz="1100" dirty="0"/>
              <a:t>, J., Craft, E. &amp; </a:t>
            </a:r>
            <a:r>
              <a:rPr lang="en-US" sz="1100" dirty="0" err="1"/>
              <a:t>Kochian</a:t>
            </a:r>
            <a:r>
              <a:rPr lang="en-US" sz="1100" dirty="0"/>
              <a:t>, L. Transport properties of membranes of the ZIP family in plants and their role in Zn and </a:t>
            </a:r>
            <a:r>
              <a:rPr lang="en-US" sz="1100" dirty="0" err="1"/>
              <a:t>Mn</a:t>
            </a:r>
            <a:r>
              <a:rPr lang="en-US" sz="1100" dirty="0"/>
              <a:t> homeostasis. J. Exp. Bot. 64 (1), 369-381 (2013).</a:t>
            </a:r>
          </a:p>
          <a:p>
            <a:endParaRPr lang="en-US" sz="1100" dirty="0"/>
          </a:p>
          <a:p>
            <a:r>
              <a:rPr lang="en-US" sz="1100" dirty="0"/>
              <a:t>12. Morel, M. et al. AtHMA3, a P1B-ATPase Allowing Cd/Zn/Co/</a:t>
            </a:r>
            <a:r>
              <a:rPr lang="en-US" sz="1100" dirty="0" err="1"/>
              <a:t>Pb</a:t>
            </a:r>
            <a:r>
              <a:rPr lang="en-US" sz="1100" dirty="0"/>
              <a:t> Vacuolar Storage in Arabidopsis. Plant Physiol. 148(2), 894-904 (2009).</a:t>
            </a:r>
          </a:p>
          <a:p>
            <a:endParaRPr lang="en-US" sz="1100" dirty="0"/>
          </a:p>
          <a:p>
            <a:r>
              <a:rPr lang="en-US" sz="1100" dirty="0"/>
              <a:t>13. </a:t>
            </a:r>
            <a:r>
              <a:rPr lang="en-US" sz="1100" dirty="0" err="1"/>
              <a:t>Ricachenevsky</a:t>
            </a:r>
            <a:r>
              <a:rPr lang="en-US" sz="1100" dirty="0"/>
              <a:t>, F., </a:t>
            </a:r>
            <a:r>
              <a:rPr lang="en-US" sz="1100" dirty="0" err="1"/>
              <a:t>Menguer</a:t>
            </a:r>
            <a:r>
              <a:rPr lang="en-US" sz="1100" dirty="0"/>
              <a:t>, P., </a:t>
            </a:r>
            <a:r>
              <a:rPr lang="en-US" sz="1100" dirty="0" err="1"/>
              <a:t>Sperotto</a:t>
            </a:r>
            <a:r>
              <a:rPr lang="en-US" sz="1100" dirty="0"/>
              <a:t>, R., Williams, L. &amp; </a:t>
            </a:r>
            <a:r>
              <a:rPr lang="en-US" sz="1100" dirty="0" err="1"/>
              <a:t>Fett</a:t>
            </a:r>
            <a:r>
              <a:rPr lang="en-US" sz="1100" dirty="0"/>
              <a:t>, J. Roles of plant metal tolerance proteins (MTP) in metal storage and potential use in </a:t>
            </a:r>
            <a:r>
              <a:rPr lang="en-US" sz="1100" dirty="0" err="1"/>
              <a:t>biofortification</a:t>
            </a:r>
            <a:r>
              <a:rPr lang="en-US" sz="1100" dirty="0"/>
              <a:t> strategies. Front. Plant Sci. 4, 02/24/14 (2013).</a:t>
            </a:r>
          </a:p>
          <a:p>
            <a:endParaRPr lang="en-US" sz="1100" dirty="0"/>
          </a:p>
          <a:p>
            <a:r>
              <a:rPr lang="en-US" sz="1100" dirty="0"/>
              <a:t>14. Song, W. &amp; et al. Arabidopsis PCR2 is a Zinc </a:t>
            </a:r>
            <a:r>
              <a:rPr lang="en-US" sz="1100" dirty="0" err="1"/>
              <a:t>Exporeter</a:t>
            </a:r>
            <a:r>
              <a:rPr lang="en-US" sz="1100" dirty="0"/>
              <a:t> Involved in Both Zinc Extrusion and Long-Distance Zinc transport. American Society of Plant Biologists 22 (7), 2237-2252 (2010).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878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846" y="827"/>
            <a:ext cx="8229600" cy="599295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PCRs and ZAT1/MTP1</a:t>
            </a:r>
            <a:endParaRPr lang="en-US" sz="18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1371600" y="1512506"/>
            <a:ext cx="558166" cy="449471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451922" y="1512506"/>
            <a:ext cx="558166" cy="449471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58362" y="1570192"/>
            <a:ext cx="558166" cy="449471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143268" y="3067817"/>
            <a:ext cx="1098849" cy="0"/>
          </a:xfrm>
          <a:prstGeom prst="line">
            <a:avLst/>
          </a:prstGeom>
          <a:ln w="38100" cmpd="sng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57224" y="1157443"/>
            <a:ext cx="1052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0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3121" y="6035754"/>
            <a:ext cx="123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19,847,363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45797" y="1111738"/>
            <a:ext cx="1330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24,578,133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12782" y="6058496"/>
            <a:ext cx="1330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44,578,133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245797" y="3712542"/>
            <a:ext cx="1098849" cy="0"/>
          </a:xfrm>
          <a:prstGeom prst="line">
            <a:avLst/>
          </a:prstGeom>
          <a:ln w="38100" cmpd="sng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99260" y="3604944"/>
            <a:ext cx="1281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34,578,133</a:t>
            </a:r>
            <a:endParaRPr lang="en-US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51879" y="1215129"/>
            <a:ext cx="1330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0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55599" y="6077510"/>
            <a:ext cx="1330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13,558,943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5055599" y="2301031"/>
            <a:ext cx="1098849" cy="0"/>
          </a:xfrm>
          <a:prstGeom prst="line">
            <a:avLst/>
          </a:prstGeom>
          <a:ln w="38100" cmpd="sng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0" y="2898540"/>
            <a:ext cx="11432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9,847,363</a:t>
            </a:r>
          </a:p>
          <a:p>
            <a:pPr algn="ctr"/>
            <a:endParaRPr lang="en-US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010088" y="2078123"/>
            <a:ext cx="1281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3,558,943</a:t>
            </a:r>
            <a:endParaRPr lang="en-US" sz="16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1159142" y="2947865"/>
            <a:ext cx="526414" cy="0"/>
          </a:xfrm>
          <a:prstGeom prst="line">
            <a:avLst/>
          </a:prstGeom>
          <a:ln w="57150" cmpd="sng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140145" y="2416677"/>
            <a:ext cx="526414" cy="0"/>
          </a:xfrm>
          <a:prstGeom prst="line">
            <a:avLst/>
          </a:prstGeom>
          <a:ln w="57150" cmpd="sng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56979" y="2097993"/>
            <a:ext cx="1071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6,334,150-6,338,787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56978" y="2566510"/>
            <a:ext cx="1214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9,435,359-9,435,577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3291818" y="4528401"/>
            <a:ext cx="526414" cy="0"/>
          </a:xfrm>
          <a:prstGeom prst="line">
            <a:avLst/>
          </a:prstGeom>
          <a:ln w="57150" cmpd="sng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2367343" y="4297568"/>
            <a:ext cx="1071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37,587,369 -37,623,000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3291818" y="3586652"/>
            <a:ext cx="526414" cy="0"/>
          </a:xfrm>
          <a:prstGeom prst="line">
            <a:avLst/>
          </a:prstGeom>
          <a:ln w="57150" cmpd="sng">
            <a:solidFill>
              <a:srgbClr val="0000FF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2350098" y="3275913"/>
            <a:ext cx="1071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33,235,433 – 33,235,797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7247202" y="1526775"/>
            <a:ext cx="558166" cy="449471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891265" y="1143174"/>
            <a:ext cx="1568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31,992,6897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891265" y="6017755"/>
            <a:ext cx="1568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5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1,992,6897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>
            <a:off x="7014439" y="3698775"/>
            <a:ext cx="1098849" cy="0"/>
          </a:xfrm>
          <a:prstGeom prst="line">
            <a:avLst/>
          </a:prstGeom>
          <a:ln w="38100" cmpd="sng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5914903" y="3529498"/>
            <a:ext cx="1281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41,992,687</a:t>
            </a:r>
            <a:endParaRPr lang="en-US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0475372" y="631863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19" name="Straight Connector 118"/>
          <p:cNvCxnSpPr/>
          <p:nvPr/>
        </p:nvCxnSpPr>
        <p:spPr>
          <a:xfrm>
            <a:off x="7014439" y="5608281"/>
            <a:ext cx="526414" cy="0"/>
          </a:xfrm>
          <a:prstGeom prst="line">
            <a:avLst/>
          </a:prstGeom>
          <a:ln w="57150" cmpd="sng">
            <a:solidFill>
              <a:srgbClr val="0000FF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6188039" y="5377448"/>
            <a:ext cx="82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49,041,858-49,040,752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69387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11648" y="1200860"/>
            <a:ext cx="558166" cy="449471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91970" y="1200860"/>
            <a:ext cx="558166" cy="449471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98410" y="1258546"/>
            <a:ext cx="558166" cy="449471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83316" y="2756171"/>
            <a:ext cx="1098849" cy="0"/>
          </a:xfrm>
          <a:prstGeom prst="line">
            <a:avLst/>
          </a:prstGeom>
          <a:ln w="38100" cmpd="sng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97272" y="845797"/>
            <a:ext cx="1052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0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3169" y="5724108"/>
            <a:ext cx="123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19,847,363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85845" y="800092"/>
            <a:ext cx="1330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24,578,133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52830" y="5746850"/>
            <a:ext cx="1330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44,578,133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085845" y="3400896"/>
            <a:ext cx="1098849" cy="0"/>
          </a:xfrm>
          <a:prstGeom prst="line">
            <a:avLst/>
          </a:prstGeom>
          <a:ln w="38100" cmpd="sng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39308" y="3221665"/>
            <a:ext cx="1281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34,578,133</a:t>
            </a:r>
            <a:endParaRPr lang="en-US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91927" y="903483"/>
            <a:ext cx="1330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0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95647" y="5765864"/>
            <a:ext cx="1330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13,558,943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895647" y="1989385"/>
            <a:ext cx="1098849" cy="0"/>
          </a:xfrm>
          <a:prstGeom prst="line">
            <a:avLst/>
          </a:prstGeom>
          <a:ln w="38100" cmpd="sng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50136" y="1766477"/>
            <a:ext cx="1281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3,558,943</a:t>
            </a:r>
            <a:endParaRPr lang="en-US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087250" y="1215129"/>
            <a:ext cx="558166" cy="449471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31313" y="831528"/>
            <a:ext cx="1568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31,992,6897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31313" y="5706109"/>
            <a:ext cx="1568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5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1,992,6897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6854487" y="3387129"/>
            <a:ext cx="1098849" cy="0"/>
          </a:xfrm>
          <a:prstGeom prst="line">
            <a:avLst/>
          </a:prstGeom>
          <a:ln w="38100" cmpd="sng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754951" y="3185715"/>
            <a:ext cx="1281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41,992,687</a:t>
            </a:r>
            <a:endParaRPr lang="en-US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18816" y="4747515"/>
            <a:ext cx="1041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49,050,708-49,050,175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2606152"/>
            <a:ext cx="11432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9,847,363</a:t>
            </a:r>
          </a:p>
          <a:p>
            <a:pPr algn="ctr"/>
            <a:endParaRPr lang="en-US" sz="16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3755817" y="4535843"/>
            <a:ext cx="0" cy="1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178467" y="4294492"/>
            <a:ext cx="1027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39,033,251- 39,033,706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7524459" y="5066021"/>
            <a:ext cx="428877" cy="0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872811" y="3524269"/>
            <a:ext cx="428877" cy="0"/>
          </a:xfrm>
          <a:prstGeom prst="line">
            <a:avLst/>
          </a:prstGeom>
          <a:ln w="57150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930617" y="3405888"/>
            <a:ext cx="1041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42,445,498-42,445,391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3058809" y="4500877"/>
            <a:ext cx="323788" cy="7102"/>
          </a:xfrm>
          <a:prstGeom prst="line">
            <a:avLst/>
          </a:prstGeom>
          <a:ln w="5715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382597" y="4505267"/>
            <a:ext cx="323788" cy="7102"/>
          </a:xfrm>
          <a:prstGeom prst="line">
            <a:avLst/>
          </a:prstGeom>
          <a:ln w="571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200671" y="5066021"/>
            <a:ext cx="323788" cy="7102"/>
          </a:xfrm>
          <a:prstGeom prst="line">
            <a:avLst/>
          </a:prstGeom>
          <a:ln w="571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890962" y="5046940"/>
            <a:ext cx="323788" cy="7102"/>
          </a:xfrm>
          <a:prstGeom prst="line">
            <a:avLst/>
          </a:prstGeom>
          <a:ln w="5715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015911" y="2339838"/>
            <a:ext cx="428877" cy="0"/>
          </a:xfrm>
          <a:prstGeom prst="line">
            <a:avLst/>
          </a:prstGeom>
          <a:ln w="57150" cmpd="sng"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02767" y="2101404"/>
            <a:ext cx="1027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6,336,927- 6,337,696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1031634" y="1875281"/>
            <a:ext cx="428877" cy="0"/>
          </a:xfrm>
          <a:prstGeom prst="line">
            <a:avLst/>
          </a:prstGeom>
          <a:ln w="57150" cmpd="sng"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84065" y="1639739"/>
            <a:ext cx="1027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4,471,806- 4,472,477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1031634" y="1422939"/>
            <a:ext cx="428877" cy="0"/>
          </a:xfrm>
          <a:prstGeom prst="line">
            <a:avLst/>
          </a:prstGeom>
          <a:ln w="57150" cmpd="sng"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07902" y="1178074"/>
            <a:ext cx="1027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1,204,821- 1,204,486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005912" y="3839871"/>
            <a:ext cx="428877" cy="0"/>
          </a:xfrm>
          <a:prstGeom prst="line">
            <a:avLst/>
          </a:prstGeom>
          <a:ln w="57150" cmpd="sng"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15551" y="3561876"/>
            <a:ext cx="1027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14,200,498- 13,200,833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3088257" y="3560219"/>
            <a:ext cx="428877" cy="0"/>
          </a:xfrm>
          <a:prstGeom prst="line">
            <a:avLst/>
          </a:prstGeom>
          <a:ln w="57150" cmpd="sng"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198786" y="3515617"/>
            <a:ext cx="1027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34,992,885 – 43,993,553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3904294" y="4526641"/>
            <a:ext cx="280400" cy="0"/>
          </a:xfrm>
          <a:prstGeom prst="line">
            <a:avLst/>
          </a:prstGeom>
          <a:ln w="57150" cmpd="sng"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640458" y="4512369"/>
            <a:ext cx="276708" cy="0"/>
          </a:xfrm>
          <a:prstGeom prst="line">
            <a:avLst/>
          </a:prstGeom>
          <a:ln w="5715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990808" y="2212866"/>
            <a:ext cx="428877" cy="0"/>
          </a:xfrm>
          <a:prstGeom prst="line">
            <a:avLst/>
          </a:prstGeom>
          <a:ln w="57150" cmpd="sng"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070827" y="1989385"/>
            <a:ext cx="1027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4,747,521- 4,748,336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059667" y="5409299"/>
            <a:ext cx="1027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51,141,323- 51,142,090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6960760" y="5640132"/>
            <a:ext cx="428877" cy="0"/>
          </a:xfrm>
          <a:prstGeom prst="line">
            <a:avLst/>
          </a:prstGeom>
          <a:ln w="57150" cmpd="sng"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088257" y="2374089"/>
            <a:ext cx="428877" cy="0"/>
          </a:xfrm>
          <a:prstGeom prst="line">
            <a:avLst/>
          </a:prstGeom>
          <a:ln w="57150" cmpd="sng">
            <a:solidFill>
              <a:srgbClr val="DF5D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455095" y="2374089"/>
            <a:ext cx="428877" cy="0"/>
          </a:xfrm>
          <a:prstGeom prst="line">
            <a:avLst/>
          </a:prstGeom>
          <a:ln w="57150" cmpd="sng">
            <a:solidFill>
              <a:srgbClr val="44DFD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148191" y="2159750"/>
            <a:ext cx="1027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27,478,676 – 27,478,906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Title 1"/>
          <p:cNvSpPr>
            <a:spLocks noGrp="1"/>
          </p:cNvSpPr>
          <p:nvPr>
            <p:ph type="title"/>
          </p:nvPr>
        </p:nvSpPr>
        <p:spPr>
          <a:xfrm>
            <a:off x="229846" y="827"/>
            <a:ext cx="8229600" cy="599295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ZIPs and BZIPs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65401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04-14 at 4.34.5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73012" b="-73012"/>
          <a:stretch>
            <a:fillRect/>
          </a:stretch>
        </p:blipFill>
        <p:spPr>
          <a:xfrm>
            <a:off x="457200" y="0"/>
            <a:ext cx="8229600" cy="4876800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601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04-14 at 4.37.0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18481" b="-18481"/>
          <a:stretch>
            <a:fillRect/>
          </a:stretch>
        </p:blipFill>
        <p:spPr>
          <a:xfrm>
            <a:off x="1215708" y="2937208"/>
            <a:ext cx="6616336" cy="392079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17" y="404073"/>
            <a:ext cx="9144000" cy="274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3599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3966498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Excessive concentrations:</a:t>
            </a:r>
          </a:p>
          <a:p>
            <a:pPr lvl="1"/>
            <a:r>
              <a:rPr lang="en-US" dirty="0" smtClean="0">
                <a:sym typeface="Wingdings"/>
              </a:rPr>
              <a:t>Impair growth</a:t>
            </a:r>
          </a:p>
          <a:p>
            <a:pPr lvl="1"/>
            <a:r>
              <a:rPr lang="en-US" dirty="0" smtClean="0">
                <a:sym typeface="Wingdings"/>
              </a:rPr>
              <a:t>Cause </a:t>
            </a:r>
            <a:r>
              <a:rPr lang="en-US" dirty="0" err="1" smtClean="0">
                <a:sym typeface="Wingdings"/>
              </a:rPr>
              <a:t>chlorosis</a:t>
            </a:r>
            <a:r>
              <a:rPr lang="en-US" dirty="0" smtClean="0">
                <a:sym typeface="Wingdings"/>
              </a:rPr>
              <a:t> </a:t>
            </a:r>
          </a:p>
          <a:p>
            <a:pPr lvl="1"/>
            <a:r>
              <a:rPr lang="en-US" dirty="0" smtClean="0">
                <a:sym typeface="Wingdings"/>
              </a:rPr>
              <a:t>Interfere with cellular processes by binding with incorrect substrates in competition </a:t>
            </a:r>
            <a:r>
              <a:rPr lang="en-US" dirty="0">
                <a:sym typeface="Wingdings"/>
              </a:rPr>
              <a:t>with Fe and </a:t>
            </a:r>
            <a:r>
              <a:rPr lang="en-US" dirty="0" smtClean="0">
                <a:sym typeface="Wingdings"/>
              </a:rPr>
              <a:t>Mg</a:t>
            </a:r>
            <a:endParaRPr lang="en-US" dirty="0">
              <a:sym typeface="Wingdings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402" y="1758001"/>
            <a:ext cx="3954149" cy="385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9141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333" y="257671"/>
            <a:ext cx="657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  <a:latin typeface="Calibri"/>
              </a:rPr>
              <a:t>HMA’s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71600" y="1512506"/>
            <a:ext cx="558166" cy="449471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632421" y="1499067"/>
            <a:ext cx="558166" cy="449471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83913" y="1512506"/>
            <a:ext cx="558166" cy="449471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113121" y="2896591"/>
            <a:ext cx="1098849" cy="0"/>
          </a:xfrm>
          <a:prstGeom prst="line">
            <a:avLst/>
          </a:prstGeom>
          <a:ln w="38100" cmpd="sng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-30147" y="2700726"/>
            <a:ext cx="1143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9,847,363</a:t>
            </a:r>
            <a:endParaRPr lang="en-US" sz="16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172044" y="1855555"/>
            <a:ext cx="542289" cy="0"/>
          </a:xfrm>
          <a:prstGeom prst="line">
            <a:avLst/>
          </a:prstGeom>
          <a:ln w="57150" cmpd="sng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72044" y="3962202"/>
            <a:ext cx="542289" cy="0"/>
          </a:xfrm>
          <a:prstGeom prst="line">
            <a:avLst/>
          </a:prstGeom>
          <a:ln w="57150" cmpd="sng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8578" y="4985006"/>
            <a:ext cx="542289" cy="0"/>
          </a:xfrm>
          <a:prstGeom prst="line">
            <a:avLst/>
          </a:prstGeom>
          <a:ln w="57150" cmpd="sng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86289" y="4985006"/>
            <a:ext cx="542289" cy="0"/>
          </a:xfrm>
          <a:prstGeom prst="line">
            <a:avLst/>
          </a:prstGeom>
          <a:ln w="57150" cmpd="sng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-17631" y="4754173"/>
            <a:ext cx="1130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18,812,512 – 18,814,275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516" y="3731369"/>
            <a:ext cx="1130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15,234,564 to 15,235,163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1649693"/>
            <a:ext cx="1130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227,239 – 227,838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57224" y="1157443"/>
            <a:ext cx="1052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0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13121" y="6035754"/>
            <a:ext cx="123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19,847,363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17778" y="1098299"/>
            <a:ext cx="1330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24,578,133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93281" y="6045057"/>
            <a:ext cx="1330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44,578,133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3426296" y="3699103"/>
            <a:ext cx="1098849" cy="0"/>
          </a:xfrm>
          <a:prstGeom prst="line">
            <a:avLst/>
          </a:prstGeom>
          <a:ln w="38100" cmpd="sng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396708" y="3529826"/>
            <a:ext cx="1281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34,578,133</a:t>
            </a:r>
            <a:endParaRPr lang="en-US" sz="16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903565" y="3573213"/>
            <a:ext cx="542289" cy="0"/>
          </a:xfrm>
          <a:prstGeom prst="line">
            <a:avLst/>
          </a:prstGeom>
          <a:ln w="57150" cmpd="sng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317778" y="3753414"/>
            <a:ext cx="542289" cy="0"/>
          </a:xfrm>
          <a:prstGeom prst="line">
            <a:avLst/>
          </a:prstGeom>
          <a:ln w="57150" cmpd="sng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293281" y="3449142"/>
            <a:ext cx="542289" cy="0"/>
          </a:xfrm>
          <a:prstGeom prst="line">
            <a:avLst/>
          </a:prstGeom>
          <a:ln w="57150" cmpd="sng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982856" y="4953335"/>
            <a:ext cx="542289" cy="0"/>
          </a:xfrm>
          <a:prstGeom prst="line">
            <a:avLst/>
          </a:prstGeom>
          <a:ln w="57150" cmpd="sng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293281" y="3573213"/>
            <a:ext cx="542289" cy="0"/>
          </a:xfrm>
          <a:prstGeom prst="line">
            <a:avLst/>
          </a:prstGeom>
          <a:ln w="57150" cmpd="sng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353073" y="3360879"/>
            <a:ext cx="1249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34,449,735 – 34,450,334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53073" y="3753414"/>
            <a:ext cx="1249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35,038,232 – 35,038,570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53073" y="2896591"/>
            <a:ext cx="1249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31,086,791 – 31,087,624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53073" y="4735941"/>
            <a:ext cx="1249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40,039,387 to 40,041,361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3361276" y="4953335"/>
            <a:ext cx="542289" cy="0"/>
          </a:xfrm>
          <a:prstGeom prst="line">
            <a:avLst/>
          </a:prstGeom>
          <a:ln w="57150" cmpd="sng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303045" y="1079472"/>
            <a:ext cx="1330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0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49590" y="6077510"/>
            <a:ext cx="1330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13,558,943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5981150" y="2243345"/>
            <a:ext cx="1098849" cy="0"/>
          </a:xfrm>
          <a:prstGeom prst="line">
            <a:avLst/>
          </a:prstGeom>
          <a:ln w="38100" cmpd="sng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812847" y="2076583"/>
            <a:ext cx="1281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3,558,943</a:t>
            </a:r>
            <a:endParaRPr lang="en-US" sz="16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6537710" y="1865860"/>
            <a:ext cx="542289" cy="0"/>
          </a:xfrm>
          <a:prstGeom prst="line">
            <a:avLst/>
          </a:prstGeom>
          <a:ln w="57150" cmpd="sng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912768" y="4490479"/>
            <a:ext cx="542289" cy="0"/>
          </a:xfrm>
          <a:prstGeom prst="line">
            <a:avLst/>
          </a:prstGeom>
          <a:ln w="57150" cmpd="sng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470934" y="4929447"/>
            <a:ext cx="542289" cy="0"/>
          </a:xfrm>
          <a:prstGeom prst="line">
            <a:avLst/>
          </a:prstGeom>
          <a:ln w="57150" cmpd="sng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053162" y="1670018"/>
            <a:ext cx="1249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514,950 – 517,671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053162" y="4193034"/>
            <a:ext cx="1249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8,682,633 to 8,683,323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53162" y="4735941"/>
            <a:ext cx="1249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10,126,438- 10,128,403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5912768" y="1855555"/>
            <a:ext cx="542289" cy="0"/>
          </a:xfrm>
          <a:prstGeom prst="line">
            <a:avLst/>
          </a:prstGeom>
          <a:ln w="57150" cmpd="sng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852859" y="4929447"/>
            <a:ext cx="542289" cy="0"/>
          </a:xfrm>
          <a:prstGeom prst="line">
            <a:avLst/>
          </a:prstGeom>
          <a:ln w="57150" cmpd="sng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8194964" y="1353059"/>
            <a:ext cx="558166" cy="464071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850858" y="972777"/>
            <a:ext cx="1568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31,992,6897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675030" y="6002251"/>
            <a:ext cx="1568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5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1,992,6897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7962201" y="3525059"/>
            <a:ext cx="1098849" cy="0"/>
          </a:xfrm>
          <a:prstGeom prst="line">
            <a:avLst/>
          </a:prstGeom>
          <a:ln w="38100" cmpd="sng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786499" y="3333766"/>
            <a:ext cx="1281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41,992,687</a:t>
            </a:r>
            <a:endParaRPr lang="en-US" sz="16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8016135" y="3407784"/>
            <a:ext cx="542289" cy="0"/>
          </a:xfrm>
          <a:prstGeom prst="line">
            <a:avLst/>
          </a:prstGeom>
          <a:ln w="57150" cmpd="sng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991785" y="2964301"/>
            <a:ext cx="1249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40,587,673 to 40,597,074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8737251" y="2090485"/>
            <a:ext cx="357454" cy="0"/>
          </a:xfrm>
          <a:prstGeom prst="line">
            <a:avLst/>
          </a:prstGeom>
          <a:ln w="57150" cmpd="sng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8700922" y="5444278"/>
            <a:ext cx="542289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041672" y="1859652"/>
            <a:ext cx="1249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34,801,324- 34,802,922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7962201" y="2090485"/>
            <a:ext cx="271145" cy="0"/>
          </a:xfrm>
          <a:prstGeom prst="line">
            <a:avLst/>
          </a:prstGeom>
          <a:ln w="57150" cmpd="sng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8241668" y="2090485"/>
            <a:ext cx="542289" cy="0"/>
          </a:xfrm>
          <a:prstGeom prst="line">
            <a:avLst/>
          </a:prstGeom>
          <a:ln w="57150" cmpd="sng">
            <a:solidFill>
              <a:schemeClr val="accent3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148171" y="5122811"/>
            <a:ext cx="1249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48,986,696 – 48,987,220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8842945" y="5449432"/>
            <a:ext cx="357454" cy="0"/>
          </a:xfrm>
          <a:prstGeom prst="line">
            <a:avLst/>
          </a:prstGeom>
          <a:ln w="38100" cmpd="sng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8067895" y="5449432"/>
            <a:ext cx="271145" cy="0"/>
          </a:xfrm>
          <a:prstGeom prst="line">
            <a:avLst/>
          </a:prstGeom>
          <a:ln w="57150" cmpd="sng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8347362" y="5449432"/>
            <a:ext cx="542289" cy="0"/>
          </a:xfrm>
          <a:prstGeom prst="line">
            <a:avLst/>
          </a:prstGeom>
          <a:ln w="57150" cmpd="sng">
            <a:solidFill>
              <a:schemeClr val="accent3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31575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2271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Visual Representation of Results: </a:t>
            </a:r>
            <a:endParaRPr lang="en-US" dirty="0"/>
          </a:p>
        </p:txBody>
      </p:sp>
      <p:pic>
        <p:nvPicPr>
          <p:cNvPr id="9" name="Content Placeholder 8" descr="Screen Shot 2014-04-13 at 5.23.18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9905" r="-9905"/>
          <a:stretch>
            <a:fillRect/>
          </a:stretch>
        </p:blipFill>
        <p:spPr>
          <a:xfrm>
            <a:off x="-506600" y="1205916"/>
            <a:ext cx="9352157" cy="5542018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925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Zinc in 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87078" cy="4876800"/>
          </a:xfrm>
        </p:spPr>
        <p:txBody>
          <a:bodyPr/>
          <a:lstStyle/>
          <a:p>
            <a:r>
              <a:rPr lang="en-US" dirty="0"/>
              <a:t>1/3 of worlds population experiences Zn deficiencies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Bioremediation </a:t>
            </a:r>
          </a:p>
          <a:p>
            <a:endParaRPr lang="en-US" dirty="0" smtClean="0"/>
          </a:p>
          <a:p>
            <a:r>
              <a:rPr lang="en-US" dirty="0" smtClean="0"/>
              <a:t>About 30% of agricultural soils are zinc deficient </a:t>
            </a:r>
            <a:endParaRPr lang="en-US" dirty="0"/>
          </a:p>
        </p:txBody>
      </p:sp>
      <p:pic>
        <p:nvPicPr>
          <p:cNvPr id="1026" name="Picture 2" descr="http://www.mosaicco.com/sustainability/report/2009/_images/zinc_deficiency_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4278" y="2586794"/>
            <a:ext cx="3946180" cy="277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0927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55368"/>
            <a:ext cx="90805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Zinc Uptake </a:t>
            </a:r>
            <a:r>
              <a:rPr lang="en-US" dirty="0" smtClean="0">
                <a:sym typeface="Wingdings"/>
              </a:rPr>
              <a:t> Xylem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-2805" b="20651"/>
          <a:stretch/>
        </p:blipFill>
        <p:spPr>
          <a:xfrm>
            <a:off x="1793426" y="1417638"/>
            <a:ext cx="7219399" cy="2714168"/>
          </a:xfrm>
          <a:prstGeom prst="rect">
            <a:avLst/>
          </a:prstGeom>
        </p:spPr>
      </p:pic>
      <p:sp>
        <p:nvSpPr>
          <p:cNvPr id="6" name="Block Arc 5"/>
          <p:cNvSpPr/>
          <p:nvPr/>
        </p:nvSpPr>
        <p:spPr>
          <a:xfrm rot="16200000">
            <a:off x="964295" y="1245282"/>
            <a:ext cx="2485572" cy="2830285"/>
          </a:xfrm>
          <a:prstGeom prst="blockArc">
            <a:avLst>
              <a:gd name="adj1" fmla="val 10800000"/>
              <a:gd name="adj2" fmla="val 341245"/>
              <a:gd name="adj3" fmla="val 5805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093" y="3533879"/>
            <a:ext cx="66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Zn</a:t>
            </a:r>
            <a:r>
              <a:rPr lang="en-US" baseline="30000" dirty="0" smtClean="0"/>
              <a:t>2+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500" y="2977710"/>
            <a:ext cx="66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Zn</a:t>
            </a:r>
            <a:r>
              <a:rPr lang="en-US" baseline="30000" dirty="0" smtClean="0"/>
              <a:t>2+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8686" y="2043429"/>
            <a:ext cx="66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Zn</a:t>
            </a:r>
            <a:r>
              <a:rPr lang="en-US" baseline="30000" dirty="0" smtClean="0"/>
              <a:t>2+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91938" y="1835314"/>
            <a:ext cx="508000" cy="29028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1614" y="1832076"/>
            <a:ext cx="703514" cy="369332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ZIP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819152" y="3091972"/>
            <a:ext cx="508000" cy="36933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5591" y="3091972"/>
            <a:ext cx="70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IRT</a:t>
            </a:r>
            <a:endParaRPr lang="en-US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88686" y="2829149"/>
            <a:ext cx="144689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682591" y="2201407"/>
            <a:ext cx="653145" cy="318921"/>
          </a:xfrm>
          <a:prstGeom prst="rect">
            <a:avLst/>
          </a:prstGeom>
          <a:solidFill>
            <a:srgbClr val="DD75D4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651692" y="2154493"/>
            <a:ext cx="816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HMA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7682591" y="2960560"/>
            <a:ext cx="653145" cy="262823"/>
          </a:xfrm>
          <a:prstGeom prst="rect">
            <a:avLst/>
          </a:prstGeom>
          <a:solidFill>
            <a:srgbClr val="ED7D1D"/>
          </a:solidFill>
          <a:ln>
            <a:solidFill>
              <a:srgbClr val="ED7D1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590912" y="2931369"/>
            <a:ext cx="938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PCR2</a:t>
            </a:r>
            <a:endParaRPr lang="en-US" b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969336" y="3091972"/>
            <a:ext cx="422767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97867" y="2907306"/>
            <a:ext cx="66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Zn</a:t>
            </a:r>
            <a:r>
              <a:rPr lang="en-US" b="1" baseline="30000" dirty="0" smtClean="0"/>
              <a:t>2+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88686" y="4320209"/>
            <a:ext cx="86107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9250" indent="-285750">
              <a:buFont typeface="Arial" panose="020B0604020202020204" pitchFamily="34" charset="0"/>
              <a:buChar char="•"/>
            </a:pPr>
            <a:r>
              <a:rPr lang="en-US" dirty="0"/>
              <a:t>Zinc is dissolved/digested in soil and enters cell as </a:t>
            </a:r>
            <a:r>
              <a:rPr lang="en-US" dirty="0" err="1"/>
              <a:t>cation</a:t>
            </a:r>
            <a:r>
              <a:rPr lang="en-US" dirty="0"/>
              <a:t> Zn</a:t>
            </a:r>
            <a:r>
              <a:rPr lang="en-US" baseline="30000" dirty="0"/>
              <a:t>2</a:t>
            </a:r>
            <a:r>
              <a:rPr lang="en-US" baseline="30000" dirty="0" smtClean="0"/>
              <a:t>+</a:t>
            </a:r>
          </a:p>
          <a:p>
            <a:pPr marL="63500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ZIP </a:t>
            </a:r>
            <a:r>
              <a:rPr lang="en-US" dirty="0"/>
              <a:t>and </a:t>
            </a:r>
            <a:r>
              <a:rPr lang="en-US" b="1" dirty="0"/>
              <a:t>Iron Regulated Transporters </a:t>
            </a:r>
            <a:r>
              <a:rPr lang="en-US" dirty="0"/>
              <a:t>transport Zn</a:t>
            </a:r>
            <a:r>
              <a:rPr lang="en-US" baseline="30000" dirty="0"/>
              <a:t>2+</a:t>
            </a:r>
            <a:r>
              <a:rPr lang="en-US" dirty="0"/>
              <a:t> into root cell cytosol  </a:t>
            </a:r>
            <a:endParaRPr lang="en-US" dirty="0" smtClean="0"/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Zn</a:t>
            </a:r>
            <a:r>
              <a:rPr lang="en-US" baseline="30000" dirty="0"/>
              <a:t>2+</a:t>
            </a:r>
            <a:r>
              <a:rPr lang="en-US" dirty="0"/>
              <a:t> moves through </a:t>
            </a:r>
            <a:r>
              <a:rPr lang="en-US" dirty="0" err="1"/>
              <a:t>symplast</a:t>
            </a:r>
            <a:r>
              <a:rPr lang="en-US" dirty="0"/>
              <a:t>, through </a:t>
            </a:r>
            <a:r>
              <a:rPr lang="en-US" dirty="0" err="1"/>
              <a:t>pericycle</a:t>
            </a:r>
            <a:r>
              <a:rPr lang="en-US" dirty="0"/>
              <a:t> towards xylem </a:t>
            </a:r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Plant Cadmium Resistance Protein </a:t>
            </a:r>
            <a:r>
              <a:rPr lang="en-US" dirty="0"/>
              <a:t>and </a:t>
            </a:r>
            <a:r>
              <a:rPr lang="en-US" b="1" dirty="0"/>
              <a:t>Heavy Metal </a:t>
            </a:r>
            <a:r>
              <a:rPr lang="en-US" b="1" dirty="0" err="1"/>
              <a:t>ATPases</a:t>
            </a:r>
            <a:r>
              <a:rPr lang="en-US" dirty="0"/>
              <a:t> move Zn</a:t>
            </a:r>
            <a:r>
              <a:rPr lang="en-US" baseline="30000" dirty="0"/>
              <a:t>2+</a:t>
            </a:r>
            <a:r>
              <a:rPr lang="en-US" dirty="0"/>
              <a:t> into the xylem 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053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1366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Zinc Entrance to cell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Storage in Vacuole and Chloroplast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847461" y="1170340"/>
            <a:ext cx="7124949" cy="390524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834527" y="1608049"/>
            <a:ext cx="1949195" cy="1471836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16581" y="2656762"/>
            <a:ext cx="476273" cy="617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60982" y="2895219"/>
            <a:ext cx="846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MTP1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7302852" y="2239252"/>
            <a:ext cx="1128944" cy="317541"/>
          </a:xfrm>
          <a:prstGeom prst="rect">
            <a:avLst/>
          </a:prstGeom>
          <a:solidFill>
            <a:srgbClr val="DD75D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95811" y="2187461"/>
            <a:ext cx="899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HMA2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395811" y="2788957"/>
            <a:ext cx="127482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09064" y="1974635"/>
            <a:ext cx="793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Zn</a:t>
            </a:r>
            <a:r>
              <a:rPr lang="en-US" baseline="30000" dirty="0" smtClean="0"/>
              <a:t>2+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34527" y="3637465"/>
            <a:ext cx="793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Zn</a:t>
            </a:r>
            <a:r>
              <a:rPr lang="en-US" baseline="30000" dirty="0" smtClean="0"/>
              <a:t>2+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681235" y="3646286"/>
            <a:ext cx="793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Zn</a:t>
            </a:r>
            <a:r>
              <a:rPr lang="en-US" baseline="30000" dirty="0" smtClean="0"/>
              <a:t>2+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159289" y="3709668"/>
            <a:ext cx="992586" cy="290895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252248" y="3637465"/>
            <a:ext cx="899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ZIP4*</a:t>
            </a:r>
            <a:endParaRPr lang="en-US" b="1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7395811" y="3377521"/>
            <a:ext cx="1128944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Hexagon 17"/>
          <p:cNvSpPr/>
          <p:nvPr/>
        </p:nvSpPr>
        <p:spPr>
          <a:xfrm>
            <a:off x="4118880" y="3153617"/>
            <a:ext cx="1719874" cy="1168424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388940" y="3916294"/>
            <a:ext cx="670310" cy="405747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300741" y="3922140"/>
            <a:ext cx="829068" cy="369332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ZIP4</a:t>
            </a:r>
            <a:endParaRPr lang="en-US" b="1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2800304" y="2691462"/>
            <a:ext cx="17639" cy="75630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547698" y="3855116"/>
            <a:ext cx="51155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078132" y="2621215"/>
            <a:ext cx="440993" cy="756306"/>
          </a:xfrm>
          <a:prstGeom prst="rect">
            <a:avLst/>
          </a:prstGeom>
          <a:solidFill>
            <a:srgbClr val="AA5AA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857636" y="2683525"/>
            <a:ext cx="1199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HMA3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116762" y="1886844"/>
            <a:ext cx="1023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Vacuole</a:t>
            </a:r>
            <a:endParaRPr lang="en-US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4251176" y="3270549"/>
            <a:ext cx="1596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Chloroplast</a:t>
            </a:r>
            <a:endParaRPr lang="en-US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184101" y="5147743"/>
            <a:ext cx="88789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ZIP </a:t>
            </a:r>
            <a:r>
              <a:rPr lang="en-US" dirty="0"/>
              <a:t>proteins </a:t>
            </a:r>
            <a:r>
              <a:rPr lang="en-US" dirty="0" smtClean="0"/>
              <a:t>bring Zn</a:t>
            </a:r>
            <a:r>
              <a:rPr lang="en-US" baseline="30000" dirty="0" smtClean="0"/>
              <a:t>2</a:t>
            </a:r>
            <a:r>
              <a:rPr lang="en-US" baseline="30000" dirty="0"/>
              <a:t>+</a:t>
            </a:r>
            <a:r>
              <a:rPr lang="en-US" dirty="0"/>
              <a:t> into leaves/shoots/plant cells where either used or sequestered in </a:t>
            </a:r>
            <a:r>
              <a:rPr lang="en-US" dirty="0" smtClean="0"/>
              <a:t>vacuoles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Heavy </a:t>
            </a:r>
            <a:r>
              <a:rPr lang="en-US" b="1" dirty="0"/>
              <a:t>Metal </a:t>
            </a:r>
            <a:r>
              <a:rPr lang="en-US" b="1" dirty="0" err="1"/>
              <a:t>ATPases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/>
              <a:t>Metal Transport Protein (MTP1)</a:t>
            </a:r>
            <a:r>
              <a:rPr lang="en-US" dirty="0"/>
              <a:t> transport Zn</a:t>
            </a:r>
            <a:r>
              <a:rPr lang="en-US" baseline="30000" dirty="0"/>
              <a:t>2+</a:t>
            </a:r>
            <a:r>
              <a:rPr lang="en-US" dirty="0"/>
              <a:t> into the vacuoles 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819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3245"/>
            <a:ext cx="8943348" cy="1336956"/>
          </a:xfrm>
        </p:spPr>
        <p:txBody>
          <a:bodyPr/>
          <a:lstStyle/>
          <a:p>
            <a:r>
              <a:rPr lang="en-US" sz="3500" dirty="0" smtClean="0"/>
              <a:t>Fruits of our Labor: The proteins involved in Zn transport and storage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394073" cy="5085798"/>
          </a:xfrm>
        </p:spPr>
        <p:txBody>
          <a:bodyPr numCol="2">
            <a:noAutofit/>
          </a:bodyPr>
          <a:lstStyle/>
          <a:p>
            <a:r>
              <a:rPr lang="en-US" sz="2300" b="1" dirty="0" smtClean="0"/>
              <a:t>ZIP</a:t>
            </a:r>
            <a:r>
              <a:rPr lang="en-US" sz="2300" dirty="0" smtClean="0"/>
              <a:t> </a:t>
            </a:r>
          </a:p>
          <a:p>
            <a:pPr lvl="1"/>
            <a:r>
              <a:rPr lang="en-US" sz="2300" dirty="0" smtClean="0"/>
              <a:t>ZIP1</a:t>
            </a:r>
          </a:p>
          <a:p>
            <a:pPr lvl="1"/>
            <a:r>
              <a:rPr lang="en-US" sz="2300" dirty="0" smtClean="0"/>
              <a:t>ZIP2</a:t>
            </a:r>
          </a:p>
          <a:p>
            <a:pPr lvl="1"/>
            <a:r>
              <a:rPr lang="en-US" sz="2300" dirty="0" smtClean="0"/>
              <a:t>ZIP3</a:t>
            </a:r>
          </a:p>
          <a:p>
            <a:pPr lvl="1"/>
            <a:r>
              <a:rPr lang="en-US" sz="2300" dirty="0" smtClean="0"/>
              <a:t>ZIP4</a:t>
            </a:r>
          </a:p>
          <a:p>
            <a:r>
              <a:rPr lang="en-US" sz="2300" b="1" dirty="0" smtClean="0"/>
              <a:t>Zip Transcription Factors</a:t>
            </a:r>
          </a:p>
          <a:p>
            <a:pPr lvl="1"/>
            <a:r>
              <a:rPr lang="en-US" sz="2300" dirty="0" smtClean="0"/>
              <a:t>bZIP1</a:t>
            </a:r>
          </a:p>
          <a:p>
            <a:pPr lvl="1"/>
            <a:r>
              <a:rPr lang="en-US" sz="2300" dirty="0" smtClean="0"/>
              <a:t>bZIP19</a:t>
            </a:r>
          </a:p>
          <a:p>
            <a:pPr lvl="1"/>
            <a:r>
              <a:rPr lang="en-US" sz="2300" dirty="0" smtClean="0"/>
              <a:t>bZIP23</a:t>
            </a:r>
          </a:p>
          <a:p>
            <a:r>
              <a:rPr lang="en-US" sz="2500" b="1" dirty="0" smtClean="0"/>
              <a:t>PCR2</a:t>
            </a:r>
            <a:endParaRPr lang="en-US" sz="2300" b="1" dirty="0" smtClean="0"/>
          </a:p>
          <a:p>
            <a:pPr marL="0" indent="0">
              <a:buNone/>
            </a:pPr>
            <a:endParaRPr lang="en-US" sz="2300" b="1" dirty="0" smtClean="0"/>
          </a:p>
          <a:p>
            <a:pPr marL="0" indent="0">
              <a:buNone/>
            </a:pPr>
            <a:endParaRPr lang="en-US" sz="2300" b="1" dirty="0"/>
          </a:p>
          <a:p>
            <a:r>
              <a:rPr lang="en-US" sz="2300" b="1" dirty="0" smtClean="0"/>
              <a:t>IRT: </a:t>
            </a:r>
          </a:p>
          <a:p>
            <a:pPr lvl="1"/>
            <a:r>
              <a:rPr lang="en-US" sz="2300" dirty="0" smtClean="0"/>
              <a:t>IRT1</a:t>
            </a:r>
          </a:p>
          <a:p>
            <a:pPr lvl="1"/>
            <a:r>
              <a:rPr lang="en-US" sz="2300" dirty="0" smtClean="0"/>
              <a:t>IRT2</a:t>
            </a:r>
          </a:p>
          <a:p>
            <a:pPr lvl="1"/>
            <a:r>
              <a:rPr lang="en-US" sz="2300" dirty="0" smtClean="0"/>
              <a:t>IRT3</a:t>
            </a:r>
          </a:p>
          <a:p>
            <a:r>
              <a:rPr lang="en-US" sz="2300" b="1" dirty="0" smtClean="0"/>
              <a:t>HMA</a:t>
            </a:r>
            <a:r>
              <a:rPr lang="en-US" sz="2300" dirty="0" smtClean="0"/>
              <a:t>:</a:t>
            </a:r>
          </a:p>
          <a:p>
            <a:pPr lvl="1"/>
            <a:r>
              <a:rPr lang="en-US" sz="2300" dirty="0" smtClean="0"/>
              <a:t>HMA2</a:t>
            </a:r>
          </a:p>
          <a:p>
            <a:pPr lvl="1"/>
            <a:r>
              <a:rPr lang="en-US" sz="2300" dirty="0" smtClean="0"/>
              <a:t>HMA3</a:t>
            </a:r>
          </a:p>
          <a:p>
            <a:pPr lvl="1"/>
            <a:r>
              <a:rPr lang="en-US" sz="2300" dirty="0" smtClean="0"/>
              <a:t>HMA4</a:t>
            </a:r>
          </a:p>
          <a:p>
            <a:r>
              <a:rPr lang="en-US" sz="2300" b="1" dirty="0" smtClean="0"/>
              <a:t>MTP1/ZAT1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84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Zn QTL’s in </a:t>
            </a:r>
            <a:r>
              <a:rPr lang="en-US" i="1" dirty="0" smtClean="0"/>
              <a:t>B. </a:t>
            </a:r>
            <a:r>
              <a:rPr lang="en-US" i="1" dirty="0" err="1" smtClean="0"/>
              <a:t>Oleracea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Chromosome 6 – 3,555,943 </a:t>
            </a:r>
          </a:p>
          <a:p>
            <a:pPr lvl="1"/>
            <a:r>
              <a:rPr lang="en-US" sz="2400" i="1" dirty="0" smtClean="0"/>
              <a:t>Boron QTL</a:t>
            </a:r>
          </a:p>
          <a:p>
            <a:r>
              <a:rPr lang="en-US" sz="2800" b="1" dirty="0" smtClean="0"/>
              <a:t>Chromosome 8 – 34,578,133</a:t>
            </a:r>
          </a:p>
          <a:p>
            <a:r>
              <a:rPr lang="en-US" sz="2800" b="1" dirty="0" smtClean="0"/>
              <a:t>Chromosome 9.1- 3,555,943</a:t>
            </a:r>
          </a:p>
          <a:p>
            <a:pPr lvl="2"/>
            <a:r>
              <a:rPr lang="en-US" sz="2400" i="1" dirty="0" smtClean="0"/>
              <a:t>Iron QTL</a:t>
            </a:r>
          </a:p>
          <a:p>
            <a:r>
              <a:rPr lang="en-US" sz="2800" b="1" dirty="0" smtClean="0"/>
              <a:t>Chromosome 9.2 - 41,992,687</a:t>
            </a:r>
          </a:p>
          <a:p>
            <a:pPr lvl="2"/>
            <a:r>
              <a:rPr lang="en-US" sz="2400" i="1" dirty="0" smtClean="0"/>
              <a:t>Boron QTL</a:t>
            </a:r>
          </a:p>
          <a:p>
            <a:pPr lvl="2"/>
            <a:r>
              <a:rPr lang="en-US" sz="2400" i="1" dirty="0" smtClean="0"/>
              <a:t>Sodium QTL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5921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1377</TotalTime>
  <Words>3087</Words>
  <Application>Microsoft Macintosh PowerPoint</Application>
  <PresentationFormat>On-screen Show (4:3)</PresentationFormat>
  <Paragraphs>559</Paragraphs>
  <Slides>41</Slides>
  <Notes>23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Clarity</vt:lpstr>
      <vt:lpstr>Office Theme</vt:lpstr>
      <vt:lpstr>The Search for Zinc Storage and Uptake Proteins in B. oleracea </vt:lpstr>
      <vt:lpstr>Benefits of Zinc</vt:lpstr>
      <vt:lpstr>Slide 3</vt:lpstr>
      <vt:lpstr>Negative Effects</vt:lpstr>
      <vt:lpstr>Zinc in the Environment</vt:lpstr>
      <vt:lpstr>Zinc Uptake  Xylem</vt:lpstr>
      <vt:lpstr>Zinc Entrance to cell  Storage in Vacuole and Chloroplast </vt:lpstr>
      <vt:lpstr>Fruits of our Labor: The proteins involved in Zn transport and storage</vt:lpstr>
      <vt:lpstr>Zn QTL’s in B. Oleracea</vt:lpstr>
      <vt:lpstr>Graphical Representations of Results</vt:lpstr>
      <vt:lpstr>Graphical Representations of Results</vt:lpstr>
      <vt:lpstr>Graphical Representations of Results</vt:lpstr>
      <vt:lpstr>Graphical Representations of Results</vt:lpstr>
      <vt:lpstr>Results- Chromosome 6</vt:lpstr>
      <vt:lpstr>IAA-alanine resistance protein 1  (IAR1) </vt:lpstr>
      <vt:lpstr>Plant Cadmium Resistance 12 </vt:lpstr>
      <vt:lpstr>Results- Chromosome 8</vt:lpstr>
      <vt:lpstr>ZAT1/MTP1 Missed in IGB:</vt:lpstr>
      <vt:lpstr>Blast Results: </vt:lpstr>
      <vt:lpstr>MTPA1 – ZAT Family </vt:lpstr>
      <vt:lpstr>Slide 21</vt:lpstr>
      <vt:lpstr>H(+)- ATPase 5</vt:lpstr>
      <vt:lpstr>H(+)- ATPase 1/2</vt:lpstr>
      <vt:lpstr>HMA1</vt:lpstr>
      <vt:lpstr>Ca2+ ATPase 7</vt:lpstr>
      <vt:lpstr>Results – Chromosome 9-1</vt:lpstr>
      <vt:lpstr>Copper Transporter 1 (COPT1) - IGB</vt:lpstr>
      <vt:lpstr>bZIP1- Blast </vt:lpstr>
      <vt:lpstr>HMA2-Blast</vt:lpstr>
      <vt:lpstr>HMA4 - Blast</vt:lpstr>
      <vt:lpstr>Results – Chromosome 9-2</vt:lpstr>
      <vt:lpstr>ZIP2 - Blast</vt:lpstr>
      <vt:lpstr>HMA2 - Blast</vt:lpstr>
      <vt:lpstr>Conclusions </vt:lpstr>
      <vt:lpstr>Lit. Cited</vt:lpstr>
      <vt:lpstr>PCRs and ZAT1/MTP1</vt:lpstr>
      <vt:lpstr>ZIPs and BZIPs</vt:lpstr>
      <vt:lpstr>Slide 38</vt:lpstr>
      <vt:lpstr>Slide 39</vt:lpstr>
      <vt:lpstr>Slide 40</vt:lpstr>
      <vt:lpstr>Visual Representation of Results: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Christopher Polo</cp:lastModifiedBy>
  <cp:revision>97</cp:revision>
  <cp:lastPrinted>2014-02-27T16:18:58Z</cp:lastPrinted>
  <dcterms:created xsi:type="dcterms:W3CDTF">2014-04-24T11:51:04Z</dcterms:created>
  <dcterms:modified xsi:type="dcterms:W3CDTF">2014-04-24T12:14:17Z</dcterms:modified>
</cp:coreProperties>
</file>