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69" r:id="rId14"/>
    <p:sldId id="266" r:id="rId15"/>
    <p:sldId id="268" r:id="rId16"/>
    <p:sldId id="270" r:id="rId17"/>
    <p:sldId id="271" r:id="rId18"/>
    <p:sldId id="272" r:id="rId19"/>
    <p:sldId id="273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RC_J100071%20and%2087_7_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RC%20J100082%20test_7_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RC_J100071%20and%2087_7_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RC_E.%20glowi%20pH%20promoters_7_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RC_E.%20glowi%20pH%20promoters_7_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RC_E.%20glowi%20pH%20promoters_7_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RC_E.%20glowi%20pH%20promoters_7_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GFP Expression of J100081 at Various pH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Sheet1!$A$78:$A$83</c:f>
              <c:strCache>
                <c:ptCount val="6"/>
                <c:pt idx="0">
                  <c:v>pH 5.8</c:v>
                </c:pt>
                <c:pt idx="1">
                  <c:v>pH 6.5</c:v>
                </c:pt>
                <c:pt idx="2">
                  <c:v>pH 6.9</c:v>
                </c:pt>
                <c:pt idx="3">
                  <c:v>pH 7.5</c:v>
                </c:pt>
                <c:pt idx="4">
                  <c:v>pH 8</c:v>
                </c:pt>
                <c:pt idx="5">
                  <c:v>pH 8.5</c:v>
                </c:pt>
              </c:strCache>
            </c:strRef>
          </c:cat>
          <c:val>
            <c:numRef>
              <c:f>Sheet1!$E$78:$E$83</c:f>
              <c:numCache>
                <c:formatCode>General</c:formatCode>
                <c:ptCount val="6"/>
                <c:pt idx="0">
                  <c:v>32469.676042926909</c:v>
                </c:pt>
                <c:pt idx="1">
                  <c:v>31081.16017756912</c:v>
                </c:pt>
                <c:pt idx="2">
                  <c:v>28391.862333793455</c:v>
                </c:pt>
                <c:pt idx="3">
                  <c:v>28048.06633416863</c:v>
                </c:pt>
                <c:pt idx="4">
                  <c:v>22364.750490867507</c:v>
                </c:pt>
                <c:pt idx="5">
                  <c:v>17110.097145035954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970752"/>
        <c:axId val="108972672"/>
      </c:barChart>
      <c:catAx>
        <c:axId val="108970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8972672"/>
        <c:crosses val="autoZero"/>
        <c:auto val="1"/>
        <c:lblAlgn val="ctr"/>
        <c:lblOffset val="100"/>
        <c:noMultiLvlLbl val="0"/>
      </c:catAx>
      <c:valAx>
        <c:axId val="108972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Fluorescence/cell (RFU)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970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Level of GFP Expression</a:t>
            </a:r>
            <a:r>
              <a:rPr lang="en-US" baseline="0"/>
              <a:t> of J100082 at Various pH</a:t>
            </a:r>
            <a:endParaRPr lang="en-US"/>
          </a:p>
        </c:rich>
      </c:tx>
      <c:layout>
        <c:manualLayout>
          <c:xMode val="edge"/>
          <c:yMode val="edge"/>
          <c:x val="0.157145669291339"/>
          <c:y val="3.802281368821290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047975560432"/>
          <c:y val="5.2173913043478203E-2"/>
          <c:w val="0.85077169657071505"/>
          <c:h val="0.833275590551180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Sheet1!$A$24:$A$29</c:f>
              <c:strCache>
                <c:ptCount val="6"/>
                <c:pt idx="0">
                  <c:v>pH 5.8</c:v>
                </c:pt>
                <c:pt idx="1">
                  <c:v>pH 6.5</c:v>
                </c:pt>
                <c:pt idx="2">
                  <c:v>pH 6.9</c:v>
                </c:pt>
                <c:pt idx="3">
                  <c:v>pH 7.5</c:v>
                </c:pt>
                <c:pt idx="4">
                  <c:v>pH 8.0</c:v>
                </c:pt>
                <c:pt idx="5">
                  <c:v>pH 8.5</c:v>
                </c:pt>
              </c:strCache>
            </c:strRef>
          </c:cat>
          <c:val>
            <c:numRef>
              <c:f>Sheet1!$E$24:$E$29</c:f>
              <c:numCache>
                <c:formatCode>General</c:formatCode>
                <c:ptCount val="6"/>
                <c:pt idx="0">
                  <c:v>17457.209177029461</c:v>
                </c:pt>
                <c:pt idx="1">
                  <c:v>25702.204100758652</c:v>
                </c:pt>
                <c:pt idx="2">
                  <c:v>28804.21933976702</c:v>
                </c:pt>
                <c:pt idx="3">
                  <c:v>34505.61632396104</c:v>
                </c:pt>
                <c:pt idx="4">
                  <c:v>24792.117536253179</c:v>
                </c:pt>
                <c:pt idx="5">
                  <c:v>27081.038572086702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72448"/>
        <c:axId val="109274624"/>
      </c:barChart>
      <c:catAx>
        <c:axId val="109272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274624"/>
        <c:crosses val="autoZero"/>
        <c:auto val="1"/>
        <c:lblAlgn val="ctr"/>
        <c:lblOffset val="100"/>
        <c:noMultiLvlLbl val="0"/>
      </c:catAx>
      <c:valAx>
        <c:axId val="109274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FLuorescence/cell (RFU)</a:t>
                </a:r>
              </a:p>
            </c:rich>
          </c:tx>
          <c:layout>
            <c:manualLayout>
              <c:xMode val="edge"/>
              <c:yMode val="edge"/>
              <c:x val="0"/>
              <c:y val="0.301194838962886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927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GFP Expression of J100087 at Various pH (90 gain)</a:t>
            </a:r>
          </a:p>
        </c:rich>
      </c:tx>
      <c:layout>
        <c:manualLayout>
          <c:xMode val="edge"/>
          <c:yMode val="edge"/>
          <c:x val="0.13612690487888002"/>
          <c:y val="1.432151646590982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Sheet1!$A$86:$A$91</c:f>
              <c:strCache>
                <c:ptCount val="6"/>
                <c:pt idx="0">
                  <c:v>pH 5.8</c:v>
                </c:pt>
                <c:pt idx="1">
                  <c:v>pH 6.5</c:v>
                </c:pt>
                <c:pt idx="2">
                  <c:v>pH 6.9</c:v>
                </c:pt>
                <c:pt idx="3">
                  <c:v>pH 7.5</c:v>
                </c:pt>
                <c:pt idx="4">
                  <c:v>pH 8</c:v>
                </c:pt>
                <c:pt idx="5">
                  <c:v>pH 8.5</c:v>
                </c:pt>
              </c:strCache>
            </c:strRef>
          </c:cat>
          <c:val>
            <c:numRef>
              <c:f>Sheet1!$E$86:$E$91</c:f>
              <c:numCache>
                <c:formatCode>General</c:formatCode>
                <c:ptCount val="6"/>
                <c:pt idx="0">
                  <c:v>26571.434402117986</c:v>
                </c:pt>
                <c:pt idx="1">
                  <c:v>34877.206028905544</c:v>
                </c:pt>
                <c:pt idx="2">
                  <c:v>56769.1926054867</c:v>
                </c:pt>
                <c:pt idx="3">
                  <c:v>74128.0262189809</c:v>
                </c:pt>
                <c:pt idx="4">
                  <c:v>39648.119473008461</c:v>
                </c:pt>
                <c:pt idx="5">
                  <c:v>36902.538543328017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91776"/>
        <c:axId val="109318528"/>
      </c:barChart>
      <c:catAx>
        <c:axId val="109291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9318528"/>
        <c:crosses val="autoZero"/>
        <c:auto val="1"/>
        <c:lblAlgn val="ctr"/>
        <c:lblOffset val="100"/>
        <c:noMultiLvlLbl val="0"/>
      </c:catAx>
      <c:valAx>
        <c:axId val="109318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Fluorescence/cell (RFU)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291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Luminescence of E. coli with J100088 at Various pH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(Plate1!$O$3:$O$9,Plate1!$O$20)</c:f>
              <c:strCache>
                <c:ptCount val="8"/>
                <c:pt idx="0">
                  <c:v>J100088 pH 5.8</c:v>
                </c:pt>
                <c:pt idx="1">
                  <c:v>J100088 pH 6.5</c:v>
                </c:pt>
                <c:pt idx="2">
                  <c:v>J100088 pH 6.9</c:v>
                </c:pt>
                <c:pt idx="3">
                  <c:v>J100088 pH 7.5</c:v>
                </c:pt>
                <c:pt idx="4">
                  <c:v>J100088 pH 8.0</c:v>
                </c:pt>
                <c:pt idx="5">
                  <c:v>J100088 pH 8.5</c:v>
                </c:pt>
                <c:pt idx="6">
                  <c:v>negative control</c:v>
                </c:pt>
                <c:pt idx="7">
                  <c:v>pBad E. glowi</c:v>
                </c:pt>
              </c:strCache>
            </c:strRef>
          </c:cat>
          <c:val>
            <c:numRef>
              <c:f>(Plate1!$S$3:$S$9,Plate1!$S$20)</c:f>
              <c:numCache>
                <c:formatCode>0.0</c:formatCode>
                <c:ptCount val="8"/>
                <c:pt idx="0">
                  <c:v>3629.4538974989459</c:v>
                </c:pt>
                <c:pt idx="1">
                  <c:v>3307.2688409827992</c:v>
                </c:pt>
                <c:pt idx="2">
                  <c:v>2605.2056888877937</c:v>
                </c:pt>
                <c:pt idx="3">
                  <c:v>1424.6227755195735</c:v>
                </c:pt>
                <c:pt idx="4">
                  <c:v>998.40693801637872</c:v>
                </c:pt>
                <c:pt idx="5">
                  <c:v>1133.7196743052898</c:v>
                </c:pt>
                <c:pt idx="6">
                  <c:v>881.91212573507221</c:v>
                </c:pt>
                <c:pt idx="7">
                  <c:v>8961.7119892783285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86528"/>
        <c:axId val="46939520"/>
      </c:barChart>
      <c:catAx>
        <c:axId val="28886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Part, pH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46939520"/>
        <c:crosses val="autoZero"/>
        <c:auto val="1"/>
        <c:lblAlgn val="ctr"/>
        <c:lblOffset val="100"/>
        <c:noMultiLvlLbl val="0"/>
      </c:catAx>
      <c:valAx>
        <c:axId val="46939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Luminescence/cell (RLU)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8886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Luminescence of E. coli with J100089 at Various pH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(Plate1!$O$10:$O$16,Plate1!$O$20)</c:f>
              <c:strCache>
                <c:ptCount val="8"/>
                <c:pt idx="0">
                  <c:v>J100089 pH 5.8</c:v>
                </c:pt>
                <c:pt idx="1">
                  <c:v>J100089 pH 6.5</c:v>
                </c:pt>
                <c:pt idx="2">
                  <c:v>J100089 pH 6.9</c:v>
                </c:pt>
                <c:pt idx="3">
                  <c:v>J100089 pH 7.5</c:v>
                </c:pt>
                <c:pt idx="4">
                  <c:v>J100089 pH 8.0</c:v>
                </c:pt>
                <c:pt idx="5">
                  <c:v>J100089 pH 8.5</c:v>
                </c:pt>
                <c:pt idx="6">
                  <c:v>negative control</c:v>
                </c:pt>
                <c:pt idx="7">
                  <c:v>pBad E. glowi</c:v>
                </c:pt>
              </c:strCache>
            </c:strRef>
          </c:cat>
          <c:val>
            <c:numRef>
              <c:f>(Plate1!$S$10:$S$16,Plate1!$S$20)</c:f>
              <c:numCache>
                <c:formatCode>0.0</c:formatCode>
                <c:ptCount val="8"/>
                <c:pt idx="0">
                  <c:v>7402.0554711523901</c:v>
                </c:pt>
                <c:pt idx="1">
                  <c:v>18742.548323277086</c:v>
                </c:pt>
                <c:pt idx="2">
                  <c:v>17330.821391271489</c:v>
                </c:pt>
                <c:pt idx="3">
                  <c:v>8919.8717249300662</c:v>
                </c:pt>
                <c:pt idx="4">
                  <c:v>5124.0477999846935</c:v>
                </c:pt>
                <c:pt idx="5">
                  <c:v>6268.3848013490033</c:v>
                </c:pt>
                <c:pt idx="6">
                  <c:v>558.51152458498757</c:v>
                </c:pt>
                <c:pt idx="7">
                  <c:v>8961.7119892783285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86784"/>
        <c:axId val="66382080"/>
      </c:barChart>
      <c:catAx>
        <c:axId val="66086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Part, pH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6382080"/>
        <c:crosses val="autoZero"/>
        <c:auto val="1"/>
        <c:lblAlgn val="ctr"/>
        <c:lblOffset val="100"/>
        <c:noMultiLvlLbl val="0"/>
      </c:catAx>
      <c:valAx>
        <c:axId val="66382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Luminescence/cell (RLU)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6086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Luminescence of cells with J100088 and Luciferin at Different Time Points (Plate 1)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Luciferin added at t=0</c:v>
          </c:tx>
          <c:xVal>
            <c:numRef>
              <c:f>Plate1!$B$98:$F$98</c:f>
              <c:numCache>
                <c:formatCode>General</c:formatCode>
                <c:ptCount val="5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Plate1!$B$99:$F$99</c:f>
              <c:numCache>
                <c:formatCode>0.0</c:formatCode>
                <c:ptCount val="5"/>
                <c:pt idx="0" formatCode="General">
                  <c:v>0</c:v>
                </c:pt>
                <c:pt idx="1">
                  <c:v>974.31431273241435</c:v>
                </c:pt>
                <c:pt idx="2">
                  <c:v>931.99221976404522</c:v>
                </c:pt>
                <c:pt idx="3">
                  <c:v>916.56687981636514</c:v>
                </c:pt>
                <c:pt idx="4">
                  <c:v>857.19180347101371</c:v>
                </c:pt>
              </c:numCache>
            </c:numRef>
          </c:yVal>
          <c:smooth val="0"/>
        </c:ser>
        <c:ser>
          <c:idx val="1"/>
          <c:order val="1"/>
          <c:tx>
            <c:v>Luciferin added at t=1 hr.</c:v>
          </c:tx>
          <c:xVal>
            <c:numRef>
              <c:f>Plate1!$B$98:$F$98</c:f>
              <c:numCache>
                <c:formatCode>General</c:formatCode>
                <c:ptCount val="5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Plate1!$B$100:$F$100</c:f>
              <c:numCache>
                <c:formatCode>General</c:formatCode>
                <c:ptCount val="5"/>
                <c:pt idx="0">
                  <c:v>0</c:v>
                </c:pt>
                <c:pt idx="2" formatCode="0.0">
                  <c:v>1346.6882287388091</c:v>
                </c:pt>
                <c:pt idx="3" formatCode="0.0">
                  <c:v>1333.4051139610169</c:v>
                </c:pt>
                <c:pt idx="4" formatCode="0.0">
                  <c:v>1251.7878381912933</c:v>
                </c:pt>
              </c:numCache>
            </c:numRef>
          </c:yVal>
          <c:smooth val="0"/>
        </c:ser>
        <c:ser>
          <c:idx val="2"/>
          <c:order val="2"/>
          <c:tx>
            <c:v>Luciferin added at t=2 hrs.</c:v>
          </c:tx>
          <c:xVal>
            <c:numRef>
              <c:f>Plate1!$B$98:$F$98</c:f>
              <c:numCache>
                <c:formatCode>General</c:formatCode>
                <c:ptCount val="5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Plate1!$B$101:$F$101</c:f>
              <c:numCache>
                <c:formatCode>General</c:formatCode>
                <c:ptCount val="5"/>
                <c:pt idx="0">
                  <c:v>0</c:v>
                </c:pt>
                <c:pt idx="3" formatCode="0.0">
                  <c:v>431.21951219512198</c:v>
                </c:pt>
                <c:pt idx="4" formatCode="0.0">
                  <c:v>398.4450923226434</c:v>
                </c:pt>
              </c:numCache>
            </c:numRef>
          </c:yVal>
          <c:smooth val="0"/>
        </c:ser>
        <c:ser>
          <c:idx val="3"/>
          <c:order val="3"/>
          <c:tx>
            <c:v>Luciferin added at t=4 hrs.</c:v>
          </c:tx>
          <c:dPt>
            <c:idx val="3"/>
            <c:marker>
              <c:symbol val="triangle"/>
              <c:size val="7"/>
            </c:marker>
            <c:bubble3D val="0"/>
          </c:dPt>
          <c:dPt>
            <c:idx val="4"/>
            <c:marker>
              <c:symbol val="triangle"/>
              <c:size val="7"/>
            </c:marker>
            <c:bubble3D val="0"/>
          </c:dPt>
          <c:xVal>
            <c:numRef>
              <c:f>Plate1!$B$98:$F$98</c:f>
              <c:numCache>
                <c:formatCode>General</c:formatCode>
                <c:ptCount val="5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Plate1!$B$102:$F$102</c:f>
              <c:numCache>
                <c:formatCode>General</c:formatCode>
                <c:ptCount val="5"/>
                <c:pt idx="0">
                  <c:v>0</c:v>
                </c:pt>
                <c:pt idx="4" formatCode="0.0">
                  <c:v>200.36934441366574</c:v>
                </c:pt>
              </c:numCache>
            </c:numRef>
          </c:yVal>
          <c:smooth val="0"/>
        </c:ser>
        <c:ser>
          <c:idx val="4"/>
          <c:order val="4"/>
          <c:tx>
            <c:v>Negative control (no luciferin added)</c:v>
          </c:tx>
          <c:xVal>
            <c:numRef>
              <c:f>Plate1!$B$98:$F$98</c:f>
              <c:numCache>
                <c:formatCode>General</c:formatCode>
                <c:ptCount val="5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Plate1!$B$103:$F$103</c:f>
              <c:numCache>
                <c:formatCode>0.0</c:formatCode>
                <c:ptCount val="5"/>
                <c:pt idx="0" formatCode="General">
                  <c:v>0</c:v>
                </c:pt>
                <c:pt idx="1">
                  <c:v>881.91212573507221</c:v>
                </c:pt>
                <c:pt idx="2">
                  <c:v>828.51015865392583</c:v>
                </c:pt>
                <c:pt idx="3">
                  <c:v>956.75316363634829</c:v>
                </c:pt>
                <c:pt idx="4">
                  <c:v>1005.5141124311705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451520"/>
        <c:axId val="109453696"/>
      </c:scatterChart>
      <c:valAx>
        <c:axId val="109451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of reading (hours)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453696"/>
        <c:crosses val="autoZero"/>
        <c:crossBetween val="midCat"/>
      </c:valAx>
      <c:valAx>
        <c:axId val="109453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Luminescence/cell (RLU)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4515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Luminescence of cells With J100089 and Luciferin at Different Time Points (Plate 1)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Luciferin added at t=0</c:v>
          </c:tx>
          <c:xVal>
            <c:numRef>
              <c:f>Plate1!$C$98:$F$98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xVal>
          <c:yVal>
            <c:numRef>
              <c:f>Plate1!$C$104:$F$104</c:f>
              <c:numCache>
                <c:formatCode>0.0</c:formatCode>
                <c:ptCount val="4"/>
                <c:pt idx="0">
                  <c:v>380.59272880164076</c:v>
                </c:pt>
                <c:pt idx="1">
                  <c:v>551.17571598279562</c:v>
                </c:pt>
                <c:pt idx="2">
                  <c:v>720.76888840994343</c:v>
                </c:pt>
                <c:pt idx="3">
                  <c:v>1216.304300065744</c:v>
                </c:pt>
              </c:numCache>
            </c:numRef>
          </c:yVal>
          <c:smooth val="0"/>
        </c:ser>
        <c:ser>
          <c:idx val="1"/>
          <c:order val="1"/>
          <c:tx>
            <c:v>Luciferin added at t=1 hr.</c:v>
          </c:tx>
          <c:xVal>
            <c:numRef>
              <c:f>Plate1!$C$98:$F$98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xVal>
          <c:yVal>
            <c:numRef>
              <c:f>Plate1!$C$105:$F$105</c:f>
              <c:numCache>
                <c:formatCode>0.0</c:formatCode>
                <c:ptCount val="4"/>
                <c:pt idx="1">
                  <c:v>467.12809688630432</c:v>
                </c:pt>
                <c:pt idx="2">
                  <c:v>455.21336357072465</c:v>
                </c:pt>
                <c:pt idx="3">
                  <c:v>717.24102466823535</c:v>
                </c:pt>
              </c:numCache>
            </c:numRef>
          </c:yVal>
          <c:smooth val="0"/>
        </c:ser>
        <c:ser>
          <c:idx val="2"/>
          <c:order val="2"/>
          <c:tx>
            <c:v>Luciferin added at t=2 hrs.</c:v>
          </c:tx>
          <c:xVal>
            <c:numRef>
              <c:f>Plate1!$C$98:$F$98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xVal>
          <c:yVal>
            <c:numRef>
              <c:f>Plate1!$C$106:$F$106</c:f>
              <c:numCache>
                <c:formatCode>0.0</c:formatCode>
                <c:ptCount val="4"/>
                <c:pt idx="2">
                  <c:v>474.19596110695591</c:v>
                </c:pt>
                <c:pt idx="3">
                  <c:v>1911.1913357400722</c:v>
                </c:pt>
              </c:numCache>
            </c:numRef>
          </c:yVal>
          <c:smooth val="0"/>
        </c:ser>
        <c:ser>
          <c:idx val="3"/>
          <c:order val="3"/>
          <c:tx>
            <c:v>Luciferin added at t=4 hrs.</c:v>
          </c:tx>
          <c:dPt>
            <c:idx val="3"/>
            <c:marker>
              <c:symbol val="triangle"/>
              <c:size val="7"/>
            </c:marker>
            <c:bubble3D val="0"/>
          </c:dPt>
          <c:xVal>
            <c:numRef>
              <c:f>Plate1!$C$98:$F$98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xVal>
          <c:yVal>
            <c:numRef>
              <c:f>Plate1!$C$107:$F$107</c:f>
              <c:numCache>
                <c:formatCode>0.0</c:formatCode>
                <c:ptCount val="4"/>
                <c:pt idx="3">
                  <c:v>216.1144578313253</c:v>
                </c:pt>
              </c:numCache>
            </c:numRef>
          </c:yVal>
          <c:smooth val="0"/>
        </c:ser>
        <c:ser>
          <c:idx val="4"/>
          <c:order val="4"/>
          <c:tx>
            <c:v>Negative control (no luciferin added)</c:v>
          </c:tx>
          <c:xVal>
            <c:numRef>
              <c:f>Plate1!$C$98:$F$98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xVal>
          <c:yVal>
            <c:numRef>
              <c:f>Plate1!$C$108:$F$108</c:f>
              <c:numCache>
                <c:formatCode>General</c:formatCode>
                <c:ptCount val="4"/>
                <c:pt idx="0">
                  <c:v>558.51152458498757</c:v>
                </c:pt>
                <c:pt idx="1">
                  <c:v>449.53573412294742</c:v>
                </c:pt>
                <c:pt idx="2">
                  <c:v>468.41885056902805</c:v>
                </c:pt>
                <c:pt idx="3">
                  <c:v>413.5786270040532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452480"/>
        <c:axId val="72164480"/>
      </c:scatterChart>
      <c:valAx>
        <c:axId val="66452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of reading (hours)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164480"/>
        <c:crosses val="autoZero"/>
        <c:crossBetween val="midCat"/>
      </c:valAx>
      <c:valAx>
        <c:axId val="72164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Luminescence/cell (RLU)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645248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8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9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5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4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3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7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2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B99C-3B75-4ECA-8120-7F6F17C0C644}" type="datetimeFigureOut">
              <a:rPr lang="en-US" smtClean="0"/>
              <a:t>07/23/2012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DA9A-E9E6-479A-8AE1-568F748F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7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Synthetic Biology Research Summer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Clarkson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8003" y="60950"/>
            <a:ext cx="8229600" cy="1143000"/>
          </a:xfrm>
        </p:spPr>
        <p:txBody>
          <a:bodyPr/>
          <a:lstStyle/>
          <a:p>
            <a:r>
              <a:rPr lang="en-US" dirty="0" smtClean="0"/>
              <a:t>pH sensitive promoters: </a:t>
            </a:r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3265503" y="1537602"/>
            <a:ext cx="2514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70103" y="1690002"/>
            <a:ext cx="464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ent Arrow 7"/>
          <p:cNvSpPr/>
          <p:nvPr/>
        </p:nvSpPr>
        <p:spPr>
          <a:xfrm>
            <a:off x="2503503" y="1232802"/>
            <a:ext cx="3048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5503" y="15376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cpxP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8921" y="4230881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35812" y="4230881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2321" y="4961018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DegP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2321" y="3598465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195898" y="4269182"/>
            <a:ext cx="990600" cy="292729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Up Arrow 17"/>
          <p:cNvSpPr/>
          <p:nvPr/>
        </p:nvSpPr>
        <p:spPr>
          <a:xfrm rot="16200000">
            <a:off x="6056608" y="4200263"/>
            <a:ext cx="1676400" cy="58377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4898069">
            <a:off x="3071793" y="978907"/>
            <a:ext cx="1074097" cy="4680554"/>
          </a:xfrm>
          <a:prstGeom prst="curvedRightArrow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1154250" y="3813283"/>
            <a:ext cx="819552" cy="35056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rocess 20"/>
          <p:cNvSpPr/>
          <p:nvPr/>
        </p:nvSpPr>
        <p:spPr>
          <a:xfrm>
            <a:off x="6602921" y="3505200"/>
            <a:ext cx="178879" cy="58169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1268921" y="3796049"/>
            <a:ext cx="762000" cy="171748"/>
          </a:xfrm>
          <a:prstGeom prst="flowChartProcess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618303" y="3598465"/>
            <a:ext cx="163497" cy="488433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4800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high pH: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DegP</a:t>
            </a:r>
            <a:r>
              <a:rPr lang="en-US" dirty="0" smtClean="0"/>
              <a:t> breaks down </a:t>
            </a:r>
            <a:r>
              <a:rPr lang="en-US" dirty="0" err="1" smtClean="0"/>
              <a:t>cpxP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CpxA</a:t>
            </a:r>
            <a:r>
              <a:rPr lang="en-US" dirty="0" smtClean="0"/>
              <a:t> (no longer inhibited by </a:t>
            </a:r>
            <a:r>
              <a:rPr lang="en-US" dirty="0" err="1" smtClean="0"/>
              <a:t>cpxP</a:t>
            </a:r>
            <a:r>
              <a:rPr lang="en-US" dirty="0" smtClean="0"/>
              <a:t>) phosphorylates </a:t>
            </a:r>
            <a:r>
              <a:rPr lang="en-US" dirty="0" err="1" smtClean="0"/>
              <a:t>CpxR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228600" y="228600"/>
            <a:ext cx="8458200" cy="2286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8003" y="60950"/>
            <a:ext cx="8229600" cy="1143000"/>
          </a:xfrm>
        </p:spPr>
        <p:txBody>
          <a:bodyPr/>
          <a:lstStyle/>
          <a:p>
            <a:r>
              <a:rPr lang="en-US" dirty="0" smtClean="0"/>
              <a:t>pH sensitive promoters: </a:t>
            </a:r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3265503" y="1537602"/>
            <a:ext cx="2514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70103" y="1690002"/>
            <a:ext cx="464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ent Arrow 7"/>
          <p:cNvSpPr/>
          <p:nvPr/>
        </p:nvSpPr>
        <p:spPr>
          <a:xfrm>
            <a:off x="2503503" y="1232802"/>
            <a:ext cx="3048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5503" y="15376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cpxP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8921" y="4230881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35812" y="4230881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2321" y="4961018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DegP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2321" y="3598465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195898" y="4269182"/>
            <a:ext cx="990600" cy="292729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365701">
            <a:off x="4306913" y="3908578"/>
            <a:ext cx="1262109" cy="30138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580245">
            <a:off x="4318271" y="4721824"/>
            <a:ext cx="1262109" cy="30138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Up Arrow 17"/>
          <p:cNvSpPr/>
          <p:nvPr/>
        </p:nvSpPr>
        <p:spPr>
          <a:xfrm rot="16200000">
            <a:off x="6056608" y="4200263"/>
            <a:ext cx="1676400" cy="58377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4898069">
            <a:off x="3071793" y="978907"/>
            <a:ext cx="1074097" cy="4680554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1154250" y="3813283"/>
            <a:ext cx="819552" cy="35056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rocess 20"/>
          <p:cNvSpPr/>
          <p:nvPr/>
        </p:nvSpPr>
        <p:spPr>
          <a:xfrm>
            <a:off x="6602921" y="3505200"/>
            <a:ext cx="178879" cy="58169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1268921" y="3796049"/>
            <a:ext cx="762000" cy="171748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618303" y="3598465"/>
            <a:ext cx="163497" cy="488433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48006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high pH: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DegP</a:t>
            </a:r>
            <a:r>
              <a:rPr lang="en-US" dirty="0" smtClean="0"/>
              <a:t> breaks down </a:t>
            </a:r>
            <a:r>
              <a:rPr lang="en-US" dirty="0" err="1" smtClean="0"/>
              <a:t>cpxP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CpxA</a:t>
            </a:r>
            <a:r>
              <a:rPr lang="en-US" dirty="0" smtClean="0"/>
              <a:t> (no longer inhibited by </a:t>
            </a:r>
            <a:r>
              <a:rPr lang="en-US" dirty="0" err="1" smtClean="0"/>
              <a:t>cpxP</a:t>
            </a:r>
            <a:r>
              <a:rPr lang="en-US" dirty="0" smtClean="0"/>
              <a:t>) phosphorylates </a:t>
            </a:r>
            <a:r>
              <a:rPr lang="en-US" dirty="0" err="1" smtClean="0"/>
              <a:t>CpxR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CpxR</a:t>
            </a:r>
            <a:r>
              <a:rPr lang="en-US" dirty="0" smtClean="0"/>
              <a:t> activates </a:t>
            </a:r>
            <a:r>
              <a:rPr lang="en-US" dirty="0" err="1" smtClean="0"/>
              <a:t>cpxP</a:t>
            </a:r>
            <a:r>
              <a:rPr lang="en-US" dirty="0" smtClean="0"/>
              <a:t> (as well as </a:t>
            </a:r>
            <a:r>
              <a:rPr lang="en-US" dirty="0" err="1" smtClean="0"/>
              <a:t>DegP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228600" y="228600"/>
            <a:ext cx="8458200" cy="221876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219200" y="2133600"/>
            <a:ext cx="6934199" cy="823726"/>
            <a:chOff x="1219200" y="2833874"/>
            <a:chExt cx="6934199" cy="82372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19200" y="3657600"/>
              <a:ext cx="69341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Bent Arrow 6"/>
            <p:cNvSpPr/>
            <p:nvPr/>
          </p:nvSpPr>
          <p:spPr>
            <a:xfrm>
              <a:off x="7315200" y="2833874"/>
              <a:ext cx="454702" cy="823725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Block Arc 8"/>
            <p:cNvSpPr/>
            <p:nvPr/>
          </p:nvSpPr>
          <p:spPr>
            <a:xfrm rot="10800000">
              <a:off x="4648200" y="3124200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Block Arc 9"/>
            <p:cNvSpPr/>
            <p:nvPr/>
          </p:nvSpPr>
          <p:spPr>
            <a:xfrm rot="10800000">
              <a:off x="5638800" y="3124199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 rot="10800000">
              <a:off x="6858000" y="3124200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16387" y="3105004"/>
            <a:ext cx="2904708" cy="1664732"/>
            <a:chOff x="4621567" y="3810000"/>
            <a:chExt cx="2904708" cy="1664732"/>
          </a:xfrm>
        </p:grpSpPr>
        <p:grpSp>
          <p:nvGrpSpPr>
            <p:cNvPr id="19" name="Group 18"/>
            <p:cNvGrpSpPr/>
            <p:nvPr/>
          </p:nvGrpSpPr>
          <p:grpSpPr>
            <a:xfrm rot="10800000">
              <a:off x="4621567" y="3810000"/>
              <a:ext cx="2904708" cy="1340736"/>
              <a:chOff x="4572000" y="1905000"/>
              <a:chExt cx="3197902" cy="134073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V="1">
                <a:off x="4572000" y="2286000"/>
                <a:ext cx="0" cy="9597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7769902" y="2286000"/>
                <a:ext cx="0" cy="9597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572000" y="2286000"/>
                <a:ext cx="319790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6248400" y="1905000"/>
                <a:ext cx="0" cy="381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4993923" y="5105400"/>
              <a:ext cx="2019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ScpxP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3105004"/>
            <a:ext cx="5942351" cy="2305196"/>
            <a:chOff x="1600200" y="3105004"/>
            <a:chExt cx="5942351" cy="2305196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521095" y="4064739"/>
              <a:ext cx="21456" cy="134546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600200" y="5410200"/>
              <a:ext cx="593162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600200" y="3105004"/>
              <a:ext cx="0" cy="23051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 flipV="1">
            <a:off x="4495800" y="5410200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24300" y="587553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LcpxP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Assembling Promoters: Colony PCR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0574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5'-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GCAT</a:t>
            </a:r>
            <a:r>
              <a:rPr lang="en-GB" sz="1200" u="sng" dirty="0" smtClean="0">
                <a:solidFill>
                  <a:schemeClr val="accent3">
                    <a:lumMod val="50000"/>
                  </a:schemeClr>
                </a:solidFill>
              </a:rPr>
              <a:t>GAATTC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GCGGCCGCT</a:t>
            </a:r>
            <a:r>
              <a:rPr lang="en-GB" sz="1200" u="sng" dirty="0" smtClean="0">
                <a:solidFill>
                  <a:schemeClr val="accent3">
                    <a:lumMod val="50000"/>
                  </a:schemeClr>
                </a:solidFill>
              </a:rPr>
              <a:t>TCTAGA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GB" sz="1200" dirty="0" smtClean="0">
                <a:solidFill>
                  <a:srgbClr val="00B050"/>
                </a:solidFill>
              </a:rPr>
              <a:t>-CTCAAGGCCGAGAACGCGAT</a:t>
            </a:r>
            <a:r>
              <a:rPr lang="en-GB" sz="1200" dirty="0" smtClean="0"/>
              <a:t>CAAGTTCACTGCCGCGCGCCGTCAACATAATGACAGGCGTCTGGTGTGTCTGGCGAAGTGCTTTTAATGTGTCGATACCATTTTTCTTCGGCATCATTACGTCAAGCAAAAGTAAATCAATGCTGTCGTCCAGAAGATCAAGCGCCTGTTCCCCATCGTGGGCAACAATCACGTTGAAGCCTTCCATCTCGAGCAGCTCCTTTAATAGGGAAGTCAGCTCTCGGTCATCATCAACTAACAGGATTTTATTCATTGTTTAAATACCTCCGAGGCAGAAATTACGTCATCAGACGTCGCTAATCCATGACTTTACGTTGTTTTACACCCCCTGACGCATGTTTGCAGCCTGAATCGTAAACTCTCTATCGTTGA-3</a:t>
            </a:r>
            <a:r>
              <a:rPr lang="en-GB" sz="1200" dirty="0"/>
              <a:t>'</a:t>
            </a:r>
            <a:endParaRPr lang="en-US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3‘- GAGTTCCGGCTCTTGCGCTAGTTCAAGTGACGGCGCGCGGCAGTTGTATTACTGTCCGCAGACCACACAGACCGCTTCACGAAAATTACACAGCTATGGTAAAAAGAAGCCGTAGTAATGCAGTTCGTTTTCATTTAGTTACGACAGCAGGTCTTCTAGTTCGCGGACAAGGGGTAGCACCCGTTGTTAGTGCAACTTCGGAAGGTAGAGCTCGTCGAGGAAATTATCCCTTCAGTCGAGAGCCAGTAGTAGTTGATTGTCCTAAAATAAGTAACAAATTTATGGAGGCTCCGTCTTTAATGCAGTAGTCTGCAGCGATTAGGTACTGAAATGCAACAAAATGTGGGGGACTGCGTACAAACGTCGGACTTA</a:t>
            </a:r>
            <a:r>
              <a:rPr lang="en-GB" sz="1200" dirty="0" smtClean="0">
                <a:solidFill>
                  <a:srgbClr val="00B050"/>
                </a:solidFill>
              </a:rPr>
              <a:t>GCATTTGAGAGATAGCAACT-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sz="1200" u="sng" dirty="0" smtClean="0">
                <a:solidFill>
                  <a:schemeClr val="accent3">
                    <a:lumMod val="50000"/>
                  </a:schemeClr>
                </a:solidFill>
              </a:rPr>
              <a:t>TGATCA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TCGCCGGC</a:t>
            </a:r>
            <a:r>
              <a:rPr lang="en-GB" sz="1200" u="sng" dirty="0" smtClean="0">
                <a:solidFill>
                  <a:schemeClr val="accent3">
                    <a:lumMod val="50000"/>
                  </a:schemeClr>
                </a:solidFill>
              </a:rPr>
              <a:t>GACGTC</a:t>
            </a: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TACG</a:t>
            </a:r>
            <a:r>
              <a:rPr lang="en-GB" sz="1200" dirty="0" smtClean="0"/>
              <a:t>-'5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Primer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55589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Reverse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781049" y="1655683"/>
            <a:ext cx="7429500" cy="2413248"/>
            <a:chOff x="781049" y="1655683"/>
            <a:chExt cx="7429500" cy="2413248"/>
          </a:xfrm>
        </p:grpSpPr>
        <p:grpSp>
          <p:nvGrpSpPr>
            <p:cNvPr id="80" name="Group 79"/>
            <p:cNvGrpSpPr/>
            <p:nvPr/>
          </p:nvGrpSpPr>
          <p:grpSpPr>
            <a:xfrm>
              <a:off x="781049" y="1655683"/>
              <a:ext cx="7429500" cy="2413248"/>
              <a:chOff x="762000" y="2568605"/>
              <a:chExt cx="7429500" cy="2413248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762000" y="2568605"/>
                <a:ext cx="7391400" cy="638453"/>
                <a:chOff x="762000" y="2568605"/>
                <a:chExt cx="7391400" cy="63845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762000" y="2589320"/>
                  <a:ext cx="7391400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914400" y="2589320"/>
                  <a:ext cx="0" cy="589625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257800" y="2596718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15000" y="2573784"/>
                  <a:ext cx="0" cy="63327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6172200" y="2589320"/>
                  <a:ext cx="0" cy="6177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629400" y="2573784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086600" y="2589320"/>
                  <a:ext cx="0" cy="59480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7543800" y="2589320"/>
                  <a:ext cx="0" cy="6177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8001000" y="2589320"/>
                  <a:ext cx="0" cy="59480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245833" y="2568605"/>
                  <a:ext cx="0" cy="61551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600200" y="2610034"/>
                  <a:ext cx="0" cy="56891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057400" y="2610034"/>
                  <a:ext cx="0" cy="58962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514600" y="2573784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971800" y="2610034"/>
                  <a:ext cx="0" cy="58962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429000" y="2573784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886200" y="2589320"/>
                  <a:ext cx="0" cy="6177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4343400" y="2573784"/>
                  <a:ext cx="0" cy="63327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800600" y="2573784"/>
                  <a:ext cx="0" cy="63327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1245833" y="3184124"/>
                <a:ext cx="1828800" cy="609600"/>
                <a:chOff x="762000" y="2209800"/>
                <a:chExt cx="1828800" cy="609600"/>
              </a:xfrm>
            </p:grpSpPr>
            <p:sp>
              <p:nvSpPr>
                <p:cNvPr id="38" name="Pentagon 37"/>
                <p:cNvSpPr/>
                <p:nvPr/>
              </p:nvSpPr>
              <p:spPr>
                <a:xfrm>
                  <a:off x="762000" y="2209800"/>
                  <a:ext cx="1828800" cy="609600"/>
                </a:xfrm>
                <a:prstGeom prst="homePlat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914400" y="2362200"/>
                  <a:ext cx="1371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Forward Primer</a:t>
                  </a:r>
                  <a:endParaRPr lang="en-US" sz="1400" dirty="0"/>
                </a:p>
              </p:txBody>
            </p:sp>
          </p:grpSp>
          <p:sp>
            <p:nvSpPr>
              <p:cNvPr id="40" name="Pentagon 39"/>
              <p:cNvSpPr/>
              <p:nvPr/>
            </p:nvSpPr>
            <p:spPr>
              <a:xfrm rot="10800000">
                <a:off x="5878867" y="3793724"/>
                <a:ext cx="1828800" cy="609600"/>
              </a:xfrm>
              <a:prstGeom prst="homePlat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 rot="10800000">
                <a:off x="800100" y="4343400"/>
                <a:ext cx="7391400" cy="638453"/>
                <a:chOff x="762000" y="2568605"/>
                <a:chExt cx="7391400" cy="638453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762000" y="2589320"/>
                  <a:ext cx="7391400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914400" y="2589320"/>
                  <a:ext cx="0" cy="589625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5257800" y="2596718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5715000" y="2573784"/>
                  <a:ext cx="0" cy="63327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6172200" y="2589320"/>
                  <a:ext cx="0" cy="6177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6629400" y="2573784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7086600" y="2589320"/>
                  <a:ext cx="0" cy="59480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7543800" y="2589320"/>
                  <a:ext cx="0" cy="6177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01000" y="2589320"/>
                  <a:ext cx="0" cy="59480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245833" y="2568605"/>
                  <a:ext cx="0" cy="61551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600200" y="2610034"/>
                  <a:ext cx="0" cy="56891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057400" y="2610034"/>
                  <a:ext cx="0" cy="58962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514600" y="2573784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971800" y="2610034"/>
                  <a:ext cx="0" cy="58962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429000" y="2573784"/>
                  <a:ext cx="0" cy="610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3886200" y="2589320"/>
                  <a:ext cx="0" cy="6177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4343400" y="2573784"/>
                  <a:ext cx="0" cy="63327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800600" y="2573784"/>
                  <a:ext cx="0" cy="63327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9" name="TextBox 78"/>
            <p:cNvSpPr txBox="1"/>
            <p:nvPr/>
          </p:nvSpPr>
          <p:spPr>
            <a:xfrm>
              <a:off x="6147416" y="3031713"/>
              <a:ext cx="15354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Reverse Primer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45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0"/>
          <p:cNvGrpSpPr/>
          <p:nvPr/>
        </p:nvGrpSpPr>
        <p:grpSpPr>
          <a:xfrm>
            <a:off x="744242" y="2129900"/>
            <a:ext cx="7400649" cy="1375300"/>
            <a:chOff x="744242" y="2129900"/>
            <a:chExt cx="7400649" cy="13753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753491" y="2150615"/>
              <a:ext cx="73914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905891" y="2150615"/>
              <a:ext cx="0" cy="1354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249291" y="2158013"/>
              <a:ext cx="0" cy="134718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706491" y="2135079"/>
              <a:ext cx="0" cy="13701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163690" y="2150615"/>
              <a:ext cx="2" cy="1354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620891" y="2135079"/>
              <a:ext cx="0" cy="13701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078090" y="2150615"/>
              <a:ext cx="2" cy="1354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535291" y="2150615"/>
              <a:ext cx="0" cy="1354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992491" y="2150615"/>
              <a:ext cx="0" cy="1354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237324" y="2129900"/>
              <a:ext cx="0" cy="1375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591691" y="2171329"/>
              <a:ext cx="0" cy="13338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048891" y="2171329"/>
              <a:ext cx="0" cy="13338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506091" y="2135079"/>
              <a:ext cx="0" cy="13701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63291" y="2171329"/>
              <a:ext cx="0" cy="13338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420491" y="2135079"/>
              <a:ext cx="0" cy="13701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877691" y="2150615"/>
              <a:ext cx="0" cy="1354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334891" y="2135079"/>
              <a:ext cx="0" cy="13701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4792091" y="2135079"/>
              <a:ext cx="0" cy="13701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1237324" y="2468361"/>
              <a:ext cx="1828800" cy="609600"/>
              <a:chOff x="762000" y="2209800"/>
              <a:chExt cx="1828800" cy="609600"/>
            </a:xfrm>
          </p:grpSpPr>
          <p:sp>
            <p:nvSpPr>
              <p:cNvPr id="70" name="Pentagon 69"/>
              <p:cNvSpPr/>
              <p:nvPr/>
            </p:nvSpPr>
            <p:spPr>
              <a:xfrm>
                <a:off x="762000" y="2209800"/>
                <a:ext cx="1828800" cy="609600"/>
              </a:xfrm>
              <a:prstGeom prst="homePlat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4400" y="23622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Forward Primer</a:t>
                </a:r>
                <a:endParaRPr lang="en-US" sz="14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706491" y="2463182"/>
              <a:ext cx="1828800" cy="609600"/>
              <a:chOff x="5870358" y="3355019"/>
              <a:chExt cx="1828800" cy="609600"/>
            </a:xfrm>
          </p:grpSpPr>
          <p:sp>
            <p:nvSpPr>
              <p:cNvPr id="50" name="Pentagon 49"/>
              <p:cNvSpPr/>
              <p:nvPr/>
            </p:nvSpPr>
            <p:spPr>
              <a:xfrm rot="10800000">
                <a:off x="5870358" y="3355019"/>
                <a:ext cx="1828800" cy="609600"/>
              </a:xfrm>
              <a:prstGeom prst="homePlat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133729" y="3505930"/>
                <a:ext cx="15354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Reverse Primer</a:t>
                </a:r>
                <a:endParaRPr lang="en-US" sz="1400" dirty="0"/>
              </a:p>
            </p:txBody>
          </p:sp>
        </p:grpSp>
        <p:cxnSp>
          <p:nvCxnSpPr>
            <p:cNvPr id="93" name="Straight Connector 92"/>
            <p:cNvCxnSpPr/>
            <p:nvPr/>
          </p:nvCxnSpPr>
          <p:spPr>
            <a:xfrm>
              <a:off x="744242" y="3505200"/>
              <a:ext cx="73914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2" name="Flowchart: Process 401"/>
          <p:cNvSpPr/>
          <p:nvPr/>
        </p:nvSpPr>
        <p:spPr>
          <a:xfrm>
            <a:off x="609600" y="2057400"/>
            <a:ext cx="627724" cy="1752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Flowchart: Process 402"/>
          <p:cNvSpPr/>
          <p:nvPr/>
        </p:nvSpPr>
        <p:spPr>
          <a:xfrm>
            <a:off x="7535291" y="1981200"/>
            <a:ext cx="846709" cy="1752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Bent-Up Arrow 404"/>
          <p:cNvSpPr/>
          <p:nvPr/>
        </p:nvSpPr>
        <p:spPr>
          <a:xfrm rot="5400000">
            <a:off x="570017" y="3377584"/>
            <a:ext cx="1573567" cy="1371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TextBox 405"/>
          <p:cNvSpPr txBox="1"/>
          <p:nvPr/>
        </p:nvSpPr>
        <p:spPr>
          <a:xfrm>
            <a:off x="2151724" y="4267200"/>
            <a:ext cx="355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Promoter sequence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1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nome.gen-info.osaka-u.ac.jp/bacteria/o157/images/circlebig3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83732"/>
            <a:ext cx="269881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Colony PCR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676400" y="3722132"/>
            <a:ext cx="838200" cy="62126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7989" y="4635623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13129" y="548640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2509" y="548640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1250" y="1949843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06390" y="280062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45770" y="280062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838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PCR (template DNA=colony PCR products)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362700" y="3722132"/>
            <a:ext cx="838200" cy="62126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6600" y="601980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20675" y="601980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78260" y="5569427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67879" y="556260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99920" y="556260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600" y="5117068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19750" y="5117068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77150" y="4645980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31073" y="4635623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99920" y="4635623"/>
            <a:ext cx="1181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Promoter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Ligation into Plasmid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0" y="2362200"/>
            <a:ext cx="4267200" cy="3401200"/>
            <a:chOff x="2362200" y="1628000"/>
            <a:chExt cx="4267200" cy="3401200"/>
          </a:xfrm>
        </p:grpSpPr>
        <p:grpSp>
          <p:nvGrpSpPr>
            <p:cNvPr id="7" name="Group 6"/>
            <p:cNvGrpSpPr/>
            <p:nvPr/>
          </p:nvGrpSpPr>
          <p:grpSpPr>
            <a:xfrm>
              <a:off x="2362200" y="1828800"/>
              <a:ext cx="4267200" cy="3200400"/>
              <a:chOff x="1371600" y="1752600"/>
              <a:chExt cx="4267200" cy="3200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371600" y="1905000"/>
                <a:ext cx="4267200" cy="3048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743200" y="1752600"/>
                <a:ext cx="1524000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Superfolder</a:t>
                </a:r>
                <a:r>
                  <a:rPr lang="en-US" sz="1200" dirty="0" smtClean="0"/>
                  <a:t> GFP with LVA (J119041)</a:t>
                </a:r>
                <a:endParaRPr lang="en-US" sz="1200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314700" y="4419600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pSB1A8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581400" y="1905000"/>
              <a:ext cx="76200" cy="3854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14700" y="1981200"/>
              <a:ext cx="114300" cy="381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334000" y="1905000"/>
              <a:ext cx="152400" cy="3854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486400" y="1981200"/>
              <a:ext cx="190500" cy="381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62250" y="1827009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EcoRI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6600" y="1628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XbaI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16280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SpeI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76900" y="186723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PstI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01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362200" y="2105488"/>
            <a:ext cx="4267200" cy="3519734"/>
            <a:chOff x="2362200" y="1509466"/>
            <a:chExt cx="4267200" cy="3519734"/>
          </a:xfrm>
        </p:grpSpPr>
        <p:grpSp>
          <p:nvGrpSpPr>
            <p:cNvPr id="17" name="Group 16"/>
            <p:cNvGrpSpPr/>
            <p:nvPr/>
          </p:nvGrpSpPr>
          <p:grpSpPr>
            <a:xfrm>
              <a:off x="2362200" y="1628000"/>
              <a:ext cx="4267200" cy="3401200"/>
              <a:chOff x="2362200" y="1628000"/>
              <a:chExt cx="4267200" cy="34012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362200" y="1828800"/>
                <a:ext cx="4267200" cy="3200400"/>
                <a:chOff x="1371600" y="1752600"/>
                <a:chExt cx="4267200" cy="32004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1371600" y="1905000"/>
                  <a:ext cx="4267200" cy="3048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743200" y="1752600"/>
                  <a:ext cx="1524000" cy="461665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 smtClean="0"/>
                    <a:t>Superfolder</a:t>
                  </a:r>
                  <a:r>
                    <a:rPr lang="en-US" sz="1200" dirty="0" smtClean="0"/>
                    <a:t> GFP with LVA (J119041)</a:t>
                  </a:r>
                  <a:endParaRPr lang="en-US" sz="1200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3314700" y="4419600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pSB1A8</a:t>
                </a:r>
                <a:endParaRPr lang="en-US" sz="2400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581400" y="1905000"/>
                <a:ext cx="76200" cy="3854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314700" y="1981200"/>
                <a:ext cx="114300" cy="3810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5334000" y="1905000"/>
                <a:ext cx="152400" cy="3854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5486400" y="1981200"/>
                <a:ext cx="190500" cy="3810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762250" y="1827009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EcoRI</a:t>
                </a:r>
                <a:endParaRPr lang="en-US" sz="12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276600" y="162800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XbaI</a:t>
                </a:r>
                <a:endParaRPr lang="en-US" sz="12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34000" y="1628001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SpeI</a:t>
                </a:r>
                <a:endParaRPr lang="en-US" sz="12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676900" y="186723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PstI</a:t>
                </a:r>
                <a:endParaRPr lang="en-US" sz="1200" dirty="0"/>
              </a:p>
            </p:txBody>
          </p:sp>
        </p:grpSp>
        <p:sp>
          <p:nvSpPr>
            <p:cNvPr id="19" name="Round Single Corner Rectangle 18"/>
            <p:cNvSpPr/>
            <p:nvPr/>
          </p:nvSpPr>
          <p:spPr>
            <a:xfrm rot="20617313">
              <a:off x="3369896" y="1624856"/>
              <a:ext cx="381000" cy="885884"/>
            </a:xfrm>
            <a:prstGeom prst="round1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ingle Corner Rectangle 19"/>
            <p:cNvSpPr/>
            <p:nvPr/>
          </p:nvSpPr>
          <p:spPr>
            <a:xfrm rot="1616703">
              <a:off x="5295900" y="1509466"/>
              <a:ext cx="381000" cy="810399"/>
            </a:xfrm>
            <a:prstGeom prst="round1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/>
            <p:cNvSpPr/>
            <p:nvPr/>
          </p:nvSpPr>
          <p:spPr>
            <a:xfrm>
              <a:off x="3581400" y="1628001"/>
              <a:ext cx="1828800" cy="734199"/>
            </a:xfrm>
            <a:prstGeom prst="round2Same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47927" y="838200"/>
            <a:ext cx="3233798" cy="1089675"/>
            <a:chOff x="2947927" y="838200"/>
            <a:chExt cx="3233798" cy="1089675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419475" y="1447800"/>
              <a:ext cx="21526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572125" y="1257300"/>
              <a:ext cx="0" cy="381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427428" y="1257300"/>
              <a:ext cx="0" cy="381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947927" y="914399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EcoRI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72125" y="914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PstI</a:t>
              </a:r>
              <a:endParaRPr lang="en-US" sz="12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744805" y="1257300"/>
              <a:ext cx="0" cy="381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279162" y="1257300"/>
              <a:ext cx="0" cy="381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510919" y="1650876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XbaI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7300" y="1650876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SpeI</a:t>
              </a:r>
              <a:endParaRPr lang="en-US" sz="1200" dirty="0"/>
            </a:p>
          </p:txBody>
        </p:sp>
        <p:sp>
          <p:nvSpPr>
            <p:cNvPr id="44" name="Bent Arrow 43"/>
            <p:cNvSpPr/>
            <p:nvPr/>
          </p:nvSpPr>
          <p:spPr>
            <a:xfrm>
              <a:off x="4446603" y="838200"/>
              <a:ext cx="533400" cy="609600"/>
            </a:xfrm>
            <a:prstGeom prst="ben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7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62200" y="2105488"/>
            <a:ext cx="4267200" cy="3519734"/>
            <a:chOff x="2362200" y="1509466"/>
            <a:chExt cx="4267200" cy="3519734"/>
          </a:xfrm>
        </p:grpSpPr>
        <p:grpSp>
          <p:nvGrpSpPr>
            <p:cNvPr id="5" name="Group 4"/>
            <p:cNvGrpSpPr/>
            <p:nvPr/>
          </p:nvGrpSpPr>
          <p:grpSpPr>
            <a:xfrm>
              <a:off x="2362200" y="1628000"/>
              <a:ext cx="4267200" cy="3401200"/>
              <a:chOff x="2362200" y="1628000"/>
              <a:chExt cx="4267200" cy="3401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362200" y="1828800"/>
                <a:ext cx="4267200" cy="3200400"/>
                <a:chOff x="1371600" y="1752600"/>
                <a:chExt cx="4267200" cy="3200400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1371600" y="1905000"/>
                  <a:ext cx="4267200" cy="3048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743200" y="1752600"/>
                  <a:ext cx="1524000" cy="461665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 smtClean="0"/>
                    <a:t>Superfolder</a:t>
                  </a:r>
                  <a:r>
                    <a:rPr lang="en-US" sz="1200" dirty="0" smtClean="0"/>
                    <a:t> GFP with LVA (J119041)</a:t>
                  </a:r>
                  <a:endParaRPr lang="en-US" sz="1200" dirty="0"/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314700" y="4419600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pSB1A8</a:t>
                </a:r>
                <a:endParaRPr lang="en-US" sz="24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3581400" y="1905000"/>
                <a:ext cx="76200" cy="3854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314700" y="1981200"/>
                <a:ext cx="114300" cy="3810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334000" y="1905000"/>
                <a:ext cx="152400" cy="38546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5486400" y="1981200"/>
                <a:ext cx="190500" cy="3810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276600" y="162800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XbaI</a:t>
                </a:r>
                <a:endParaRPr lang="en-US" sz="12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34000" y="1628001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SpeI</a:t>
                </a:r>
                <a:endParaRPr lang="en-US" sz="1200" dirty="0"/>
              </a:p>
            </p:txBody>
          </p:sp>
        </p:grpSp>
        <p:sp>
          <p:nvSpPr>
            <p:cNvPr id="6" name="Round Single Corner Rectangle 5"/>
            <p:cNvSpPr/>
            <p:nvPr/>
          </p:nvSpPr>
          <p:spPr>
            <a:xfrm rot="20617313">
              <a:off x="3369896" y="1624856"/>
              <a:ext cx="381000" cy="885884"/>
            </a:xfrm>
            <a:prstGeom prst="round1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Single Corner Rectangle 6"/>
            <p:cNvSpPr/>
            <p:nvPr/>
          </p:nvSpPr>
          <p:spPr>
            <a:xfrm rot="1616703">
              <a:off x="5295900" y="1509466"/>
              <a:ext cx="381000" cy="810399"/>
            </a:xfrm>
            <a:prstGeom prst="round1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Same Side Corner Rectangle 7"/>
            <p:cNvSpPr/>
            <p:nvPr/>
          </p:nvSpPr>
          <p:spPr>
            <a:xfrm>
              <a:off x="3581400" y="1628001"/>
              <a:ext cx="1828800" cy="734199"/>
            </a:xfrm>
            <a:prstGeom prst="round2Same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304925" y="4572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Success!</a:t>
            </a:r>
            <a:endParaRPr lang="en-US" sz="5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933871" y="2158122"/>
            <a:ext cx="3233798" cy="1116338"/>
            <a:chOff x="2933871" y="2158122"/>
            <a:chExt cx="3233798" cy="1116338"/>
          </a:xfrm>
        </p:grpSpPr>
        <p:grpSp>
          <p:nvGrpSpPr>
            <p:cNvPr id="21" name="Group 20"/>
            <p:cNvGrpSpPr/>
            <p:nvPr/>
          </p:nvGrpSpPr>
          <p:grpSpPr>
            <a:xfrm>
              <a:off x="2933871" y="2260984"/>
              <a:ext cx="3233798" cy="1013476"/>
              <a:chOff x="2947927" y="914399"/>
              <a:chExt cx="3233798" cy="1013476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3385906" y="1421137"/>
                <a:ext cx="2266950" cy="266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947927" y="914399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EcoRI</a:t>
                </a:r>
                <a:endParaRPr lang="en-US" sz="12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72125" y="91440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PstI</a:t>
                </a:r>
                <a:endParaRPr lang="en-US" sz="1200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744805" y="1257300"/>
                <a:ext cx="0" cy="381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79162" y="1257300"/>
                <a:ext cx="0" cy="381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3510919" y="1650876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XbaI</a:t>
                </a:r>
                <a:endParaRPr lang="en-US" sz="12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067300" y="1650876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SpeI</a:t>
                </a:r>
                <a:endParaRPr lang="en-US" sz="1200" dirty="0"/>
              </a:p>
            </p:txBody>
          </p:sp>
        </p:grpSp>
        <p:sp>
          <p:nvSpPr>
            <p:cNvPr id="36" name="Bent Arrow 35"/>
            <p:cNvSpPr/>
            <p:nvPr/>
          </p:nvSpPr>
          <p:spPr>
            <a:xfrm>
              <a:off x="4446603" y="2158122"/>
              <a:ext cx="533400" cy="609600"/>
            </a:xfrm>
            <a:prstGeom prst="ben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2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Cell-Cell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Fast, specific (wavelengths), sensitive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use light to communicate between cells?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Testing Promoters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1534358"/>
            <a:ext cx="6019800" cy="4637842"/>
            <a:chOff x="1524000" y="1534358"/>
            <a:chExt cx="6019800" cy="4637842"/>
          </a:xfrm>
        </p:grpSpPr>
        <p:sp>
          <p:nvSpPr>
            <p:cNvPr id="6" name="Oval 5"/>
            <p:cNvSpPr/>
            <p:nvPr/>
          </p:nvSpPr>
          <p:spPr>
            <a:xfrm>
              <a:off x="1524000" y="1905000"/>
              <a:ext cx="6019800" cy="42672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Bent Arrow 6"/>
            <p:cNvSpPr/>
            <p:nvPr/>
          </p:nvSpPr>
          <p:spPr>
            <a:xfrm rot="20229957">
              <a:off x="2803123" y="1534358"/>
              <a:ext cx="533400" cy="609600"/>
            </a:xfrm>
            <a:prstGeom prst="ben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7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24000" y="1534358"/>
            <a:ext cx="6019800" cy="4637842"/>
            <a:chOff x="1524000" y="1534358"/>
            <a:chExt cx="6019800" cy="4637842"/>
          </a:xfrm>
        </p:grpSpPr>
        <p:sp>
          <p:nvSpPr>
            <p:cNvPr id="4" name="Oval 3"/>
            <p:cNvSpPr/>
            <p:nvPr/>
          </p:nvSpPr>
          <p:spPr>
            <a:xfrm>
              <a:off x="1524000" y="1905000"/>
              <a:ext cx="6019800" cy="42672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Bent Arrow 4"/>
            <p:cNvSpPr/>
            <p:nvPr/>
          </p:nvSpPr>
          <p:spPr>
            <a:xfrm rot="20229957">
              <a:off x="2803123" y="1534358"/>
              <a:ext cx="533400" cy="609600"/>
            </a:xfrm>
            <a:prstGeom prst="bent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433904" y="1810902"/>
              <a:ext cx="452295" cy="38441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70895" y="1863721"/>
              <a:ext cx="3809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</a:rPr>
                <a:t>RBS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8600" y="1791667"/>
              <a:ext cx="144780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GFP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68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cadA</a:t>
            </a:r>
            <a:r>
              <a:rPr lang="en-US" dirty="0" smtClean="0"/>
              <a:t> (J100071)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60050"/>
              </p:ext>
            </p:extLst>
          </p:nvPr>
        </p:nvGraphicFramePr>
        <p:xfrm>
          <a:off x="1371600" y="1497806"/>
          <a:ext cx="6038850" cy="4369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LcpxP</a:t>
            </a:r>
            <a:r>
              <a:rPr lang="en-US" dirty="0" smtClean="0"/>
              <a:t> (J100072)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353174"/>
              </p:ext>
            </p:extLst>
          </p:nvPr>
        </p:nvGraphicFramePr>
        <p:xfrm>
          <a:off x="1752600" y="1638300"/>
          <a:ext cx="548640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49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ScpxP</a:t>
            </a:r>
            <a:r>
              <a:rPr lang="en-US" dirty="0" smtClean="0"/>
              <a:t> (J100073)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778034"/>
              </p:ext>
            </p:extLst>
          </p:nvPr>
        </p:nvGraphicFramePr>
        <p:xfrm>
          <a:off x="1676400" y="1219200"/>
          <a:ext cx="5867399" cy="457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pH and Light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0" y="1905000"/>
            <a:ext cx="6019800" cy="42672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 Arrow 5"/>
          <p:cNvSpPr/>
          <p:nvPr/>
        </p:nvSpPr>
        <p:spPr>
          <a:xfrm rot="20229957">
            <a:off x="2803123" y="1534358"/>
            <a:ext cx="533400" cy="609600"/>
          </a:xfrm>
          <a:prstGeom prst="ben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21136877">
            <a:off x="3433904" y="1810902"/>
            <a:ext cx="452295" cy="38441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1136877">
            <a:off x="3470895" y="1863721"/>
            <a:ext cx="380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RBS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1752600"/>
            <a:ext cx="76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LRE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 rot="884351">
            <a:off x="4916009" y="1749354"/>
            <a:ext cx="452295" cy="38441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884351">
            <a:off x="4953000" y="1802173"/>
            <a:ext cx="380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RBS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319397">
            <a:off x="5433739" y="2085447"/>
            <a:ext cx="1295400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Green luciferase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200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J100088: </a:t>
            </a:r>
            <a:r>
              <a:rPr lang="en-US" dirty="0" err="1" smtClean="0"/>
              <a:t>cadA</a:t>
            </a:r>
            <a:r>
              <a:rPr lang="en-US" dirty="0" smtClean="0"/>
              <a:t> promoter</a:t>
            </a:r>
          </a:p>
          <a:p>
            <a:pPr algn="ctr"/>
            <a:r>
              <a:rPr lang="en-US" dirty="0" smtClean="0"/>
              <a:t>J100089: </a:t>
            </a:r>
            <a:r>
              <a:rPr lang="en-US" dirty="0" err="1" smtClean="0"/>
              <a:t>LcpxP</a:t>
            </a:r>
            <a:r>
              <a:rPr lang="en-US" dirty="0" smtClean="0"/>
              <a:t> promoter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256352"/>
              </p:ext>
            </p:extLst>
          </p:nvPr>
        </p:nvGraphicFramePr>
        <p:xfrm>
          <a:off x="533400" y="228600"/>
          <a:ext cx="7620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800858"/>
              </p:ext>
            </p:extLst>
          </p:nvPr>
        </p:nvGraphicFramePr>
        <p:xfrm>
          <a:off x="685800" y="3124200"/>
          <a:ext cx="7391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6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353334"/>
              </p:ext>
            </p:extLst>
          </p:nvPr>
        </p:nvGraphicFramePr>
        <p:xfrm>
          <a:off x="609600" y="304800"/>
          <a:ext cx="7848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039603"/>
              </p:ext>
            </p:extLst>
          </p:nvPr>
        </p:nvGraphicFramePr>
        <p:xfrm>
          <a:off x="762000" y="2971800"/>
          <a:ext cx="7467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18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 experiment</a:t>
            </a:r>
          </a:p>
          <a:p>
            <a:pPr lvl="1"/>
            <a:r>
              <a:rPr lang="en-US" dirty="0" smtClean="0"/>
              <a:t>Spacing</a:t>
            </a:r>
          </a:p>
          <a:p>
            <a:pPr lvl="1"/>
            <a:r>
              <a:rPr lang="en-US" dirty="0" smtClean="0"/>
              <a:t>Different plates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Other variables to test:</a:t>
            </a:r>
          </a:p>
          <a:p>
            <a:pPr lvl="1"/>
            <a:r>
              <a:rPr lang="en-US" dirty="0" err="1" smtClean="0"/>
              <a:t>LysP</a:t>
            </a:r>
            <a:r>
              <a:rPr lang="en-US" dirty="0" smtClean="0"/>
              <a:t> represses </a:t>
            </a:r>
            <a:r>
              <a:rPr lang="en-US" dirty="0" err="1" smtClean="0"/>
              <a:t>CadC</a:t>
            </a:r>
            <a:endParaRPr lang="en-US" dirty="0" smtClean="0"/>
          </a:p>
          <a:p>
            <a:pPr lvl="2"/>
            <a:r>
              <a:rPr lang="en-US" dirty="0" smtClean="0"/>
              <a:t>Lysine=another variable?</a:t>
            </a:r>
          </a:p>
          <a:p>
            <a:pPr lvl="1"/>
            <a:r>
              <a:rPr lang="en-US" dirty="0" err="1"/>
              <a:t>Luciferin</a:t>
            </a:r>
            <a:endParaRPr lang="en-US" dirty="0"/>
          </a:p>
          <a:p>
            <a:pPr lvl="1"/>
            <a:r>
              <a:rPr lang="en-US" dirty="0" smtClean="0"/>
              <a:t>Retinal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Bacterioopsin</a:t>
            </a:r>
            <a:r>
              <a:rPr lang="en-US" dirty="0" smtClean="0"/>
              <a:t> vs. </a:t>
            </a:r>
            <a:r>
              <a:rPr lang="en-US" dirty="0" err="1" smtClean="0"/>
              <a:t>Bacteriorhodopsin</a:t>
            </a:r>
            <a:r>
              <a:rPr lang="en-US" dirty="0" smtClean="0"/>
              <a:t>: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retinal</a:t>
            </a:r>
          </a:p>
          <a:p>
            <a:endParaRPr lang="en-US" dirty="0" smtClean="0"/>
          </a:p>
          <a:p>
            <a:r>
              <a:rPr lang="en-US" dirty="0" smtClean="0"/>
              <a:t>Cells with </a:t>
            </a:r>
            <a:r>
              <a:rPr lang="en-US" dirty="0" err="1" smtClean="0"/>
              <a:t>bacteriorhodopsin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Repeat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3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Channels/Pumps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Light-gated</a:t>
            </a:r>
          </a:p>
          <a:p>
            <a:endParaRPr lang="en-US" dirty="0" smtClean="0"/>
          </a:p>
          <a:p>
            <a:r>
              <a:rPr lang="en-US" dirty="0" smtClean="0"/>
              <a:t>e-BO</a:t>
            </a:r>
          </a:p>
          <a:p>
            <a:pPr lvl="1"/>
            <a:r>
              <a:rPr lang="en-US" dirty="0" smtClean="0"/>
              <a:t>560 nm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pH sensitive promoters: </a:t>
            </a:r>
            <a:r>
              <a:rPr lang="en-US" dirty="0" err="1" smtClean="0"/>
              <a:t>cadA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62000" y="1714500"/>
            <a:ext cx="7696200" cy="838200"/>
            <a:chOff x="762000" y="2133600"/>
            <a:chExt cx="7696200" cy="838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62000" y="2743200"/>
              <a:ext cx="7696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Bent Arrow 15"/>
            <p:cNvSpPr/>
            <p:nvPr/>
          </p:nvSpPr>
          <p:spPr>
            <a:xfrm>
              <a:off x="1905000" y="2133600"/>
              <a:ext cx="457200" cy="6096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2438400" y="2514600"/>
              <a:ext cx="2286000" cy="457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00600" y="2514600"/>
              <a:ext cx="2667000" cy="457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43200" y="25146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81600" y="2514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cadA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4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CadC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1000" y="2971800"/>
            <a:ext cx="8001000" cy="2209800"/>
            <a:chOff x="381000" y="2971800"/>
            <a:chExt cx="8001000" cy="2209800"/>
          </a:xfrm>
        </p:grpSpPr>
        <p:sp>
          <p:nvSpPr>
            <p:cNvPr id="23" name="Block Arc 22"/>
            <p:cNvSpPr/>
            <p:nvPr/>
          </p:nvSpPr>
          <p:spPr>
            <a:xfrm>
              <a:off x="381000" y="3352800"/>
              <a:ext cx="8001000" cy="1828800"/>
            </a:xfrm>
            <a:prstGeom prst="blockArc">
              <a:avLst>
                <a:gd name="adj1" fmla="val 10718627"/>
                <a:gd name="adj2" fmla="val 72257"/>
                <a:gd name="adj3" fmla="val 1087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743200" y="2971800"/>
              <a:ext cx="533400" cy="9906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43200" y="3962400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914650" y="3962400"/>
              <a:ext cx="4191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003242" y="5166804"/>
            <a:ext cx="4426628" cy="978932"/>
            <a:chOff x="3003242" y="5166804"/>
            <a:chExt cx="4426628" cy="978932"/>
          </a:xfrm>
        </p:grpSpPr>
        <p:grpSp>
          <p:nvGrpSpPr>
            <p:cNvPr id="28" name="Group 27"/>
            <p:cNvGrpSpPr/>
            <p:nvPr/>
          </p:nvGrpSpPr>
          <p:grpSpPr>
            <a:xfrm>
              <a:off x="3010270" y="5166804"/>
              <a:ext cx="4419600" cy="978932"/>
              <a:chOff x="3010270" y="5166804"/>
              <a:chExt cx="4419600" cy="97893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010270" y="5624004"/>
                <a:ext cx="44196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Bent Arrow 35"/>
              <p:cNvSpPr/>
              <p:nvPr/>
            </p:nvSpPr>
            <p:spPr>
              <a:xfrm>
                <a:off x="7125070" y="5166804"/>
                <a:ext cx="304800" cy="457200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Donut 36"/>
              <p:cNvSpPr/>
              <p:nvPr/>
            </p:nvSpPr>
            <p:spPr>
              <a:xfrm>
                <a:off x="6035336" y="5166804"/>
                <a:ext cx="457200" cy="457200"/>
              </a:xfrm>
              <a:prstGeom prst="donu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Donut 37"/>
              <p:cNvSpPr/>
              <p:nvPr/>
            </p:nvSpPr>
            <p:spPr>
              <a:xfrm>
                <a:off x="4032682" y="5166804"/>
                <a:ext cx="457200" cy="457200"/>
              </a:xfrm>
              <a:prstGeom prst="donu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886570" y="5776404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Cad1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882936" y="57764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Cad2</a:t>
                </a:r>
                <a:endParaRPr lang="en-US" dirty="0"/>
              </a:p>
            </p:txBody>
          </p:sp>
        </p:grpSp>
        <p:sp>
          <p:nvSpPr>
            <p:cNvPr id="29" name="&quot;No&quot; Symbol 28"/>
            <p:cNvSpPr/>
            <p:nvPr/>
          </p:nvSpPr>
          <p:spPr>
            <a:xfrm>
              <a:off x="5654336" y="5410200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&quot;No&quot; Symbol 29"/>
            <p:cNvSpPr/>
            <p:nvPr/>
          </p:nvSpPr>
          <p:spPr>
            <a:xfrm>
              <a:off x="51816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&quot;No&quot; Symbol 30"/>
            <p:cNvSpPr/>
            <p:nvPr/>
          </p:nvSpPr>
          <p:spPr>
            <a:xfrm>
              <a:off x="46863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&quot;No&quot; Symbol 31"/>
            <p:cNvSpPr/>
            <p:nvPr/>
          </p:nvSpPr>
          <p:spPr>
            <a:xfrm>
              <a:off x="3657970" y="5401323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&quot;No&quot; Symbol 32"/>
            <p:cNvSpPr/>
            <p:nvPr/>
          </p:nvSpPr>
          <p:spPr>
            <a:xfrm>
              <a:off x="3352800" y="540169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&quot;No&quot; Symbol 33"/>
            <p:cNvSpPr/>
            <p:nvPr/>
          </p:nvSpPr>
          <p:spPr>
            <a:xfrm>
              <a:off x="3003242" y="540317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Flowchart: Process 41"/>
          <p:cNvSpPr/>
          <p:nvPr/>
        </p:nvSpPr>
        <p:spPr>
          <a:xfrm>
            <a:off x="228600" y="2743200"/>
            <a:ext cx="8686800" cy="3657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1524000" y="1371600"/>
            <a:ext cx="914400" cy="1181100"/>
          </a:xfrm>
          <a:prstGeom prst="flowChartProcess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46220" y="137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cadAP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sensitive promoters: </a:t>
            </a:r>
            <a:r>
              <a:rPr lang="en-US" dirty="0" err="1" smtClean="0"/>
              <a:t>cadA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62000" y="1714500"/>
            <a:ext cx="7696200" cy="838200"/>
            <a:chOff x="762000" y="2133600"/>
            <a:chExt cx="7696200" cy="838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62000" y="2743200"/>
              <a:ext cx="7696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Bent Arrow 8"/>
            <p:cNvSpPr/>
            <p:nvPr/>
          </p:nvSpPr>
          <p:spPr>
            <a:xfrm>
              <a:off x="1905000" y="2133600"/>
              <a:ext cx="457200" cy="6096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2438400" y="2514600"/>
              <a:ext cx="2286000" cy="457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00600" y="2514600"/>
              <a:ext cx="2667000" cy="457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43200" y="25146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2514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cadA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4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CadC</a:t>
            </a:r>
            <a:endParaRPr lang="en-US" sz="12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81000" y="2971800"/>
            <a:ext cx="8001000" cy="2209800"/>
            <a:chOff x="381000" y="2971800"/>
            <a:chExt cx="8001000" cy="2209800"/>
          </a:xfrm>
        </p:grpSpPr>
        <p:sp>
          <p:nvSpPr>
            <p:cNvPr id="16" name="Block Arc 15"/>
            <p:cNvSpPr/>
            <p:nvPr/>
          </p:nvSpPr>
          <p:spPr>
            <a:xfrm>
              <a:off x="381000" y="3352800"/>
              <a:ext cx="8001000" cy="1828800"/>
            </a:xfrm>
            <a:prstGeom prst="blockArc">
              <a:avLst>
                <a:gd name="adj1" fmla="val 10718627"/>
                <a:gd name="adj2" fmla="val 72257"/>
                <a:gd name="adj3" fmla="val 1087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743200" y="2971800"/>
              <a:ext cx="533400" cy="9906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743200" y="3962400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914650" y="3962400"/>
              <a:ext cx="4191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lowchart: Process 6"/>
          <p:cNvSpPr/>
          <p:nvPr/>
        </p:nvSpPr>
        <p:spPr>
          <a:xfrm>
            <a:off x="228600" y="228600"/>
            <a:ext cx="8458200" cy="2590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003242" y="5071369"/>
            <a:ext cx="4426628" cy="1074367"/>
            <a:chOff x="3003242" y="5071369"/>
            <a:chExt cx="4426628" cy="1074367"/>
          </a:xfrm>
        </p:grpSpPr>
        <p:grpSp>
          <p:nvGrpSpPr>
            <p:cNvPr id="40" name="Group 39"/>
            <p:cNvGrpSpPr/>
            <p:nvPr/>
          </p:nvGrpSpPr>
          <p:grpSpPr>
            <a:xfrm>
              <a:off x="3010270" y="5166804"/>
              <a:ext cx="4419600" cy="978932"/>
              <a:chOff x="3010270" y="5166804"/>
              <a:chExt cx="4419600" cy="97893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3010270" y="5624004"/>
                <a:ext cx="44196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Bent Arrow 21"/>
              <p:cNvSpPr/>
              <p:nvPr/>
            </p:nvSpPr>
            <p:spPr>
              <a:xfrm>
                <a:off x="7125070" y="5166804"/>
                <a:ext cx="304800" cy="457200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86570" y="5776404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Cad1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882936" y="57764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Cad2</a:t>
                </a:r>
                <a:endParaRPr lang="en-US" dirty="0"/>
              </a:p>
            </p:txBody>
          </p:sp>
        </p:grpSp>
        <p:sp>
          <p:nvSpPr>
            <p:cNvPr id="3" name="&quot;No&quot; Symbol 2"/>
            <p:cNvSpPr/>
            <p:nvPr/>
          </p:nvSpPr>
          <p:spPr>
            <a:xfrm>
              <a:off x="5654336" y="5410200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&quot;No&quot; Symbol 24"/>
            <p:cNvSpPr/>
            <p:nvPr/>
          </p:nvSpPr>
          <p:spPr>
            <a:xfrm>
              <a:off x="51816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&quot;No&quot; Symbol 28"/>
            <p:cNvSpPr/>
            <p:nvPr/>
          </p:nvSpPr>
          <p:spPr>
            <a:xfrm>
              <a:off x="46863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&quot;No&quot; Symbol 29"/>
            <p:cNvSpPr/>
            <p:nvPr/>
          </p:nvSpPr>
          <p:spPr>
            <a:xfrm>
              <a:off x="3657970" y="5401323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&quot;No&quot; Symbol 30"/>
            <p:cNvSpPr/>
            <p:nvPr/>
          </p:nvSpPr>
          <p:spPr>
            <a:xfrm>
              <a:off x="3352800" y="540169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&quot;No&quot; Symbol 31"/>
            <p:cNvSpPr/>
            <p:nvPr/>
          </p:nvSpPr>
          <p:spPr>
            <a:xfrm>
              <a:off x="3003242" y="540317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Block Arc 7"/>
            <p:cNvSpPr/>
            <p:nvPr/>
          </p:nvSpPr>
          <p:spPr>
            <a:xfrm rot="10800000">
              <a:off x="3962400" y="5083576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0800000">
              <a:off x="5997236" y="5071369"/>
              <a:ext cx="533400" cy="533400"/>
            </a:xfrm>
            <a:prstGeom prst="blockArc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743570" y="304741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CadC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56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429000" y="4152900"/>
            <a:ext cx="9525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10100" y="3983669"/>
            <a:ext cx="381000" cy="342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74193" y="3983669"/>
            <a:ext cx="381000" cy="342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pH sensitive promoters: cadA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62000" y="1384347"/>
            <a:ext cx="7696200" cy="838200"/>
            <a:chOff x="762000" y="2133600"/>
            <a:chExt cx="76962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62000" y="2743200"/>
              <a:ext cx="7696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Bent Arrow 12"/>
            <p:cNvSpPr/>
            <p:nvPr/>
          </p:nvSpPr>
          <p:spPr>
            <a:xfrm>
              <a:off x="1905000" y="2133600"/>
              <a:ext cx="457200" cy="6096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2438400" y="2514600"/>
              <a:ext cx="2286000" cy="457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2514600"/>
              <a:ext cx="2667000" cy="457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43200" y="25146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81600" y="2514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cadA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Block Arc 17"/>
          <p:cNvSpPr/>
          <p:nvPr/>
        </p:nvSpPr>
        <p:spPr>
          <a:xfrm>
            <a:off x="381000" y="3352800"/>
            <a:ext cx="8001000" cy="1828800"/>
          </a:xfrm>
          <a:prstGeom prst="blockArc">
            <a:avLst>
              <a:gd name="adj1" fmla="val 10718627"/>
              <a:gd name="adj2" fmla="val 72257"/>
              <a:gd name="adj3" fmla="val 108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43200" y="2971800"/>
            <a:ext cx="533400" cy="990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CadC</a:t>
            </a: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2743200" y="3962400"/>
            <a:ext cx="381000" cy="381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14650" y="3962400"/>
            <a:ext cx="419100" cy="381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010270" y="5624004"/>
            <a:ext cx="441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ent Arrow 23"/>
          <p:cNvSpPr/>
          <p:nvPr/>
        </p:nvSpPr>
        <p:spPr>
          <a:xfrm>
            <a:off x="7125070" y="5166804"/>
            <a:ext cx="3048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570" y="5776404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Cad1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82936" y="577640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Cad2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982157" y="2378940"/>
            <a:ext cx="451282" cy="304801"/>
            <a:chOff x="3810000" y="2666999"/>
            <a:chExt cx="451282" cy="304801"/>
          </a:xfrm>
        </p:grpSpPr>
        <p:sp>
          <p:nvSpPr>
            <p:cNvPr id="29" name="Oval 28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73438" y="2639196"/>
            <a:ext cx="451282" cy="304801"/>
            <a:chOff x="3810000" y="2666999"/>
            <a:chExt cx="451282" cy="304801"/>
          </a:xfrm>
        </p:grpSpPr>
        <p:sp>
          <p:nvSpPr>
            <p:cNvPr id="33" name="Oval 32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03403" y="2929392"/>
            <a:ext cx="451282" cy="304801"/>
            <a:chOff x="3810000" y="2666999"/>
            <a:chExt cx="451282" cy="304801"/>
          </a:xfrm>
        </p:grpSpPr>
        <p:sp>
          <p:nvSpPr>
            <p:cNvPr id="36" name="Oval 35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53968" y="2957897"/>
            <a:ext cx="451282" cy="304801"/>
            <a:chOff x="3810000" y="2666999"/>
            <a:chExt cx="451282" cy="304801"/>
          </a:xfrm>
        </p:grpSpPr>
        <p:sp>
          <p:nvSpPr>
            <p:cNvPr id="39" name="Oval 38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91918" y="2500697"/>
            <a:ext cx="451282" cy="304801"/>
            <a:chOff x="3810000" y="2666999"/>
            <a:chExt cx="451282" cy="304801"/>
          </a:xfrm>
        </p:grpSpPr>
        <p:sp>
          <p:nvSpPr>
            <p:cNvPr id="42" name="Oval 41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03242" y="5166804"/>
            <a:ext cx="4426628" cy="978932"/>
            <a:chOff x="3003242" y="5166804"/>
            <a:chExt cx="4426628" cy="978932"/>
          </a:xfrm>
        </p:grpSpPr>
        <p:grpSp>
          <p:nvGrpSpPr>
            <p:cNvPr id="45" name="Group 44"/>
            <p:cNvGrpSpPr/>
            <p:nvPr/>
          </p:nvGrpSpPr>
          <p:grpSpPr>
            <a:xfrm>
              <a:off x="3010270" y="5166804"/>
              <a:ext cx="4419600" cy="978932"/>
              <a:chOff x="3010270" y="5166804"/>
              <a:chExt cx="4419600" cy="97893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010270" y="5624004"/>
                <a:ext cx="44196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Bent Arrow 52"/>
              <p:cNvSpPr/>
              <p:nvPr/>
            </p:nvSpPr>
            <p:spPr>
              <a:xfrm>
                <a:off x="7125070" y="5166804"/>
                <a:ext cx="304800" cy="457200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570" y="5776404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Cad1</a:t>
                </a:r>
                <a:endParaRPr lang="en-US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882936" y="57764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Cad2</a:t>
                </a:r>
                <a:endParaRPr lang="en-US" dirty="0"/>
              </a:p>
            </p:txBody>
          </p:sp>
        </p:grpSp>
        <p:sp>
          <p:nvSpPr>
            <p:cNvPr id="46" name="&quot;No&quot; Symbol 45"/>
            <p:cNvSpPr/>
            <p:nvPr/>
          </p:nvSpPr>
          <p:spPr>
            <a:xfrm>
              <a:off x="5654336" y="5410200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&quot;No&quot; Symbol 46"/>
            <p:cNvSpPr/>
            <p:nvPr/>
          </p:nvSpPr>
          <p:spPr>
            <a:xfrm>
              <a:off x="51816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&quot;No&quot; Symbol 47"/>
            <p:cNvSpPr/>
            <p:nvPr/>
          </p:nvSpPr>
          <p:spPr>
            <a:xfrm>
              <a:off x="46863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&quot;No&quot; Symbol 48"/>
            <p:cNvSpPr/>
            <p:nvPr/>
          </p:nvSpPr>
          <p:spPr>
            <a:xfrm>
              <a:off x="3657970" y="5401323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&quot;No&quot; Symbol 49"/>
            <p:cNvSpPr/>
            <p:nvPr/>
          </p:nvSpPr>
          <p:spPr>
            <a:xfrm>
              <a:off x="3352800" y="540169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&quot;No&quot; Symbol 50"/>
            <p:cNvSpPr/>
            <p:nvPr/>
          </p:nvSpPr>
          <p:spPr>
            <a:xfrm>
              <a:off x="3003242" y="540317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8" name="Flowchart: Process 57"/>
          <p:cNvSpPr/>
          <p:nvPr/>
        </p:nvSpPr>
        <p:spPr>
          <a:xfrm>
            <a:off x="228600" y="228600"/>
            <a:ext cx="8458200" cy="199394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03242" y="5071369"/>
            <a:ext cx="4426628" cy="1074367"/>
            <a:chOff x="3003242" y="5071369"/>
            <a:chExt cx="4426628" cy="1074367"/>
          </a:xfrm>
        </p:grpSpPr>
        <p:grpSp>
          <p:nvGrpSpPr>
            <p:cNvPr id="60" name="Group 59"/>
            <p:cNvGrpSpPr/>
            <p:nvPr/>
          </p:nvGrpSpPr>
          <p:grpSpPr>
            <a:xfrm>
              <a:off x="3010270" y="5166804"/>
              <a:ext cx="4419600" cy="978932"/>
              <a:chOff x="3010270" y="5166804"/>
              <a:chExt cx="4419600" cy="978932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3010270" y="5624004"/>
                <a:ext cx="44196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Bent Arrow 69"/>
              <p:cNvSpPr/>
              <p:nvPr/>
            </p:nvSpPr>
            <p:spPr>
              <a:xfrm>
                <a:off x="7125070" y="5166804"/>
                <a:ext cx="304800" cy="457200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886570" y="5776404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Cad1</a:t>
                </a:r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882936" y="57764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Cad2</a:t>
                </a:r>
                <a:endParaRPr lang="en-US" dirty="0"/>
              </a:p>
            </p:txBody>
          </p:sp>
        </p:grpSp>
        <p:sp>
          <p:nvSpPr>
            <p:cNvPr id="61" name="&quot;No&quot; Symbol 60"/>
            <p:cNvSpPr/>
            <p:nvPr/>
          </p:nvSpPr>
          <p:spPr>
            <a:xfrm>
              <a:off x="5654336" y="5410200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&quot;No&quot; Symbol 61"/>
            <p:cNvSpPr/>
            <p:nvPr/>
          </p:nvSpPr>
          <p:spPr>
            <a:xfrm>
              <a:off x="51816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&quot;No&quot; Symbol 62"/>
            <p:cNvSpPr/>
            <p:nvPr/>
          </p:nvSpPr>
          <p:spPr>
            <a:xfrm>
              <a:off x="4686300" y="5395404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&quot;No&quot; Symbol 63"/>
            <p:cNvSpPr/>
            <p:nvPr/>
          </p:nvSpPr>
          <p:spPr>
            <a:xfrm>
              <a:off x="3657970" y="5401323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&quot;No&quot; Symbol 64"/>
            <p:cNvSpPr/>
            <p:nvPr/>
          </p:nvSpPr>
          <p:spPr>
            <a:xfrm>
              <a:off x="3352800" y="540169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&quot;No&quot; Symbol 65"/>
            <p:cNvSpPr/>
            <p:nvPr/>
          </p:nvSpPr>
          <p:spPr>
            <a:xfrm>
              <a:off x="3003242" y="5403172"/>
              <a:ext cx="228600" cy="213804"/>
            </a:xfrm>
            <a:prstGeom prst="noSmoking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Block Arc 66"/>
            <p:cNvSpPr/>
            <p:nvPr/>
          </p:nvSpPr>
          <p:spPr>
            <a:xfrm rot="10800000">
              <a:off x="3962400" y="5083576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Block Arc 67"/>
            <p:cNvSpPr/>
            <p:nvPr/>
          </p:nvSpPr>
          <p:spPr>
            <a:xfrm rot="10800000">
              <a:off x="5997236" y="5071369"/>
              <a:ext cx="533400" cy="533400"/>
            </a:xfrm>
            <a:prstGeom prst="blockArc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96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429000" y="4152900"/>
            <a:ext cx="9525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10100" y="3983669"/>
            <a:ext cx="381000" cy="342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74193" y="3983669"/>
            <a:ext cx="381000" cy="3429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pH sensitive promoters: cadA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62000" y="1384347"/>
            <a:ext cx="7696200" cy="838200"/>
            <a:chOff x="762000" y="2133600"/>
            <a:chExt cx="7696200" cy="838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62000" y="2743200"/>
              <a:ext cx="7696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Bent Arrow 9"/>
            <p:cNvSpPr/>
            <p:nvPr/>
          </p:nvSpPr>
          <p:spPr>
            <a:xfrm>
              <a:off x="1905000" y="2133600"/>
              <a:ext cx="457200" cy="6096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2438400" y="2514600"/>
              <a:ext cx="2286000" cy="457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2514600"/>
              <a:ext cx="2667000" cy="45720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25146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1600" y="2514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cadA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Block Arc 14"/>
          <p:cNvSpPr/>
          <p:nvPr/>
        </p:nvSpPr>
        <p:spPr>
          <a:xfrm>
            <a:off x="381000" y="3352800"/>
            <a:ext cx="8001000" cy="1828800"/>
          </a:xfrm>
          <a:prstGeom prst="blockArc">
            <a:avLst>
              <a:gd name="adj1" fmla="val 10718627"/>
              <a:gd name="adj2" fmla="val 72257"/>
              <a:gd name="adj3" fmla="val 108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43200" y="2971800"/>
            <a:ext cx="533400" cy="990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4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CadC</a:t>
            </a:r>
            <a:endParaRPr lang="en-US" sz="1200" dirty="0"/>
          </a:p>
        </p:txBody>
      </p:sp>
      <p:sp>
        <p:nvSpPr>
          <p:cNvPr id="18" name="Oval 17"/>
          <p:cNvSpPr/>
          <p:nvPr/>
        </p:nvSpPr>
        <p:spPr>
          <a:xfrm>
            <a:off x="2743200" y="3962400"/>
            <a:ext cx="381000" cy="381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14650" y="3962400"/>
            <a:ext cx="419100" cy="381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982157" y="2378940"/>
            <a:ext cx="451282" cy="304801"/>
            <a:chOff x="3810000" y="2666999"/>
            <a:chExt cx="451282" cy="304801"/>
          </a:xfrm>
        </p:grpSpPr>
        <p:sp>
          <p:nvSpPr>
            <p:cNvPr id="27" name="Oval 26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73438" y="2639196"/>
            <a:ext cx="451282" cy="304801"/>
            <a:chOff x="3810000" y="2666999"/>
            <a:chExt cx="451282" cy="304801"/>
          </a:xfrm>
        </p:grpSpPr>
        <p:sp>
          <p:nvSpPr>
            <p:cNvPr id="30" name="Oval 29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03403" y="2929392"/>
            <a:ext cx="451282" cy="304801"/>
            <a:chOff x="3810000" y="2666999"/>
            <a:chExt cx="451282" cy="304801"/>
          </a:xfrm>
        </p:grpSpPr>
        <p:sp>
          <p:nvSpPr>
            <p:cNvPr id="33" name="Oval 32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53968" y="2957897"/>
            <a:ext cx="451282" cy="304801"/>
            <a:chOff x="3810000" y="2666999"/>
            <a:chExt cx="451282" cy="304801"/>
          </a:xfrm>
        </p:grpSpPr>
        <p:sp>
          <p:nvSpPr>
            <p:cNvPr id="36" name="Oval 35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291918" y="2500697"/>
            <a:ext cx="451282" cy="304801"/>
            <a:chOff x="3810000" y="2666999"/>
            <a:chExt cx="451282" cy="304801"/>
          </a:xfrm>
        </p:grpSpPr>
        <p:sp>
          <p:nvSpPr>
            <p:cNvPr id="39" name="Oval 38"/>
            <p:cNvSpPr/>
            <p:nvPr/>
          </p:nvSpPr>
          <p:spPr>
            <a:xfrm>
              <a:off x="3810000" y="2667000"/>
              <a:ext cx="3810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41812" y="2666999"/>
              <a:ext cx="419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30000" dirty="0"/>
                <a:t>+</a:t>
              </a:r>
              <a:endParaRPr lang="en-US" sz="1200" dirty="0"/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flipH="1">
            <a:off x="4381500" y="4343400"/>
            <a:ext cx="3429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791200" y="4343400"/>
            <a:ext cx="3429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228600" y="228600"/>
            <a:ext cx="8458200" cy="199394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10270" y="5080062"/>
            <a:ext cx="4419600" cy="1065674"/>
            <a:chOff x="3010270" y="5080062"/>
            <a:chExt cx="4419600" cy="106567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010270" y="5624004"/>
              <a:ext cx="44196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Bent Arrow 20"/>
            <p:cNvSpPr/>
            <p:nvPr/>
          </p:nvSpPr>
          <p:spPr>
            <a:xfrm>
              <a:off x="7125070" y="5166804"/>
              <a:ext cx="304800" cy="4572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86570" y="5776404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Cad1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82936" y="577640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Cad2</a:t>
              </a:r>
              <a:endParaRPr lang="en-US" dirty="0"/>
            </a:p>
          </p:txBody>
        </p:sp>
        <p:sp>
          <p:nvSpPr>
            <p:cNvPr id="44" name="Block Arc 43"/>
            <p:cNvSpPr/>
            <p:nvPr/>
          </p:nvSpPr>
          <p:spPr>
            <a:xfrm rot="10800000">
              <a:off x="3987738" y="5080062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rot="10800000">
              <a:off x="5997236" y="5117977"/>
              <a:ext cx="533400" cy="533400"/>
            </a:xfrm>
            <a:prstGeom prst="blockArc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4057093" y="5117977"/>
              <a:ext cx="381000" cy="3429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073436" y="5166249"/>
              <a:ext cx="381000" cy="3429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2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03" y="60950"/>
            <a:ext cx="8229600" cy="1143000"/>
          </a:xfrm>
        </p:spPr>
        <p:txBody>
          <a:bodyPr/>
          <a:lstStyle/>
          <a:p>
            <a:r>
              <a:rPr lang="en-US" dirty="0" smtClean="0"/>
              <a:t>pH sensitive promoters: </a:t>
            </a:r>
            <a:r>
              <a:rPr lang="en-US" dirty="0" err="1" smtClean="0"/>
              <a:t>cpxP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990600" y="1232802"/>
            <a:ext cx="6934199" cy="1214566"/>
            <a:chOff x="1981200" y="1447800"/>
            <a:chExt cx="4648200" cy="674132"/>
          </a:xfrm>
        </p:grpSpPr>
        <p:sp>
          <p:nvSpPr>
            <p:cNvPr id="7" name="Flowchart: Process 6"/>
            <p:cNvSpPr/>
            <p:nvPr/>
          </p:nvSpPr>
          <p:spPr>
            <a:xfrm>
              <a:off x="3276600" y="1752600"/>
              <a:ext cx="25146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981200" y="1905000"/>
              <a:ext cx="4648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Bent Arrow 5"/>
            <p:cNvSpPr/>
            <p:nvPr/>
          </p:nvSpPr>
          <p:spPr>
            <a:xfrm>
              <a:off x="2514600" y="1447800"/>
              <a:ext cx="304800" cy="4572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17526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cpxP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154250" y="2782135"/>
            <a:ext cx="6032444" cy="2548215"/>
            <a:chOff x="1154250" y="2782135"/>
            <a:chExt cx="6032444" cy="2548215"/>
          </a:xfrm>
        </p:grpSpPr>
        <p:sp>
          <p:nvSpPr>
            <p:cNvPr id="9" name="TextBox 8"/>
            <p:cNvSpPr txBox="1"/>
            <p:nvPr/>
          </p:nvSpPr>
          <p:spPr>
            <a:xfrm>
              <a:off x="1268921" y="4230881"/>
              <a:ext cx="762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CpxA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35812" y="4230881"/>
              <a:ext cx="762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CpxR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12321" y="4961018"/>
              <a:ext cx="762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DegP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12321" y="3598465"/>
              <a:ext cx="762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CpxP</a:t>
              </a:r>
              <a:endParaRPr lang="en-US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195898" y="4269182"/>
              <a:ext cx="990600" cy="292729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20365701">
              <a:off x="4306913" y="3908578"/>
              <a:ext cx="1262109" cy="301385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580245">
              <a:off x="4318271" y="4721824"/>
              <a:ext cx="1262109" cy="301385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urved Up Arrow 22"/>
            <p:cNvSpPr/>
            <p:nvPr/>
          </p:nvSpPr>
          <p:spPr>
            <a:xfrm rot="16200000">
              <a:off x="6056608" y="4200263"/>
              <a:ext cx="1676400" cy="58377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Right Arrow 23"/>
            <p:cNvSpPr/>
            <p:nvPr/>
          </p:nvSpPr>
          <p:spPr>
            <a:xfrm rot="4898069">
              <a:off x="3071793" y="978907"/>
              <a:ext cx="1074097" cy="4680554"/>
            </a:xfrm>
            <a:prstGeom prst="curv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1154250" y="3813283"/>
              <a:ext cx="819552" cy="350569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6602921" y="3505200"/>
              <a:ext cx="178879" cy="58169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Process 31"/>
            <p:cNvSpPr/>
            <p:nvPr/>
          </p:nvSpPr>
          <p:spPr>
            <a:xfrm>
              <a:off x="1268921" y="3796049"/>
              <a:ext cx="762000" cy="171748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Process 32"/>
            <p:cNvSpPr/>
            <p:nvPr/>
          </p:nvSpPr>
          <p:spPr>
            <a:xfrm>
              <a:off x="6618303" y="3598465"/>
              <a:ext cx="163497" cy="488433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Process 35"/>
          <p:cNvSpPr/>
          <p:nvPr/>
        </p:nvSpPr>
        <p:spPr>
          <a:xfrm>
            <a:off x="609600" y="2447368"/>
            <a:ext cx="8458200" cy="3340181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rocess 36"/>
          <p:cNvSpPr/>
          <p:nvPr/>
        </p:nvSpPr>
        <p:spPr>
          <a:xfrm>
            <a:off x="1524000" y="1066800"/>
            <a:ext cx="990600" cy="1264302"/>
          </a:xfrm>
          <a:prstGeom prst="flowChartProcess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8003" y="60950"/>
            <a:ext cx="8229600" cy="1143000"/>
          </a:xfrm>
        </p:spPr>
        <p:txBody>
          <a:bodyPr/>
          <a:lstStyle/>
          <a:p>
            <a:r>
              <a:rPr lang="en-US" dirty="0" smtClean="0"/>
              <a:t>pH sensitive promoters: </a:t>
            </a:r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3265503" y="1537602"/>
            <a:ext cx="2514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70103" y="1690002"/>
            <a:ext cx="464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ent Arrow 7"/>
          <p:cNvSpPr/>
          <p:nvPr/>
        </p:nvSpPr>
        <p:spPr>
          <a:xfrm>
            <a:off x="2503503" y="1232802"/>
            <a:ext cx="3048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5503" y="15376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cpxP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2321" y="4961018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DegP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2321" y="3598465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18" name="Curved Up Arrow 17"/>
          <p:cNvSpPr/>
          <p:nvPr/>
        </p:nvSpPr>
        <p:spPr>
          <a:xfrm rot="16200000">
            <a:off x="6056608" y="4200263"/>
            <a:ext cx="1676400" cy="58377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1154250" y="3813283"/>
            <a:ext cx="819552" cy="35056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rocess 20"/>
          <p:cNvSpPr/>
          <p:nvPr/>
        </p:nvSpPr>
        <p:spPr>
          <a:xfrm>
            <a:off x="6602921" y="3505200"/>
            <a:ext cx="178879" cy="58169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618303" y="3598465"/>
            <a:ext cx="163497" cy="488433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4800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high pH: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DegP</a:t>
            </a:r>
            <a:r>
              <a:rPr lang="en-US" dirty="0" smtClean="0"/>
              <a:t> breaks down </a:t>
            </a:r>
            <a:r>
              <a:rPr lang="en-US" dirty="0" err="1" smtClean="0"/>
              <a:t>cpxP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228600" y="228600"/>
            <a:ext cx="8458200" cy="2590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486</Words>
  <Application>Microsoft Office PowerPoint</Application>
  <PresentationFormat>On-screen Show (4:3)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Synthetic Biology Research Summer 2012</vt:lpstr>
      <vt:lpstr>Cell-Cell Communication</vt:lpstr>
      <vt:lpstr>Proton Channels/Pumps</vt:lpstr>
      <vt:lpstr>pH sensitive promoters: cadA</vt:lpstr>
      <vt:lpstr>pH sensitive promoters: cadA</vt:lpstr>
      <vt:lpstr>PowerPoint Presentation</vt:lpstr>
      <vt:lpstr>PowerPoint Presentation</vt:lpstr>
      <vt:lpstr>pH sensitive promoters: cpxP</vt:lpstr>
      <vt:lpstr>pH sensitive promoters: cpxP</vt:lpstr>
      <vt:lpstr>pH sensitive promoters: cpxP</vt:lpstr>
      <vt:lpstr>pH sensitive promoters: cpxP</vt:lpstr>
      <vt:lpstr>PowerPoint Presentation</vt:lpstr>
      <vt:lpstr>Assembling Promoters: Colony PCR</vt:lpstr>
      <vt:lpstr>PowerPoint Presentation</vt:lpstr>
      <vt:lpstr>PowerPoint Presentation</vt:lpstr>
      <vt:lpstr>PowerPoint Presentation</vt:lpstr>
      <vt:lpstr>Ligation into Plasmid</vt:lpstr>
      <vt:lpstr>PowerPoint Presentation</vt:lpstr>
      <vt:lpstr>PowerPoint Presentation</vt:lpstr>
      <vt:lpstr>Testing Promoters</vt:lpstr>
      <vt:lpstr>PowerPoint Presentation</vt:lpstr>
      <vt:lpstr>cadA (J100071)</vt:lpstr>
      <vt:lpstr>LcpxP (J100072)</vt:lpstr>
      <vt:lpstr>ScpxP (J100073)</vt:lpstr>
      <vt:lpstr>Linking pH and Light</vt:lpstr>
      <vt:lpstr>PowerPoint Presentation</vt:lpstr>
      <vt:lpstr>PowerPoint Presentation</vt:lpstr>
      <vt:lpstr>What next?</vt:lpstr>
      <vt:lpstr>Bacterioopsin vs. Bacteriorhodopsin: Moving Forward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Biology Research Summer 2012</dc:title>
  <dc:creator>Lab User</dc:creator>
  <cp:lastModifiedBy>Lab User</cp:lastModifiedBy>
  <cp:revision>111</cp:revision>
  <dcterms:created xsi:type="dcterms:W3CDTF">2012-07-18T15:26:38Z</dcterms:created>
  <dcterms:modified xsi:type="dcterms:W3CDTF">2012-07-23T13:36:20Z</dcterms:modified>
</cp:coreProperties>
</file>