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2" r:id="rId1"/>
  </p:sldMasterIdLst>
  <p:notesMasterIdLst>
    <p:notesMasterId r:id="rId10"/>
  </p:notesMasterIdLst>
  <p:handoutMasterIdLst>
    <p:handoutMasterId r:id="rId11"/>
  </p:handoutMasterIdLst>
  <p:sldIdLst>
    <p:sldId id="256" r:id="rId2"/>
    <p:sldId id="257" r:id="rId3"/>
    <p:sldId id="258" r:id="rId4"/>
    <p:sldId id="259" r:id="rId5"/>
    <p:sldId id="260" r:id="rId6"/>
    <p:sldId id="262" r:id="rId7"/>
    <p:sldId id="263"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719" autoAdjust="0"/>
  </p:normalViewPr>
  <p:slideViewPr>
    <p:cSldViewPr snapToGrid="0" snapToObjects="1">
      <p:cViewPr varScale="1">
        <p:scale>
          <a:sx n="100" d="100"/>
          <a:sy n="100" d="100"/>
        </p:scale>
        <p:origin x="-1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04E13-4145-E34C-906F-02BF811A4D58}" type="datetimeFigureOut">
              <a:rPr lang="en-US" smtClean="0"/>
              <a:t>2/26/13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4BB28B-9D1F-914F-AA74-D4306799303C}" type="slidenum">
              <a:rPr lang="en-US" smtClean="0"/>
              <a:t>‹#›</a:t>
            </a:fld>
            <a:endParaRPr lang="en-US"/>
          </a:p>
        </p:txBody>
      </p:sp>
    </p:spTree>
    <p:extLst>
      <p:ext uri="{BB962C8B-B14F-4D97-AF65-F5344CB8AC3E}">
        <p14:creationId xmlns:p14="http://schemas.microsoft.com/office/powerpoint/2010/main" val="281731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453B1-58E6-F54D-A22C-5A0FE6580310}" type="datetimeFigureOut">
              <a:rPr lang="en-US" smtClean="0"/>
              <a:t>2/26/13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E277D-0A12-7244-979F-1FE1D5783D28}" type="slidenum">
              <a:rPr lang="en-US" smtClean="0"/>
              <a:t>‹#›</a:t>
            </a:fld>
            <a:endParaRPr lang="en-US"/>
          </a:p>
        </p:txBody>
      </p:sp>
    </p:spTree>
    <p:extLst>
      <p:ext uri="{BB962C8B-B14F-4D97-AF65-F5344CB8AC3E}">
        <p14:creationId xmlns:p14="http://schemas.microsoft.com/office/powerpoint/2010/main" val="3919024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project is on the t</a:t>
            </a:r>
            <a:r>
              <a:rPr lang="en-US" dirty="0" smtClean="0"/>
              <a:t>ime of flowering,</a:t>
            </a:r>
            <a:r>
              <a:rPr lang="en-US" baseline="0" dirty="0" smtClean="0"/>
              <a:t> and this is</a:t>
            </a:r>
            <a:r>
              <a:rPr lang="en-US" dirty="0" smtClean="0"/>
              <a:t> a current update on the state of the project.</a:t>
            </a:r>
            <a:endParaRPr lang="en-US" dirty="0"/>
          </a:p>
        </p:txBody>
      </p:sp>
      <p:sp>
        <p:nvSpPr>
          <p:cNvPr id="4" name="Slide Number Placeholder 3"/>
          <p:cNvSpPr>
            <a:spLocks noGrp="1"/>
          </p:cNvSpPr>
          <p:nvPr>
            <p:ph type="sldNum" sz="quarter" idx="10"/>
          </p:nvPr>
        </p:nvSpPr>
        <p:spPr/>
        <p:txBody>
          <a:bodyPr/>
          <a:lstStyle/>
          <a:p>
            <a:fld id="{A2CE277D-0A12-7244-979F-1FE1D5783D28}" type="slidenum">
              <a:rPr lang="en-US" smtClean="0"/>
              <a:t>1</a:t>
            </a:fld>
            <a:endParaRPr lang="en-US"/>
          </a:p>
        </p:txBody>
      </p:sp>
    </p:spTree>
    <p:extLst>
      <p:ext uri="{BB962C8B-B14F-4D97-AF65-F5344CB8AC3E}">
        <p14:creationId xmlns:p14="http://schemas.microsoft.com/office/powerpoint/2010/main" val="402476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me to first introduce you</a:t>
            </a:r>
            <a:r>
              <a:rPr lang="en-US" baseline="0" dirty="0" smtClean="0"/>
              <a:t> to the flowering pathway in Arabidopsis, my primary model organism. This image, from a paper published in 2004, shows a very simple model for the overall flowering pathway. Various proteins and pathways activate or repress the floral pathway integrators, which in turn activate the floral meristem identity genes, resulting in flowering.</a:t>
            </a:r>
            <a:endParaRPr lang="en-US" dirty="0"/>
          </a:p>
        </p:txBody>
      </p:sp>
      <p:sp>
        <p:nvSpPr>
          <p:cNvPr id="4" name="Slide Number Placeholder 3"/>
          <p:cNvSpPr>
            <a:spLocks noGrp="1"/>
          </p:cNvSpPr>
          <p:nvPr>
            <p:ph type="sldNum" sz="quarter" idx="10"/>
          </p:nvPr>
        </p:nvSpPr>
        <p:spPr/>
        <p:txBody>
          <a:bodyPr/>
          <a:lstStyle/>
          <a:p>
            <a:fld id="{A2CE277D-0A12-7244-979F-1FE1D5783D28}" type="slidenum">
              <a:rPr lang="en-US" smtClean="0"/>
              <a:t>2</a:t>
            </a:fld>
            <a:endParaRPr lang="en-US"/>
          </a:p>
        </p:txBody>
      </p:sp>
    </p:spTree>
    <p:extLst>
      <p:ext uri="{BB962C8B-B14F-4D97-AF65-F5344CB8AC3E}">
        <p14:creationId xmlns:p14="http://schemas.microsoft.com/office/powerpoint/2010/main" val="80267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paper</a:t>
            </a:r>
            <a:r>
              <a:rPr lang="en-US" baseline="0" dirty="0" smtClean="0"/>
              <a:t> in 2009 found this pathway to be more complex, instead of simply one group of genes inhibiting another group of genes and stopping flowering. The pathways, as well, interact with specific genes, such as the gibberellins pathway interacting with LFY instead of all floral pathway integrators. Now, remember what this red box has encircled because although it seems simple here, it will not be on the next slide.</a:t>
            </a:r>
            <a:endParaRPr lang="en-US" dirty="0"/>
          </a:p>
        </p:txBody>
      </p:sp>
      <p:sp>
        <p:nvSpPr>
          <p:cNvPr id="4" name="Slide Number Placeholder 3"/>
          <p:cNvSpPr>
            <a:spLocks noGrp="1"/>
          </p:cNvSpPr>
          <p:nvPr>
            <p:ph type="sldNum" sz="quarter" idx="10"/>
          </p:nvPr>
        </p:nvSpPr>
        <p:spPr/>
        <p:txBody>
          <a:bodyPr/>
          <a:lstStyle/>
          <a:p>
            <a:fld id="{A2CE277D-0A12-7244-979F-1FE1D5783D28}" type="slidenum">
              <a:rPr lang="en-US" smtClean="0"/>
              <a:t>3</a:t>
            </a:fld>
            <a:endParaRPr lang="en-US"/>
          </a:p>
        </p:txBody>
      </p:sp>
    </p:spTree>
    <p:extLst>
      <p:ext uri="{BB962C8B-B14F-4D97-AF65-F5344CB8AC3E}">
        <p14:creationId xmlns:p14="http://schemas.microsoft.com/office/powerpoint/2010/main" val="190222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box on the previous</a:t>
            </a:r>
            <a:r>
              <a:rPr lang="en-US" baseline="0" dirty="0" smtClean="0"/>
              <a:t> slide highlighted the floral pathway integrators and the floral meristem identity genes. Looking at the updated version of this pathway from 2010 and 2011, these interactions are not simply one-way activation, but instead an extremely complex map. Moreover, recent “genome-wide studies have uncovered new molecular interactions.”</a:t>
            </a:r>
            <a:endParaRPr lang="en-US" dirty="0"/>
          </a:p>
        </p:txBody>
      </p:sp>
      <p:sp>
        <p:nvSpPr>
          <p:cNvPr id="4" name="Slide Number Placeholder 3"/>
          <p:cNvSpPr>
            <a:spLocks noGrp="1"/>
          </p:cNvSpPr>
          <p:nvPr>
            <p:ph type="sldNum" sz="quarter" idx="10"/>
          </p:nvPr>
        </p:nvSpPr>
        <p:spPr/>
        <p:txBody>
          <a:bodyPr/>
          <a:lstStyle/>
          <a:p>
            <a:fld id="{A2CE277D-0A12-7244-979F-1FE1D5783D28}" type="slidenum">
              <a:rPr lang="en-US" smtClean="0"/>
              <a:t>4</a:t>
            </a:fld>
            <a:endParaRPr lang="en-US"/>
          </a:p>
        </p:txBody>
      </p:sp>
    </p:spTree>
    <p:extLst>
      <p:ext uri="{BB962C8B-B14F-4D97-AF65-F5344CB8AC3E}">
        <p14:creationId xmlns:p14="http://schemas.microsoft.com/office/powerpoint/2010/main" val="387574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reality, the flowering pathway looks much more like this. In fact, this 2012 paper notes that this “simplified pathway diagram</a:t>
            </a:r>
            <a:r>
              <a:rPr lang="en-US" baseline="0" dirty="0" smtClean="0"/>
              <a:t> ... [only] </a:t>
            </a:r>
            <a:r>
              <a:rPr lang="en-US" dirty="0" smtClean="0"/>
              <a:t>contains most of the Arabidopsis flowering-time genes and their putative soybean </a:t>
            </a:r>
            <a:r>
              <a:rPr lang="en-US" dirty="0" err="1" smtClean="0"/>
              <a:t>orthologues</a:t>
            </a:r>
            <a:r>
              <a:rPr lang="en-US" dirty="0" smtClean="0"/>
              <a:t>.” The true pathway has many more interactions</a:t>
            </a:r>
            <a:r>
              <a:rPr lang="en-US" baseline="0" dirty="0" smtClean="0"/>
              <a:t> and genes.</a:t>
            </a:r>
            <a:endParaRPr lang="en-US" dirty="0"/>
          </a:p>
        </p:txBody>
      </p:sp>
      <p:sp>
        <p:nvSpPr>
          <p:cNvPr id="4" name="Slide Number Placeholder 3"/>
          <p:cNvSpPr>
            <a:spLocks noGrp="1"/>
          </p:cNvSpPr>
          <p:nvPr>
            <p:ph type="sldNum" sz="quarter" idx="10"/>
          </p:nvPr>
        </p:nvSpPr>
        <p:spPr/>
        <p:txBody>
          <a:bodyPr/>
          <a:lstStyle/>
          <a:p>
            <a:fld id="{A2CE277D-0A12-7244-979F-1FE1D5783D28}" type="slidenum">
              <a:rPr lang="en-US" smtClean="0"/>
              <a:t>5</a:t>
            </a:fld>
            <a:endParaRPr lang="en-US"/>
          </a:p>
        </p:txBody>
      </p:sp>
    </p:spTree>
    <p:extLst>
      <p:ext uri="{BB962C8B-B14F-4D97-AF65-F5344CB8AC3E}">
        <p14:creationId xmlns:p14="http://schemas.microsoft.com/office/powerpoint/2010/main" val="201298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another way of examining the flowering pathway by examining the activators and repressors of 9 key target genes. This, however, is as convoluted and difficult to follow as the pathway diagram in the last slide.</a:t>
            </a:r>
            <a:endParaRPr lang="en-US" dirty="0"/>
          </a:p>
        </p:txBody>
      </p:sp>
      <p:sp>
        <p:nvSpPr>
          <p:cNvPr id="4" name="Slide Number Placeholder 3"/>
          <p:cNvSpPr>
            <a:spLocks noGrp="1"/>
          </p:cNvSpPr>
          <p:nvPr>
            <p:ph type="sldNum" sz="quarter" idx="10"/>
          </p:nvPr>
        </p:nvSpPr>
        <p:spPr/>
        <p:txBody>
          <a:bodyPr/>
          <a:lstStyle/>
          <a:p>
            <a:fld id="{A2CE277D-0A12-7244-979F-1FE1D5783D28}" type="slidenum">
              <a:rPr lang="en-US" smtClean="0"/>
              <a:t>6</a:t>
            </a:fld>
            <a:endParaRPr lang="en-US"/>
          </a:p>
        </p:txBody>
      </p:sp>
    </p:spTree>
    <p:extLst>
      <p:ext uri="{BB962C8B-B14F-4D97-AF65-F5344CB8AC3E}">
        <p14:creationId xmlns:p14="http://schemas.microsoft.com/office/powerpoint/2010/main" val="94185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Arabidopsis</a:t>
            </a:r>
            <a:r>
              <a:rPr lang="en-US" baseline="0" dirty="0" smtClean="0"/>
              <a:t> is not the only organism with an extremely complex flowering pathway. The flowering pathways for rice and temperate grasses, which are in the middle and right respectively, are similarly complex.</a:t>
            </a:r>
            <a:endParaRPr lang="en-US" dirty="0"/>
          </a:p>
        </p:txBody>
      </p:sp>
      <p:sp>
        <p:nvSpPr>
          <p:cNvPr id="4" name="Slide Number Placeholder 3"/>
          <p:cNvSpPr>
            <a:spLocks noGrp="1"/>
          </p:cNvSpPr>
          <p:nvPr>
            <p:ph type="sldNum" sz="quarter" idx="10"/>
          </p:nvPr>
        </p:nvSpPr>
        <p:spPr/>
        <p:txBody>
          <a:bodyPr/>
          <a:lstStyle/>
          <a:p>
            <a:fld id="{A2CE277D-0A12-7244-979F-1FE1D5783D28}" type="slidenum">
              <a:rPr lang="en-US" smtClean="0"/>
              <a:t>7</a:t>
            </a:fld>
            <a:endParaRPr lang="en-US"/>
          </a:p>
        </p:txBody>
      </p:sp>
    </p:spTree>
    <p:extLst>
      <p:ext uri="{BB962C8B-B14F-4D97-AF65-F5344CB8AC3E}">
        <p14:creationId xmlns:p14="http://schemas.microsoft.com/office/powerpoint/2010/main" val="23738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am I in the process?</a:t>
            </a:r>
            <a:endParaRPr lang="en-US" dirty="0"/>
          </a:p>
        </p:txBody>
      </p:sp>
      <p:sp>
        <p:nvSpPr>
          <p:cNvPr id="4" name="Slide Number Placeholder 3"/>
          <p:cNvSpPr>
            <a:spLocks noGrp="1"/>
          </p:cNvSpPr>
          <p:nvPr>
            <p:ph type="sldNum" sz="quarter" idx="10"/>
          </p:nvPr>
        </p:nvSpPr>
        <p:spPr/>
        <p:txBody>
          <a:bodyPr/>
          <a:lstStyle/>
          <a:p>
            <a:fld id="{A2CE277D-0A12-7244-979F-1FE1D5783D28}" type="slidenum">
              <a:rPr lang="en-US" smtClean="0"/>
              <a:t>8</a:t>
            </a:fld>
            <a:endParaRPr lang="en-US"/>
          </a:p>
        </p:txBody>
      </p:sp>
    </p:spTree>
    <p:extLst>
      <p:ext uri="{BB962C8B-B14F-4D97-AF65-F5344CB8AC3E}">
        <p14:creationId xmlns:p14="http://schemas.microsoft.com/office/powerpoint/2010/main" val="342301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9D2C864-9362-43C7-A136-D9C41D93A9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D290233-0DD1-4A80-BB1E-9ADC3556DBB6}" type="datetimeFigureOut">
              <a:rPr lang="en-US" smtClean="0"/>
              <a:t>2/26/13</a:t>
            </a:fld>
            <a:endParaRPr lang="en-US"/>
          </a:p>
        </p:txBody>
      </p:sp>
      <p:sp>
        <p:nvSpPr>
          <p:cNvPr id="8" name="Slide Number Placeholder 7"/>
          <p:cNvSpPr>
            <a:spLocks noGrp="1"/>
          </p:cNvSpPr>
          <p:nvPr>
            <p:ph type="sldNum" sz="quarter" idx="11"/>
          </p:nvPr>
        </p:nvSpPr>
        <p:spPr/>
        <p:txBody>
          <a:bodyPr/>
          <a:lstStyle/>
          <a:p>
            <a:fld id="{CFE4BAC9-6D41-4691-9299-18EF07EF017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2/26/13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290233-0DD1-4A80-BB1E-9ADC3556DBB6}" type="datetimeFigureOut">
              <a:rPr lang="en-US" smtClean="0"/>
              <a:t>2/26/13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90233-0DD1-4A80-BB1E-9ADC3556DBB6}" type="datetimeFigureOut">
              <a:rPr lang="en-US" smtClean="0"/>
              <a:t>2/26/13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2/26/13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FE4BAC9-6D41-4691-9299-18EF07EF0177}"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D290233-0DD1-4A80-BB1E-9ADC3556DBB6}" type="datetimeFigureOut">
              <a:rPr lang="en-US" smtClean="0"/>
              <a:t>2/26/13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FE4BAC9-6D41-4691-9299-18EF07EF0177}"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1269999"/>
            <a:ext cx="9029700" cy="2133601"/>
          </a:xfrm>
        </p:spPr>
        <p:txBody>
          <a:bodyPr>
            <a:normAutofit/>
          </a:bodyPr>
          <a:lstStyle/>
          <a:p>
            <a:pPr algn="ctr"/>
            <a:r>
              <a:rPr lang="en-US" sz="5400" cap="none" dirty="0" smtClean="0">
                <a:latin typeface="Cambria"/>
                <a:cs typeface="Cambria"/>
              </a:rPr>
              <a:t>Time of Flowering</a:t>
            </a:r>
            <a:endParaRPr lang="en-US" sz="5400" cap="none" dirty="0">
              <a:latin typeface="Cambria"/>
              <a:cs typeface="Cambria"/>
            </a:endParaRPr>
          </a:p>
        </p:txBody>
      </p:sp>
      <p:sp>
        <p:nvSpPr>
          <p:cNvPr id="3" name="Subtitle 2"/>
          <p:cNvSpPr>
            <a:spLocks noGrp="1"/>
          </p:cNvSpPr>
          <p:nvPr>
            <p:ph type="subTitle" idx="1"/>
          </p:nvPr>
        </p:nvSpPr>
        <p:spPr>
          <a:xfrm>
            <a:off x="25400" y="3492500"/>
            <a:ext cx="9029700" cy="1511300"/>
          </a:xfrm>
        </p:spPr>
        <p:txBody>
          <a:bodyPr>
            <a:noAutofit/>
          </a:bodyPr>
          <a:lstStyle/>
          <a:p>
            <a:pPr algn="ctr"/>
            <a:r>
              <a:rPr lang="en-US" sz="2600" cap="none" dirty="0" smtClean="0">
                <a:solidFill>
                  <a:schemeClr val="tx1"/>
                </a:solidFill>
                <a:latin typeface="Cambria"/>
                <a:cs typeface="Cambria"/>
              </a:rPr>
              <a:t>An Update on the Project</a:t>
            </a:r>
            <a:endParaRPr lang="en-US" sz="2600" cap="none" dirty="0">
              <a:solidFill>
                <a:schemeClr val="tx1"/>
              </a:solidFill>
              <a:latin typeface="Cambria"/>
              <a:cs typeface="Cambria"/>
            </a:endParaRPr>
          </a:p>
          <a:p>
            <a:pPr algn="ctr"/>
            <a:endParaRPr lang="en-US" sz="600" cap="none" dirty="0" smtClean="0">
              <a:solidFill>
                <a:schemeClr val="tx1"/>
              </a:solidFill>
              <a:latin typeface="Cambria"/>
              <a:cs typeface="Cambria"/>
            </a:endParaRPr>
          </a:p>
          <a:p>
            <a:pPr algn="ctr"/>
            <a:r>
              <a:rPr lang="en-US" sz="2600" cap="none" dirty="0" smtClean="0">
                <a:solidFill>
                  <a:schemeClr val="tx1"/>
                </a:solidFill>
                <a:latin typeface="Cambria"/>
                <a:cs typeface="Cambria"/>
              </a:rPr>
              <a:t>Austin Mudd</a:t>
            </a:r>
            <a:endParaRPr lang="en-US" sz="2600" cap="none" dirty="0">
              <a:solidFill>
                <a:schemeClr val="tx1"/>
              </a:solidFill>
              <a:latin typeface="Cambria"/>
              <a:cs typeface="Cambria"/>
            </a:endParaRPr>
          </a:p>
        </p:txBody>
      </p:sp>
    </p:spTree>
    <p:extLst>
      <p:ext uri="{BB962C8B-B14F-4D97-AF65-F5344CB8AC3E}">
        <p14:creationId xmlns:p14="http://schemas.microsoft.com/office/powerpoint/2010/main" val="85266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Flowering_Pathway_200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50" y="279400"/>
            <a:ext cx="8672761" cy="6244388"/>
          </a:xfrm>
          <a:prstGeom prst="rect">
            <a:avLst/>
          </a:prstGeom>
        </p:spPr>
      </p:pic>
      <p:sp>
        <p:nvSpPr>
          <p:cNvPr id="5" name="TextBox 4"/>
          <p:cNvSpPr txBox="1"/>
          <p:nvPr/>
        </p:nvSpPr>
        <p:spPr>
          <a:xfrm>
            <a:off x="6619155" y="6216011"/>
            <a:ext cx="2264500" cy="307777"/>
          </a:xfrm>
          <a:prstGeom prst="rect">
            <a:avLst/>
          </a:prstGeom>
          <a:noFill/>
        </p:spPr>
        <p:txBody>
          <a:bodyPr wrap="none" rtlCol="0">
            <a:spAutoFit/>
          </a:bodyPr>
          <a:lstStyle/>
          <a:p>
            <a:pPr algn="r"/>
            <a:r>
              <a:rPr lang="en-US" sz="1400" dirty="0" smtClean="0">
                <a:latin typeface="Cambria"/>
                <a:cs typeface="Cambria"/>
              </a:rPr>
              <a:t>Henderson and Dean, 2004</a:t>
            </a:r>
            <a:endParaRPr lang="en-US" sz="1400" dirty="0">
              <a:latin typeface="Cambria"/>
              <a:cs typeface="Cambria"/>
            </a:endParaRPr>
          </a:p>
        </p:txBody>
      </p:sp>
    </p:spTree>
    <p:extLst>
      <p:ext uri="{BB962C8B-B14F-4D97-AF65-F5344CB8AC3E}">
        <p14:creationId xmlns:p14="http://schemas.microsoft.com/office/powerpoint/2010/main" val="383336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Flowering_Pathway_2009.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58800"/>
            <a:ext cx="8710605" cy="5549900"/>
          </a:xfrm>
          <a:prstGeom prst="rect">
            <a:avLst/>
          </a:prstGeom>
        </p:spPr>
      </p:pic>
      <p:sp>
        <p:nvSpPr>
          <p:cNvPr id="6" name="TextBox 5"/>
          <p:cNvSpPr txBox="1"/>
          <p:nvPr/>
        </p:nvSpPr>
        <p:spPr>
          <a:xfrm>
            <a:off x="7577676" y="6216011"/>
            <a:ext cx="1305979" cy="307777"/>
          </a:xfrm>
          <a:prstGeom prst="rect">
            <a:avLst/>
          </a:prstGeom>
          <a:noFill/>
        </p:spPr>
        <p:txBody>
          <a:bodyPr wrap="none" rtlCol="0">
            <a:spAutoFit/>
          </a:bodyPr>
          <a:lstStyle/>
          <a:p>
            <a:pPr algn="r"/>
            <a:r>
              <a:rPr lang="en-US" sz="1400" dirty="0" err="1" smtClean="0">
                <a:latin typeface="Cambria"/>
                <a:cs typeface="Cambria"/>
              </a:rPr>
              <a:t>Schneitz</a:t>
            </a:r>
            <a:r>
              <a:rPr lang="en-US" sz="1400" dirty="0" smtClean="0">
                <a:latin typeface="Cambria"/>
                <a:cs typeface="Cambria"/>
              </a:rPr>
              <a:t>, 2009</a:t>
            </a:r>
            <a:endParaRPr lang="en-US" sz="1400" dirty="0">
              <a:latin typeface="Cambria"/>
              <a:cs typeface="Cambria"/>
            </a:endParaRPr>
          </a:p>
        </p:txBody>
      </p:sp>
      <p:sp>
        <p:nvSpPr>
          <p:cNvPr id="2" name="Rounded Rectangle 1"/>
          <p:cNvSpPr/>
          <p:nvPr/>
        </p:nvSpPr>
        <p:spPr>
          <a:xfrm>
            <a:off x="1425460" y="2436096"/>
            <a:ext cx="4716976" cy="3779915"/>
          </a:xfrm>
          <a:prstGeom prst="roundRect">
            <a:avLst/>
          </a:prstGeom>
          <a:noFill/>
          <a:ln w="1270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80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Flowering_Pathway_2010_201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079445"/>
            <a:ext cx="8940801" cy="4266039"/>
          </a:xfrm>
          <a:prstGeom prst="rect">
            <a:avLst/>
          </a:prstGeom>
        </p:spPr>
      </p:pic>
      <p:sp>
        <p:nvSpPr>
          <p:cNvPr id="5" name="TextBox 4"/>
          <p:cNvSpPr txBox="1"/>
          <p:nvPr/>
        </p:nvSpPr>
        <p:spPr>
          <a:xfrm>
            <a:off x="4826510" y="6216011"/>
            <a:ext cx="4057145" cy="307777"/>
          </a:xfrm>
          <a:prstGeom prst="rect">
            <a:avLst/>
          </a:prstGeom>
          <a:noFill/>
        </p:spPr>
        <p:txBody>
          <a:bodyPr wrap="none" rtlCol="0">
            <a:spAutoFit/>
          </a:bodyPr>
          <a:lstStyle/>
          <a:p>
            <a:pPr algn="r"/>
            <a:r>
              <a:rPr lang="en-US" sz="1400" dirty="0" err="1" smtClean="0">
                <a:latin typeface="Cambria"/>
                <a:cs typeface="Cambria"/>
              </a:rPr>
              <a:t>Wellmer</a:t>
            </a:r>
            <a:r>
              <a:rPr lang="en-US" sz="1400" dirty="0" smtClean="0">
                <a:latin typeface="Cambria"/>
                <a:cs typeface="Cambria"/>
              </a:rPr>
              <a:t> and </a:t>
            </a:r>
            <a:r>
              <a:rPr lang="en-US" sz="1400" dirty="0" err="1" smtClean="0">
                <a:latin typeface="Cambria"/>
                <a:cs typeface="Cambria"/>
              </a:rPr>
              <a:t>Riechmann</a:t>
            </a:r>
            <a:r>
              <a:rPr lang="en-US" sz="1400" dirty="0" smtClean="0">
                <a:latin typeface="Cambria"/>
                <a:cs typeface="Cambria"/>
              </a:rPr>
              <a:t>, 2010; Ferrier et al., 2011</a:t>
            </a:r>
            <a:endParaRPr lang="en-US" sz="1400" dirty="0">
              <a:latin typeface="Cambria"/>
              <a:cs typeface="Cambria"/>
            </a:endParaRPr>
          </a:p>
        </p:txBody>
      </p:sp>
    </p:spTree>
    <p:extLst>
      <p:ext uri="{BB962C8B-B14F-4D97-AF65-F5344CB8AC3E}">
        <p14:creationId xmlns:p14="http://schemas.microsoft.com/office/powerpoint/2010/main" val="393630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81245" y="6216011"/>
            <a:ext cx="1402410" cy="307777"/>
          </a:xfrm>
          <a:prstGeom prst="rect">
            <a:avLst/>
          </a:prstGeom>
          <a:noFill/>
        </p:spPr>
        <p:txBody>
          <a:bodyPr wrap="none" rtlCol="0">
            <a:spAutoFit/>
          </a:bodyPr>
          <a:lstStyle/>
          <a:p>
            <a:pPr algn="r"/>
            <a:r>
              <a:rPr lang="en-US" sz="1400" dirty="0" smtClean="0">
                <a:latin typeface="Cambria"/>
                <a:cs typeface="Cambria"/>
              </a:rPr>
              <a:t>Jung et al., 2012</a:t>
            </a:r>
            <a:endParaRPr lang="en-US" sz="1400" dirty="0">
              <a:latin typeface="Cambria"/>
              <a:cs typeface="Cambria"/>
            </a:endParaRPr>
          </a:p>
        </p:txBody>
      </p:sp>
      <p:pic>
        <p:nvPicPr>
          <p:cNvPr id="6" name="Picture 5" descr="Flowering_Pathway_2012.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754" y="0"/>
            <a:ext cx="4061292" cy="6858000"/>
          </a:xfrm>
          <a:prstGeom prst="rect">
            <a:avLst/>
          </a:prstGeom>
        </p:spPr>
      </p:pic>
    </p:spTree>
    <p:extLst>
      <p:ext uri="{BB962C8B-B14F-4D97-AF65-F5344CB8AC3E}">
        <p14:creationId xmlns:p14="http://schemas.microsoft.com/office/powerpoint/2010/main" val="165405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rrona_Pathway_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43" y="111757"/>
            <a:ext cx="8176955" cy="6124270"/>
          </a:xfrm>
          <a:prstGeom prst="rect">
            <a:avLst/>
          </a:prstGeom>
        </p:spPr>
      </p:pic>
      <p:sp>
        <p:nvSpPr>
          <p:cNvPr id="3" name="TextBox 2"/>
          <p:cNvSpPr txBox="1"/>
          <p:nvPr/>
        </p:nvSpPr>
        <p:spPr>
          <a:xfrm>
            <a:off x="7208697" y="6216011"/>
            <a:ext cx="1674958" cy="307777"/>
          </a:xfrm>
          <a:prstGeom prst="rect">
            <a:avLst/>
          </a:prstGeom>
          <a:noFill/>
        </p:spPr>
        <p:txBody>
          <a:bodyPr wrap="none" rtlCol="0">
            <a:spAutoFit/>
          </a:bodyPr>
          <a:lstStyle/>
          <a:p>
            <a:pPr algn="r"/>
            <a:r>
              <a:rPr lang="en-US" sz="1400" dirty="0" err="1" smtClean="0">
                <a:latin typeface="Cambria"/>
                <a:cs typeface="Cambria"/>
              </a:rPr>
              <a:t>Farrona</a:t>
            </a:r>
            <a:r>
              <a:rPr lang="en-US" sz="1400" dirty="0" smtClean="0">
                <a:latin typeface="Cambria"/>
                <a:cs typeface="Cambria"/>
              </a:rPr>
              <a:t> et al., 2008</a:t>
            </a:r>
            <a:endParaRPr lang="en-US" sz="1400" dirty="0">
              <a:latin typeface="Cambria"/>
              <a:cs typeface="Cambria"/>
            </a:endParaRPr>
          </a:p>
        </p:txBody>
      </p:sp>
    </p:spTree>
    <p:extLst>
      <p:ext uri="{BB962C8B-B14F-4D97-AF65-F5344CB8AC3E}">
        <p14:creationId xmlns:p14="http://schemas.microsoft.com/office/powerpoint/2010/main" val="14835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ggins_Pathwa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900" y="0"/>
            <a:ext cx="5126132" cy="6858000"/>
          </a:xfrm>
          <a:prstGeom prst="rect">
            <a:avLst/>
          </a:prstGeom>
        </p:spPr>
      </p:pic>
      <p:sp>
        <p:nvSpPr>
          <p:cNvPr id="3" name="TextBox 2"/>
          <p:cNvSpPr txBox="1"/>
          <p:nvPr/>
        </p:nvSpPr>
        <p:spPr>
          <a:xfrm>
            <a:off x="7246568" y="6216011"/>
            <a:ext cx="1637087" cy="307777"/>
          </a:xfrm>
          <a:prstGeom prst="rect">
            <a:avLst/>
          </a:prstGeom>
          <a:noFill/>
        </p:spPr>
        <p:txBody>
          <a:bodyPr wrap="none" rtlCol="0">
            <a:spAutoFit/>
          </a:bodyPr>
          <a:lstStyle/>
          <a:p>
            <a:pPr algn="r"/>
            <a:r>
              <a:rPr lang="en-US" sz="1400" dirty="0" smtClean="0">
                <a:latin typeface="Cambria"/>
                <a:cs typeface="Cambria"/>
              </a:rPr>
              <a:t>Higgins et al., 2010</a:t>
            </a:r>
            <a:endParaRPr lang="en-US" sz="1400" dirty="0">
              <a:latin typeface="Cambria"/>
              <a:cs typeface="Cambria"/>
            </a:endParaRPr>
          </a:p>
        </p:txBody>
      </p:sp>
    </p:spTree>
    <p:extLst>
      <p:ext uri="{BB962C8B-B14F-4D97-AF65-F5344CB8AC3E}">
        <p14:creationId xmlns:p14="http://schemas.microsoft.com/office/powerpoint/2010/main" val="27845907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chemeClr val="tx1"/>
                </a:solidFill>
                <a:latin typeface="Cambria"/>
                <a:cs typeface="Cambria"/>
              </a:rPr>
              <a:t>Current Status</a:t>
            </a:r>
            <a:br>
              <a:rPr lang="en-US" cap="none" dirty="0" smtClean="0">
                <a:solidFill>
                  <a:schemeClr val="tx1"/>
                </a:solidFill>
                <a:latin typeface="Cambria"/>
                <a:cs typeface="Cambria"/>
              </a:rPr>
            </a:br>
            <a:endParaRPr lang="en-US" sz="1200" cap="none" dirty="0">
              <a:solidFill>
                <a:schemeClr val="tx1"/>
              </a:solidFill>
              <a:latin typeface="Cambria"/>
              <a:cs typeface="Cambria"/>
            </a:endParaRPr>
          </a:p>
        </p:txBody>
      </p:sp>
      <p:sp>
        <p:nvSpPr>
          <p:cNvPr id="3" name="Content Placeholder 2"/>
          <p:cNvSpPr>
            <a:spLocks noGrp="1"/>
          </p:cNvSpPr>
          <p:nvPr>
            <p:ph idx="1"/>
          </p:nvPr>
        </p:nvSpPr>
        <p:spPr/>
        <p:txBody>
          <a:bodyPr/>
          <a:lstStyle/>
          <a:p>
            <a:pPr marL="342900" indent="-342900">
              <a:buFont typeface="Arial"/>
              <a:buChar char="•"/>
            </a:pPr>
            <a:r>
              <a:rPr lang="en-US" b="0" dirty="0" smtClean="0">
                <a:latin typeface="Cambria"/>
                <a:cs typeface="Cambria"/>
              </a:rPr>
              <a:t>Identified and described the functions of 205 </a:t>
            </a:r>
            <a:r>
              <a:rPr lang="en-US" b="0" i="1" dirty="0">
                <a:latin typeface="Cambria"/>
                <a:cs typeface="Cambria"/>
              </a:rPr>
              <a:t>Arabidopsis</a:t>
            </a:r>
            <a:r>
              <a:rPr lang="en-US" b="0" dirty="0">
                <a:latin typeface="Cambria"/>
                <a:cs typeface="Cambria"/>
              </a:rPr>
              <a:t> </a:t>
            </a:r>
            <a:r>
              <a:rPr lang="en-US" b="0" dirty="0" smtClean="0">
                <a:latin typeface="Cambria"/>
                <a:cs typeface="Cambria"/>
              </a:rPr>
              <a:t>genes</a:t>
            </a:r>
          </a:p>
          <a:p>
            <a:pPr marL="800100" lvl="1" indent="-342900">
              <a:buFont typeface="Arial"/>
              <a:buChar char="•"/>
            </a:pPr>
            <a:r>
              <a:rPr lang="en-US" dirty="0" smtClean="0">
                <a:latin typeface="Cambria"/>
                <a:cs typeface="Cambria"/>
              </a:rPr>
              <a:t>181 of these genes are confirmed flowering genes</a:t>
            </a:r>
          </a:p>
          <a:p>
            <a:pPr marL="800100" lvl="1" indent="-342900">
              <a:buFont typeface="Arial"/>
              <a:buChar char="•"/>
            </a:pPr>
            <a:r>
              <a:rPr lang="en-US" b="0" dirty="0" smtClean="0">
                <a:latin typeface="Cambria"/>
                <a:cs typeface="Cambria"/>
              </a:rPr>
              <a:t>The remaining 24 genes “belong to [homolog groups] with known </a:t>
            </a:r>
            <a:r>
              <a:rPr lang="en-US" b="0" i="1" dirty="0" smtClean="0">
                <a:latin typeface="Cambria"/>
                <a:cs typeface="Cambria"/>
              </a:rPr>
              <a:t>Arabidopsis</a:t>
            </a:r>
            <a:r>
              <a:rPr lang="en-US" b="0" dirty="0" smtClean="0">
                <a:latin typeface="Cambria"/>
                <a:cs typeface="Cambria"/>
              </a:rPr>
              <a:t> flowering genes”</a:t>
            </a:r>
          </a:p>
          <a:p>
            <a:pPr marL="342900" indent="-342900">
              <a:buFont typeface="Arial"/>
              <a:buChar char="•"/>
            </a:pPr>
            <a:endParaRPr lang="en-US" b="0" dirty="0" smtClean="0">
              <a:latin typeface="Cambria"/>
              <a:cs typeface="Cambria"/>
            </a:endParaRPr>
          </a:p>
          <a:p>
            <a:pPr marL="342900" indent="-342900">
              <a:buFont typeface="Arial"/>
              <a:buChar char="•"/>
            </a:pPr>
            <a:r>
              <a:rPr lang="en-US" b="0" dirty="0">
                <a:latin typeface="Cambria"/>
                <a:cs typeface="Cambria"/>
              </a:rPr>
              <a:t>F</a:t>
            </a:r>
            <a:r>
              <a:rPr lang="en-US" b="0" dirty="0" smtClean="0">
                <a:latin typeface="Cambria"/>
                <a:cs typeface="Cambria"/>
              </a:rPr>
              <a:t>ound </a:t>
            </a:r>
            <a:r>
              <a:rPr lang="en-US" b="0" dirty="0">
                <a:latin typeface="Cambria"/>
                <a:cs typeface="Cambria"/>
              </a:rPr>
              <a:t>AA </a:t>
            </a:r>
            <a:r>
              <a:rPr lang="en-US" b="0" dirty="0" smtClean="0">
                <a:latin typeface="Cambria"/>
                <a:cs typeface="Cambria"/>
              </a:rPr>
              <a:t>sequences for all 205 </a:t>
            </a:r>
            <a:r>
              <a:rPr lang="en-US" b="0" i="1" dirty="0">
                <a:latin typeface="Cambria"/>
                <a:cs typeface="Cambria"/>
              </a:rPr>
              <a:t>Arabidopsis</a:t>
            </a:r>
            <a:r>
              <a:rPr lang="en-US" b="0" dirty="0">
                <a:latin typeface="Cambria"/>
                <a:cs typeface="Cambria"/>
              </a:rPr>
              <a:t> </a:t>
            </a:r>
            <a:r>
              <a:rPr lang="en-US" b="0" dirty="0" smtClean="0">
                <a:latin typeface="Cambria"/>
                <a:cs typeface="Cambria"/>
              </a:rPr>
              <a:t>genes</a:t>
            </a:r>
            <a:endParaRPr lang="en-US" b="0" dirty="0">
              <a:latin typeface="Cambria"/>
              <a:cs typeface="Cambria"/>
            </a:endParaRPr>
          </a:p>
          <a:p>
            <a:pPr marL="342900" indent="-342900">
              <a:buFont typeface="Arial"/>
              <a:buChar char="•"/>
            </a:pPr>
            <a:endParaRPr lang="en-US" b="0" dirty="0" smtClean="0">
              <a:latin typeface="Cambria"/>
              <a:cs typeface="Cambria"/>
            </a:endParaRPr>
          </a:p>
          <a:p>
            <a:pPr marL="342900" indent="-342900">
              <a:buFont typeface="Arial"/>
              <a:buChar char="•"/>
            </a:pPr>
            <a:r>
              <a:rPr lang="en-US" b="0" dirty="0">
                <a:latin typeface="Cambria"/>
                <a:cs typeface="Cambria"/>
              </a:rPr>
              <a:t>F</a:t>
            </a:r>
            <a:r>
              <a:rPr lang="en-US" b="0" dirty="0" smtClean="0">
                <a:latin typeface="Cambria"/>
                <a:cs typeface="Cambria"/>
              </a:rPr>
              <a:t>ound grape or strawberry </a:t>
            </a:r>
            <a:r>
              <a:rPr lang="en-US" b="0" dirty="0" err="1" smtClean="0">
                <a:latin typeface="Cambria"/>
                <a:cs typeface="Cambria"/>
              </a:rPr>
              <a:t>orthologs</a:t>
            </a:r>
            <a:r>
              <a:rPr lang="en-US" b="0" dirty="0" smtClean="0">
                <a:latin typeface="Cambria"/>
                <a:cs typeface="Cambria"/>
              </a:rPr>
              <a:t> for 19 of these genes</a:t>
            </a:r>
          </a:p>
        </p:txBody>
      </p:sp>
    </p:spTree>
    <p:extLst>
      <p:ext uri="{BB962C8B-B14F-4D97-AF65-F5344CB8AC3E}">
        <p14:creationId xmlns:p14="http://schemas.microsoft.com/office/powerpoint/2010/main" val="10152319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258</TotalTime>
  <Words>480</Words>
  <Application>Microsoft Macintosh PowerPoint</Application>
  <PresentationFormat>On-screen Show (4:3)</PresentationFormat>
  <Paragraphs>34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Essential</vt:lpstr>
      <vt:lpstr>Time of Flowering</vt:lpstr>
      <vt:lpstr>PowerPoint Presentation</vt:lpstr>
      <vt:lpstr>PowerPoint Presentation</vt:lpstr>
      <vt:lpstr>PowerPoint Presentation</vt:lpstr>
      <vt:lpstr>PowerPoint Presentation</vt:lpstr>
      <vt:lpstr>PowerPoint Presentation</vt:lpstr>
      <vt:lpstr>PowerPoint Presentation</vt:lpstr>
      <vt:lpstr>Current Status </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of Flowering</dc:title>
  <dc:creator>Information Technology Services</dc:creator>
  <cp:lastModifiedBy>Information Technology Services</cp:lastModifiedBy>
  <cp:revision>22</cp:revision>
  <cp:lastPrinted>2013-02-26T06:37:59Z</cp:lastPrinted>
  <dcterms:created xsi:type="dcterms:W3CDTF">2013-02-21T19:25:55Z</dcterms:created>
  <dcterms:modified xsi:type="dcterms:W3CDTF">2013-02-26T18:25:13Z</dcterms:modified>
</cp:coreProperties>
</file>