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6B85C1"/>
    <a:srgbClr val="CA60C2"/>
    <a:srgbClr val="ECE341"/>
    <a:srgbClr val="FF5691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58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1342-B287-9A48-9127-6C55B7B620DF}" type="datetimeFigureOut">
              <a:rPr lang="en-US" smtClean="0"/>
              <a:pPr/>
              <a:t>8/27/11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621A3-5B9A-B140-BF8C-75AE5B4A9B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1342-B287-9A48-9127-6C55B7B620DF}" type="datetimeFigureOut">
              <a:rPr lang="en-US" smtClean="0"/>
              <a:pPr/>
              <a:t>8/27/11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621A3-5B9A-B140-BF8C-75AE5B4A9B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1342-B287-9A48-9127-6C55B7B620DF}" type="datetimeFigureOut">
              <a:rPr lang="en-US" smtClean="0"/>
              <a:pPr/>
              <a:t>8/27/11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621A3-5B9A-B140-BF8C-75AE5B4A9B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1342-B287-9A48-9127-6C55B7B620DF}" type="datetimeFigureOut">
              <a:rPr lang="en-US" smtClean="0"/>
              <a:pPr/>
              <a:t>8/27/11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621A3-5B9A-B140-BF8C-75AE5B4A9B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1342-B287-9A48-9127-6C55B7B620DF}" type="datetimeFigureOut">
              <a:rPr lang="en-US" smtClean="0"/>
              <a:pPr/>
              <a:t>8/27/11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621A3-5B9A-B140-BF8C-75AE5B4A9B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1342-B287-9A48-9127-6C55B7B620DF}" type="datetimeFigureOut">
              <a:rPr lang="en-US" smtClean="0"/>
              <a:pPr/>
              <a:t>8/27/11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621A3-5B9A-B140-BF8C-75AE5B4A9B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1342-B287-9A48-9127-6C55B7B620DF}" type="datetimeFigureOut">
              <a:rPr lang="en-US" smtClean="0"/>
              <a:pPr/>
              <a:t>8/27/11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621A3-5B9A-B140-BF8C-75AE5B4A9B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1342-B287-9A48-9127-6C55B7B620DF}" type="datetimeFigureOut">
              <a:rPr lang="en-US" smtClean="0"/>
              <a:pPr/>
              <a:t>8/27/11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621A3-5B9A-B140-BF8C-75AE5B4A9B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1342-B287-9A48-9127-6C55B7B620DF}" type="datetimeFigureOut">
              <a:rPr lang="en-US" smtClean="0"/>
              <a:pPr/>
              <a:t>8/27/11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621A3-5B9A-B140-BF8C-75AE5B4A9B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1342-B287-9A48-9127-6C55B7B620DF}" type="datetimeFigureOut">
              <a:rPr lang="en-US" smtClean="0"/>
              <a:pPr/>
              <a:t>8/27/11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621A3-5B9A-B140-BF8C-75AE5B4A9B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1342-B287-9A48-9127-6C55B7B620DF}" type="datetimeFigureOut">
              <a:rPr lang="en-US" smtClean="0"/>
              <a:pPr/>
              <a:t>8/27/11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621A3-5B9A-B140-BF8C-75AE5B4A9B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A1342-B287-9A48-9127-6C55B7B620DF}" type="datetimeFigureOut">
              <a:rPr lang="en-US" smtClean="0"/>
              <a:pPr/>
              <a:t>8/27/11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621A3-5B9A-B140-BF8C-75AE5B4A9B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64717" y="-46888"/>
            <a:ext cx="7451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use </a:t>
            </a:r>
            <a:r>
              <a:rPr lang="en-US" dirty="0" err="1" smtClean="0"/>
              <a:t>BsaI</a:t>
            </a:r>
            <a:r>
              <a:rPr lang="en-US" dirty="0" smtClean="0"/>
              <a:t> to </a:t>
            </a:r>
            <a:r>
              <a:rPr lang="en-US" dirty="0" err="1" smtClean="0"/>
              <a:t>ligate</a:t>
            </a:r>
            <a:r>
              <a:rPr lang="en-US" dirty="0" smtClean="0"/>
              <a:t> start/finish half edges into the HPP vector</a:t>
            </a:r>
            <a:endParaRPr lang="en-US" dirty="0"/>
          </a:p>
        </p:txBody>
      </p:sp>
      <p:sp>
        <p:nvSpPr>
          <p:cNvPr id="5" name="Block Arc 4"/>
          <p:cNvSpPr/>
          <p:nvPr/>
        </p:nvSpPr>
        <p:spPr>
          <a:xfrm rot="10800000">
            <a:off x="241300" y="218749"/>
            <a:ext cx="3042851" cy="1256922"/>
          </a:xfrm>
          <a:prstGeom prst="blockArc">
            <a:avLst>
              <a:gd name="adj1" fmla="val 10800000"/>
              <a:gd name="adj2" fmla="val 21512536"/>
              <a:gd name="adj3" fmla="val 5918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Block Arc 7"/>
          <p:cNvSpPr/>
          <p:nvPr/>
        </p:nvSpPr>
        <p:spPr>
          <a:xfrm rot="10800000">
            <a:off x="1980350" y="2448011"/>
            <a:ext cx="4551953" cy="1678025"/>
          </a:xfrm>
          <a:prstGeom prst="blockArc">
            <a:avLst>
              <a:gd name="adj1" fmla="val 10800000"/>
              <a:gd name="adj2" fmla="val 21555140"/>
              <a:gd name="adj3" fmla="val 5683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366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7000" y="474842"/>
            <a:ext cx="3442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RI-</a:t>
            </a:r>
            <a:r>
              <a:rPr lang="en-US" dirty="0" err="1" smtClean="0">
                <a:solidFill>
                  <a:srgbClr val="3366FF"/>
                </a:solidFill>
              </a:rPr>
              <a:t>BsaI</a:t>
            </a:r>
            <a:r>
              <a:rPr lang="en-US" dirty="0" smtClean="0"/>
              <a:t>-    -   -   - </a:t>
            </a:r>
            <a:r>
              <a:rPr lang="en-US" dirty="0" smtClean="0">
                <a:solidFill>
                  <a:srgbClr val="008000"/>
                </a:solidFill>
              </a:rPr>
              <a:t> GTGG</a:t>
            </a:r>
            <a:r>
              <a:rPr lang="en-US" dirty="0" smtClean="0"/>
              <a:t>- </a:t>
            </a:r>
            <a:r>
              <a:rPr lang="en-US" dirty="0" err="1" smtClean="0">
                <a:solidFill>
                  <a:srgbClr val="FF5691"/>
                </a:solidFill>
              </a:rPr>
              <a:t>BsmBI</a:t>
            </a:r>
            <a:r>
              <a:rPr lang="en-US" dirty="0" smtClean="0"/>
              <a:t> - </a:t>
            </a:r>
            <a:r>
              <a:rPr lang="en-US" dirty="0" err="1" smtClean="0"/>
              <a:t>Pst</a:t>
            </a:r>
            <a:endParaRPr lang="en-US" dirty="0"/>
          </a:p>
        </p:txBody>
      </p:sp>
      <p:sp>
        <p:nvSpPr>
          <p:cNvPr id="10" name="Bent Arrow 9"/>
          <p:cNvSpPr/>
          <p:nvPr/>
        </p:nvSpPr>
        <p:spPr>
          <a:xfrm>
            <a:off x="959483" y="322444"/>
            <a:ext cx="336927" cy="524767"/>
          </a:xfrm>
          <a:prstGeom prst="ben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1" name="Chord 10"/>
          <p:cNvSpPr/>
          <p:nvPr/>
        </p:nvSpPr>
        <p:spPr>
          <a:xfrm rot="1161795">
            <a:off x="1218024" y="474842"/>
            <a:ext cx="336927" cy="372368"/>
          </a:xfrm>
          <a:prstGeom prst="chor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65401" y="387837"/>
            <a:ext cx="479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</a:t>
            </a:r>
            <a:endParaRPr lang="en-US" sz="2800" dirty="0"/>
          </a:p>
        </p:txBody>
      </p:sp>
      <p:sp>
        <p:nvSpPr>
          <p:cNvPr id="13" name="Block Arc 12"/>
          <p:cNvSpPr/>
          <p:nvPr/>
        </p:nvSpPr>
        <p:spPr>
          <a:xfrm rot="10800000">
            <a:off x="5104850" y="218749"/>
            <a:ext cx="2760208" cy="1256922"/>
          </a:xfrm>
          <a:prstGeom prst="blockArc">
            <a:avLst>
              <a:gd name="adj1" fmla="val 10800000"/>
              <a:gd name="adj2" fmla="val 21512536"/>
              <a:gd name="adj3" fmla="val 5918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42869" y="474842"/>
            <a:ext cx="3207282" cy="372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RI- </a:t>
            </a:r>
            <a:r>
              <a:rPr lang="en-US" dirty="0" err="1" smtClean="0">
                <a:solidFill>
                  <a:srgbClr val="FF5691"/>
                </a:solidFill>
              </a:rPr>
              <a:t>BsmBI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8000"/>
                </a:solidFill>
              </a:rPr>
              <a:t>GTGG </a:t>
            </a:r>
            <a:r>
              <a:rPr lang="en-US" dirty="0" smtClean="0">
                <a:solidFill>
                  <a:srgbClr val="008000"/>
                </a:solidFill>
              </a:rPr>
              <a:t>-       </a:t>
            </a:r>
            <a:r>
              <a:rPr lang="en-US" dirty="0" smtClean="0"/>
              <a:t>- </a:t>
            </a:r>
            <a:r>
              <a:rPr lang="en-US" dirty="0" err="1" smtClean="0">
                <a:solidFill>
                  <a:srgbClr val="3366FF"/>
                </a:solidFill>
              </a:rPr>
              <a:t>BsaI</a:t>
            </a:r>
            <a:r>
              <a:rPr lang="en-US" dirty="0" smtClean="0"/>
              <a:t>- </a:t>
            </a:r>
            <a:r>
              <a:rPr lang="en-US" dirty="0" err="1" smtClean="0"/>
              <a:t>Pst</a:t>
            </a:r>
            <a:endParaRPr lang="en-US" dirty="0"/>
          </a:p>
        </p:txBody>
      </p:sp>
      <p:sp>
        <p:nvSpPr>
          <p:cNvPr id="20" name="Block Arc 19"/>
          <p:cNvSpPr/>
          <p:nvPr/>
        </p:nvSpPr>
        <p:spPr>
          <a:xfrm rot="10800000">
            <a:off x="2892956" y="1346091"/>
            <a:ext cx="2760208" cy="1256922"/>
          </a:xfrm>
          <a:prstGeom prst="blockArc">
            <a:avLst>
              <a:gd name="adj1" fmla="val 10800000"/>
              <a:gd name="adj2" fmla="val 21512536"/>
              <a:gd name="adj3" fmla="val 5918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32545" y="1663562"/>
            <a:ext cx="3952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 –        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BsaI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– </a:t>
            </a:r>
            <a:r>
              <a:rPr lang="en-US" dirty="0" smtClean="0">
                <a:solidFill>
                  <a:srgbClr val="ECE341"/>
                </a:solidFill>
              </a:rPr>
              <a:t>CCDB</a:t>
            </a:r>
            <a:r>
              <a:rPr lang="en-US" dirty="0" smtClean="0"/>
              <a:t> – </a:t>
            </a:r>
            <a:r>
              <a:rPr lang="en-US" dirty="0" err="1" smtClean="0">
                <a:solidFill>
                  <a:srgbClr val="3366FF"/>
                </a:solidFill>
              </a:rPr>
              <a:t>BsaI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      -</a:t>
            </a:r>
            <a:r>
              <a:rPr lang="en-US" dirty="0" err="1" smtClean="0"/>
              <a:t>Pst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rot="16200000" flipH="1">
            <a:off x="2890944" y="1477682"/>
            <a:ext cx="395218" cy="3911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5185856" y="1569609"/>
            <a:ext cx="395219" cy="2073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936854" y="2858792"/>
            <a:ext cx="3045301" cy="372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RI-   -   -   - </a:t>
            </a:r>
            <a:r>
              <a:rPr lang="en-US" dirty="0" smtClean="0">
                <a:solidFill>
                  <a:srgbClr val="008000"/>
                </a:solidFill>
              </a:rPr>
              <a:t>GTGG</a:t>
            </a:r>
            <a:r>
              <a:rPr lang="en-US" dirty="0" smtClean="0"/>
              <a:t>- </a:t>
            </a:r>
            <a:r>
              <a:rPr lang="en-US" dirty="0" err="1" smtClean="0">
                <a:solidFill>
                  <a:srgbClr val="FF5691"/>
                </a:solidFill>
              </a:rPr>
              <a:t>BsmBI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7" name="Bent Arrow 26"/>
          <p:cNvSpPr/>
          <p:nvPr/>
        </p:nvSpPr>
        <p:spPr>
          <a:xfrm>
            <a:off x="2307884" y="2720144"/>
            <a:ext cx="336927" cy="524767"/>
          </a:xfrm>
          <a:prstGeom prst="ben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56327" y="2858792"/>
            <a:ext cx="3207282" cy="372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r>
              <a:rPr lang="en-US" dirty="0" err="1" smtClean="0">
                <a:solidFill>
                  <a:srgbClr val="FF5691"/>
                </a:solidFill>
              </a:rPr>
              <a:t>BsmBI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8000"/>
                </a:solidFill>
              </a:rPr>
              <a:t>GTGG</a:t>
            </a:r>
            <a:r>
              <a:rPr lang="en-US" dirty="0" smtClean="0"/>
              <a:t> -       </a:t>
            </a:r>
            <a:r>
              <a:rPr lang="en-US" dirty="0" err="1" smtClean="0"/>
              <a:t>Pst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014374" y="4079690"/>
            <a:ext cx="825470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Use GGS to build a path with half edges then using </a:t>
            </a:r>
            <a:r>
              <a:rPr lang="en-US" sz="1600" dirty="0" err="1" smtClean="0"/>
              <a:t>BsaI</a:t>
            </a:r>
            <a:r>
              <a:rPr lang="en-US" sz="1600" dirty="0" smtClean="0"/>
              <a:t>, </a:t>
            </a:r>
            <a:r>
              <a:rPr lang="en-US" sz="1600" dirty="0" err="1" smtClean="0"/>
              <a:t>BsmBI</a:t>
            </a:r>
            <a:r>
              <a:rPr lang="en-US" sz="1600" dirty="0" smtClean="0"/>
              <a:t>, and ligase to insert</a:t>
            </a:r>
          </a:p>
          <a:p>
            <a:r>
              <a:rPr lang="en-US" sz="1600" dirty="0" smtClean="0"/>
              <a:t>                                                      into HPP Vector</a:t>
            </a:r>
            <a:endParaRPr lang="en-US" sz="1600" dirty="0"/>
          </a:p>
        </p:txBody>
      </p:sp>
      <p:cxnSp>
        <p:nvCxnSpPr>
          <p:cNvPr id="35" name="Straight Arrow Connector 34"/>
          <p:cNvCxnSpPr/>
          <p:nvPr/>
        </p:nvCxnSpPr>
        <p:spPr>
          <a:xfrm rot="5400000">
            <a:off x="4295674" y="2813787"/>
            <a:ext cx="152399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879385" y="3707477"/>
            <a:ext cx="2083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Amp</a:t>
            </a:r>
            <a:endParaRPr lang="en-US" dirty="0"/>
          </a:p>
        </p:txBody>
      </p:sp>
      <p:sp>
        <p:nvSpPr>
          <p:cNvPr id="37" name="Block Arc 36"/>
          <p:cNvSpPr/>
          <p:nvPr/>
        </p:nvSpPr>
        <p:spPr>
          <a:xfrm rot="10800000">
            <a:off x="876300" y="4284014"/>
            <a:ext cx="3211671" cy="1256922"/>
          </a:xfrm>
          <a:prstGeom prst="blockArc">
            <a:avLst>
              <a:gd name="adj1" fmla="val 10800000"/>
              <a:gd name="adj2" fmla="val 21512536"/>
              <a:gd name="adj3" fmla="val 5918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Block Arc 38"/>
          <p:cNvSpPr/>
          <p:nvPr/>
        </p:nvSpPr>
        <p:spPr>
          <a:xfrm rot="10800000">
            <a:off x="4794249" y="4390387"/>
            <a:ext cx="3070807" cy="1219363"/>
          </a:xfrm>
          <a:prstGeom prst="blockArc">
            <a:avLst>
              <a:gd name="adj1" fmla="val 10800000"/>
              <a:gd name="adj2" fmla="val 21512536"/>
              <a:gd name="adj3" fmla="val 5918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22912" y="4618600"/>
            <a:ext cx="3265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5691"/>
                </a:solidFill>
              </a:rPr>
              <a:t>BsmBI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008000"/>
                </a:solidFill>
              </a:rPr>
              <a:t>GTGG</a:t>
            </a:r>
            <a:r>
              <a:rPr lang="en-US" dirty="0" smtClean="0"/>
              <a:t> -      -       -       -</a:t>
            </a:r>
            <a:r>
              <a:rPr lang="en-US" dirty="0" err="1" smtClean="0">
                <a:solidFill>
                  <a:srgbClr val="3366FF"/>
                </a:solidFill>
              </a:rPr>
              <a:t>BsaI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94250" y="4649517"/>
            <a:ext cx="406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3366FF"/>
                </a:solidFill>
              </a:rPr>
              <a:t>BsaI</a:t>
            </a:r>
            <a:r>
              <a:rPr lang="en-US" dirty="0" smtClean="0"/>
              <a:t> -       -      -   -  - </a:t>
            </a:r>
            <a:r>
              <a:rPr lang="en-US" dirty="0" smtClean="0">
                <a:solidFill>
                  <a:srgbClr val="008000"/>
                </a:solidFill>
              </a:rPr>
              <a:t>GTGG</a:t>
            </a:r>
            <a:r>
              <a:rPr lang="en-US" dirty="0" smtClean="0"/>
              <a:t>- </a:t>
            </a:r>
            <a:r>
              <a:rPr lang="en-US" dirty="0" err="1" smtClean="0">
                <a:solidFill>
                  <a:srgbClr val="FF5691"/>
                </a:solidFill>
              </a:rPr>
              <a:t>BsmBI</a:t>
            </a:r>
            <a:endParaRPr lang="en-US" dirty="0">
              <a:solidFill>
                <a:srgbClr val="FF5691"/>
              </a:solidFill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 rot="5400000" flipH="1" flipV="1">
            <a:off x="184621" y="3598411"/>
            <a:ext cx="1779291" cy="10488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6200000" flipV="1">
            <a:off x="6995882" y="3433066"/>
            <a:ext cx="1865353" cy="13761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5400000">
            <a:off x="4190749" y="5102311"/>
            <a:ext cx="74119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4" name="Block Arc 63"/>
          <p:cNvSpPr/>
          <p:nvPr/>
        </p:nvSpPr>
        <p:spPr>
          <a:xfrm rot="10800000">
            <a:off x="2639362" y="5591231"/>
            <a:ext cx="3775774" cy="1063569"/>
          </a:xfrm>
          <a:prstGeom prst="blockArc">
            <a:avLst>
              <a:gd name="adj1" fmla="val 10800000"/>
              <a:gd name="adj2" fmla="val 21555140"/>
              <a:gd name="adj3" fmla="val 5683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Chord 51"/>
          <p:cNvSpPr/>
          <p:nvPr/>
        </p:nvSpPr>
        <p:spPr>
          <a:xfrm rot="1449303">
            <a:off x="2576786" y="2899520"/>
            <a:ext cx="336927" cy="372368"/>
          </a:xfrm>
          <a:prstGeom prst="chor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532545" y="2807992"/>
            <a:ext cx="460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</a:t>
            </a:r>
            <a:endParaRPr lang="en-US" sz="2800" dirty="0"/>
          </a:p>
        </p:txBody>
      </p:sp>
      <p:sp>
        <p:nvSpPr>
          <p:cNvPr id="53" name="Chord 52"/>
          <p:cNvSpPr/>
          <p:nvPr/>
        </p:nvSpPr>
        <p:spPr>
          <a:xfrm rot="11881539">
            <a:off x="5878008" y="2864152"/>
            <a:ext cx="336927" cy="372368"/>
          </a:xfrm>
          <a:prstGeom prst="chor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896352" y="2764118"/>
            <a:ext cx="778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</a:t>
            </a:r>
            <a:endParaRPr lang="en-US" sz="2800" dirty="0"/>
          </a:p>
        </p:txBody>
      </p:sp>
      <p:sp>
        <p:nvSpPr>
          <p:cNvPr id="54" name="Chord 53"/>
          <p:cNvSpPr/>
          <p:nvPr/>
        </p:nvSpPr>
        <p:spPr>
          <a:xfrm rot="12158510">
            <a:off x="6654495" y="489528"/>
            <a:ext cx="336927" cy="372368"/>
          </a:xfrm>
          <a:prstGeom prst="chor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698289" y="404153"/>
            <a:ext cx="778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</a:t>
            </a:r>
            <a:endParaRPr lang="en-US" sz="2800" dirty="0"/>
          </a:p>
        </p:txBody>
      </p:sp>
      <p:sp>
        <p:nvSpPr>
          <p:cNvPr id="55" name="TextBox 54"/>
          <p:cNvSpPr txBox="1"/>
          <p:nvPr/>
        </p:nvSpPr>
        <p:spPr>
          <a:xfrm>
            <a:off x="4061830" y="2139027"/>
            <a:ext cx="2083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Amp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198518" y="1028698"/>
            <a:ext cx="2083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Chlor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4243859" y="6274138"/>
            <a:ext cx="2083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Amp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413534" y="1042833"/>
            <a:ext cx="2083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Chlor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2141365" y="5076832"/>
            <a:ext cx="2083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Chlor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5963306" y="5140634"/>
            <a:ext cx="2083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Chlor</a:t>
            </a:r>
            <a:endParaRPr lang="en-US" dirty="0"/>
          </a:p>
        </p:txBody>
      </p:sp>
      <p:sp>
        <p:nvSpPr>
          <p:cNvPr id="65" name="Chord 64"/>
          <p:cNvSpPr/>
          <p:nvPr/>
        </p:nvSpPr>
        <p:spPr>
          <a:xfrm rot="11611443">
            <a:off x="2180234" y="4647899"/>
            <a:ext cx="336927" cy="372368"/>
          </a:xfrm>
          <a:prstGeom prst="chor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Chord 65"/>
          <p:cNvSpPr/>
          <p:nvPr/>
        </p:nvSpPr>
        <p:spPr>
          <a:xfrm rot="1297056">
            <a:off x="2679261" y="4666387"/>
            <a:ext cx="336927" cy="372368"/>
          </a:xfrm>
          <a:prstGeom prst="chord">
            <a:avLst/>
          </a:prstGeom>
          <a:solidFill>
            <a:srgbClr val="6B85C1"/>
          </a:solidFill>
          <a:ln>
            <a:solidFill>
              <a:srgbClr val="6B85C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Chord 66"/>
          <p:cNvSpPr/>
          <p:nvPr/>
        </p:nvSpPr>
        <p:spPr>
          <a:xfrm rot="1162084">
            <a:off x="6224966" y="4668842"/>
            <a:ext cx="336927" cy="372368"/>
          </a:xfrm>
          <a:prstGeom prst="chor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Chord 71"/>
          <p:cNvSpPr/>
          <p:nvPr/>
        </p:nvSpPr>
        <p:spPr>
          <a:xfrm rot="12214743">
            <a:off x="5800267" y="4675099"/>
            <a:ext cx="336927" cy="372368"/>
          </a:xfrm>
          <a:prstGeom prst="chord">
            <a:avLst/>
          </a:prstGeom>
          <a:solidFill>
            <a:srgbClr val="CA60C2"/>
          </a:solidFill>
          <a:ln>
            <a:solidFill>
              <a:srgbClr val="CA60C2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Chord 75"/>
          <p:cNvSpPr/>
          <p:nvPr/>
        </p:nvSpPr>
        <p:spPr>
          <a:xfrm rot="11731770">
            <a:off x="3036643" y="4660624"/>
            <a:ext cx="336927" cy="372368"/>
          </a:xfrm>
          <a:prstGeom prst="chord">
            <a:avLst/>
          </a:prstGeom>
          <a:solidFill>
            <a:srgbClr val="6B85C1"/>
          </a:solidFill>
          <a:ln>
            <a:solidFill>
              <a:srgbClr val="6B85C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Chord 76"/>
          <p:cNvSpPr/>
          <p:nvPr/>
        </p:nvSpPr>
        <p:spPr>
          <a:xfrm rot="950329">
            <a:off x="5472588" y="4682346"/>
            <a:ext cx="336927" cy="372368"/>
          </a:xfrm>
          <a:prstGeom prst="chord">
            <a:avLst/>
          </a:prstGeom>
          <a:solidFill>
            <a:srgbClr val="CA60C2"/>
          </a:solidFill>
          <a:ln>
            <a:solidFill>
              <a:srgbClr val="CA60C2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2196914" y="4560565"/>
            <a:ext cx="460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</a:t>
            </a:r>
            <a:endParaRPr lang="en-US" sz="2800" dirty="0"/>
          </a:p>
        </p:txBody>
      </p:sp>
      <p:sp>
        <p:nvSpPr>
          <p:cNvPr id="79" name="TextBox 78"/>
          <p:cNvSpPr txBox="1"/>
          <p:nvPr/>
        </p:nvSpPr>
        <p:spPr>
          <a:xfrm>
            <a:off x="6172856" y="4561360"/>
            <a:ext cx="778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</a:t>
            </a:r>
            <a:endParaRPr lang="en-US" sz="2800" dirty="0"/>
          </a:p>
        </p:txBody>
      </p:sp>
      <p:sp>
        <p:nvSpPr>
          <p:cNvPr id="80" name="TextBox 79"/>
          <p:cNvSpPr txBox="1"/>
          <p:nvPr/>
        </p:nvSpPr>
        <p:spPr>
          <a:xfrm>
            <a:off x="5417738" y="4591712"/>
            <a:ext cx="547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803355" y="4569107"/>
            <a:ext cx="547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038651" y="4566967"/>
            <a:ext cx="547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84" name="TextBox 83"/>
          <p:cNvSpPr txBox="1"/>
          <p:nvPr/>
        </p:nvSpPr>
        <p:spPr>
          <a:xfrm>
            <a:off x="2613832" y="4569107"/>
            <a:ext cx="547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85" name="Bent Arrow 84"/>
          <p:cNvSpPr/>
          <p:nvPr/>
        </p:nvSpPr>
        <p:spPr>
          <a:xfrm>
            <a:off x="3008483" y="5624124"/>
            <a:ext cx="336927" cy="524767"/>
          </a:xfrm>
          <a:prstGeom prst="ben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86" name="Chord 85"/>
          <p:cNvSpPr/>
          <p:nvPr/>
        </p:nvSpPr>
        <p:spPr>
          <a:xfrm rot="1101541">
            <a:off x="3315485" y="5803500"/>
            <a:ext cx="336927" cy="372368"/>
          </a:xfrm>
          <a:prstGeom prst="chor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3292654" y="5720776"/>
            <a:ext cx="460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</a:t>
            </a:r>
            <a:endParaRPr lang="en-US" sz="2800" dirty="0"/>
          </a:p>
        </p:txBody>
      </p:sp>
      <p:sp>
        <p:nvSpPr>
          <p:cNvPr id="88" name="Chord 87"/>
          <p:cNvSpPr/>
          <p:nvPr/>
        </p:nvSpPr>
        <p:spPr>
          <a:xfrm rot="11534460">
            <a:off x="3641850" y="5793711"/>
            <a:ext cx="336927" cy="372368"/>
          </a:xfrm>
          <a:prstGeom prst="chor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Chord 88"/>
          <p:cNvSpPr/>
          <p:nvPr/>
        </p:nvSpPr>
        <p:spPr>
          <a:xfrm rot="1011112">
            <a:off x="4144973" y="5803840"/>
            <a:ext cx="336927" cy="372368"/>
          </a:xfrm>
          <a:prstGeom prst="chord">
            <a:avLst/>
          </a:prstGeom>
          <a:solidFill>
            <a:srgbClr val="6B85C1"/>
          </a:solidFill>
          <a:ln>
            <a:solidFill>
              <a:srgbClr val="6B85C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Chord 89"/>
          <p:cNvSpPr/>
          <p:nvPr/>
        </p:nvSpPr>
        <p:spPr>
          <a:xfrm rot="12223205">
            <a:off x="4484155" y="5790838"/>
            <a:ext cx="336927" cy="372368"/>
          </a:xfrm>
          <a:prstGeom prst="chord">
            <a:avLst/>
          </a:prstGeom>
          <a:solidFill>
            <a:srgbClr val="6B85C1"/>
          </a:solidFill>
          <a:ln>
            <a:solidFill>
              <a:srgbClr val="6B85C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3662626" y="5698018"/>
            <a:ext cx="460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</a:t>
            </a:r>
            <a:endParaRPr lang="en-US" sz="2800" dirty="0"/>
          </a:p>
        </p:txBody>
      </p:sp>
      <p:sp>
        <p:nvSpPr>
          <p:cNvPr id="92" name="TextBox 91"/>
          <p:cNvSpPr txBox="1"/>
          <p:nvPr/>
        </p:nvSpPr>
        <p:spPr>
          <a:xfrm>
            <a:off x="4520722" y="5682006"/>
            <a:ext cx="547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93" name="TextBox 92"/>
          <p:cNvSpPr txBox="1"/>
          <p:nvPr/>
        </p:nvSpPr>
        <p:spPr>
          <a:xfrm>
            <a:off x="4091460" y="5707406"/>
            <a:ext cx="547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98" name="Chord 97"/>
          <p:cNvSpPr/>
          <p:nvPr/>
        </p:nvSpPr>
        <p:spPr>
          <a:xfrm rot="1162084">
            <a:off x="5668515" y="5795643"/>
            <a:ext cx="336927" cy="372368"/>
          </a:xfrm>
          <a:prstGeom prst="chor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Chord 98"/>
          <p:cNvSpPr/>
          <p:nvPr/>
        </p:nvSpPr>
        <p:spPr>
          <a:xfrm rot="11943752">
            <a:off x="5243816" y="5801900"/>
            <a:ext cx="336927" cy="372368"/>
          </a:xfrm>
          <a:prstGeom prst="chord">
            <a:avLst/>
          </a:prstGeom>
          <a:solidFill>
            <a:srgbClr val="CA60C2"/>
          </a:solidFill>
          <a:ln>
            <a:solidFill>
              <a:srgbClr val="CA60C2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Chord 99"/>
          <p:cNvSpPr/>
          <p:nvPr/>
        </p:nvSpPr>
        <p:spPr>
          <a:xfrm rot="1138985">
            <a:off x="4903437" y="5809147"/>
            <a:ext cx="336927" cy="372368"/>
          </a:xfrm>
          <a:prstGeom prst="chord">
            <a:avLst/>
          </a:prstGeom>
          <a:solidFill>
            <a:srgbClr val="CA60C2"/>
          </a:solidFill>
          <a:ln>
            <a:solidFill>
              <a:srgbClr val="CA60C2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4883147" y="5737611"/>
            <a:ext cx="547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5243046" y="5713673"/>
            <a:ext cx="547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5636938" y="5718336"/>
            <a:ext cx="778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</a:t>
            </a:r>
            <a:endParaRPr lang="en-US" sz="2800" dirty="0"/>
          </a:p>
        </p:txBody>
      </p:sp>
      <p:sp>
        <p:nvSpPr>
          <p:cNvPr id="104" name="Chord 103"/>
          <p:cNvSpPr/>
          <p:nvPr/>
        </p:nvSpPr>
        <p:spPr>
          <a:xfrm rot="11881539">
            <a:off x="5932053" y="5797240"/>
            <a:ext cx="336927" cy="372368"/>
          </a:xfrm>
          <a:prstGeom prst="chor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5979762" y="5697206"/>
            <a:ext cx="778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409484" y="5764473"/>
            <a:ext cx="5641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RI-   -       -      -       -       -      -      -      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599" y="59350"/>
            <a:ext cx="8229600" cy="855050"/>
          </a:xfrm>
        </p:spPr>
        <p:txBody>
          <a:bodyPr/>
          <a:lstStyle/>
          <a:p>
            <a:r>
              <a:rPr lang="en-US" dirty="0" smtClean="0"/>
              <a:t>First</a:t>
            </a:r>
            <a:endParaRPr lang="en-US" dirty="0"/>
          </a:p>
        </p:txBody>
      </p:sp>
      <p:sp>
        <p:nvSpPr>
          <p:cNvPr id="4" name="Block Arc 3"/>
          <p:cNvSpPr/>
          <p:nvPr/>
        </p:nvSpPr>
        <p:spPr>
          <a:xfrm rot="10800000">
            <a:off x="482600" y="1016946"/>
            <a:ext cx="3042851" cy="1256922"/>
          </a:xfrm>
          <a:prstGeom prst="blockArc">
            <a:avLst>
              <a:gd name="adj1" fmla="val 10800000"/>
              <a:gd name="adj2" fmla="val 21512536"/>
              <a:gd name="adj3" fmla="val 5918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8300" y="1273039"/>
            <a:ext cx="3442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RI-</a:t>
            </a:r>
            <a:r>
              <a:rPr lang="en-US" dirty="0" err="1" smtClean="0">
                <a:solidFill>
                  <a:srgbClr val="3366FF"/>
                </a:solidFill>
              </a:rPr>
              <a:t>BsaI</a:t>
            </a:r>
            <a:r>
              <a:rPr lang="en-US" dirty="0" smtClean="0"/>
              <a:t>-    -   -   - </a:t>
            </a:r>
            <a:r>
              <a:rPr lang="en-US" dirty="0" smtClean="0">
                <a:solidFill>
                  <a:srgbClr val="008000"/>
                </a:solidFill>
              </a:rPr>
              <a:t> GTGG</a:t>
            </a:r>
            <a:r>
              <a:rPr lang="en-US" dirty="0" smtClean="0"/>
              <a:t>- </a:t>
            </a:r>
            <a:r>
              <a:rPr lang="en-US" dirty="0" err="1" smtClean="0">
                <a:solidFill>
                  <a:srgbClr val="FF5691"/>
                </a:solidFill>
              </a:rPr>
              <a:t>BsmBI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Bent Arrow 5"/>
          <p:cNvSpPr/>
          <p:nvPr/>
        </p:nvSpPr>
        <p:spPr>
          <a:xfrm>
            <a:off x="1200783" y="1120641"/>
            <a:ext cx="336927" cy="524767"/>
          </a:xfrm>
          <a:prstGeom prst="ben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Chord 6"/>
          <p:cNvSpPr/>
          <p:nvPr/>
        </p:nvSpPr>
        <p:spPr>
          <a:xfrm rot="1149419">
            <a:off x="1459324" y="1273039"/>
            <a:ext cx="336927" cy="372368"/>
          </a:xfrm>
          <a:prstGeom prst="chor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18968" y="1186421"/>
            <a:ext cx="479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</a:t>
            </a:r>
            <a:endParaRPr lang="en-US" sz="2800" dirty="0"/>
          </a:p>
        </p:txBody>
      </p:sp>
      <p:sp>
        <p:nvSpPr>
          <p:cNvPr id="9" name="Block Arc 8"/>
          <p:cNvSpPr/>
          <p:nvPr/>
        </p:nvSpPr>
        <p:spPr>
          <a:xfrm rot="10800000">
            <a:off x="5346150" y="1016946"/>
            <a:ext cx="2760208" cy="1256922"/>
          </a:xfrm>
          <a:prstGeom prst="blockArc">
            <a:avLst>
              <a:gd name="adj1" fmla="val 10800000"/>
              <a:gd name="adj2" fmla="val 21512536"/>
              <a:gd name="adj3" fmla="val 5918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4169" y="1273039"/>
            <a:ext cx="3207282" cy="372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>
                <a:solidFill>
                  <a:srgbClr val="FF5691"/>
                </a:solidFill>
              </a:rPr>
              <a:t>BsmBI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8000"/>
                </a:solidFill>
              </a:rPr>
              <a:t>GTGG </a:t>
            </a:r>
            <a:r>
              <a:rPr lang="en-US" dirty="0" smtClean="0">
                <a:solidFill>
                  <a:srgbClr val="008000"/>
                </a:solidFill>
              </a:rPr>
              <a:t>-       </a:t>
            </a:r>
            <a:r>
              <a:rPr lang="en-US" dirty="0" smtClean="0"/>
              <a:t>- </a:t>
            </a:r>
            <a:r>
              <a:rPr lang="en-US" dirty="0" err="1" smtClean="0">
                <a:solidFill>
                  <a:srgbClr val="3366FF"/>
                </a:solidFill>
              </a:rPr>
              <a:t>BsaI</a:t>
            </a:r>
            <a:r>
              <a:rPr lang="en-US" dirty="0" smtClean="0"/>
              <a:t>- </a:t>
            </a:r>
            <a:r>
              <a:rPr lang="en-US" dirty="0" err="1" smtClean="0"/>
              <a:t>Pst</a:t>
            </a:r>
            <a:endParaRPr lang="en-US" dirty="0"/>
          </a:p>
        </p:txBody>
      </p:sp>
      <p:sp>
        <p:nvSpPr>
          <p:cNvPr id="11" name="Block Arc 10"/>
          <p:cNvSpPr/>
          <p:nvPr/>
        </p:nvSpPr>
        <p:spPr>
          <a:xfrm rot="10800000">
            <a:off x="3134256" y="2144288"/>
            <a:ext cx="2760208" cy="1256922"/>
          </a:xfrm>
          <a:prstGeom prst="blockArc">
            <a:avLst>
              <a:gd name="adj1" fmla="val 10800000"/>
              <a:gd name="adj2" fmla="val 21512536"/>
              <a:gd name="adj3" fmla="val 5918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73845" y="2461759"/>
            <a:ext cx="3952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 –        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BsaI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– </a:t>
            </a:r>
            <a:r>
              <a:rPr lang="en-US" dirty="0" smtClean="0">
                <a:solidFill>
                  <a:srgbClr val="ECE341"/>
                </a:solidFill>
              </a:rPr>
              <a:t>CCDB</a:t>
            </a:r>
            <a:r>
              <a:rPr lang="en-US" dirty="0" smtClean="0"/>
              <a:t> – </a:t>
            </a:r>
            <a:r>
              <a:rPr lang="en-US" dirty="0" err="1" smtClean="0">
                <a:solidFill>
                  <a:srgbClr val="3366FF"/>
                </a:solidFill>
              </a:rPr>
              <a:t>BsaI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      -</a:t>
            </a:r>
            <a:r>
              <a:rPr lang="en-US" dirty="0" err="1" smtClean="0"/>
              <a:t>Pst</a:t>
            </a:r>
            <a:endParaRPr lang="en-US" dirty="0"/>
          </a:p>
        </p:txBody>
      </p:sp>
      <p:sp>
        <p:nvSpPr>
          <p:cNvPr id="15" name="Chord 14"/>
          <p:cNvSpPr/>
          <p:nvPr/>
        </p:nvSpPr>
        <p:spPr>
          <a:xfrm rot="12158510">
            <a:off x="6895795" y="1287725"/>
            <a:ext cx="336927" cy="372368"/>
          </a:xfrm>
          <a:prstGeom prst="chor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939589" y="1202350"/>
            <a:ext cx="778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4303130" y="2937224"/>
            <a:ext cx="2083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Amp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439818" y="1826895"/>
            <a:ext cx="2083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Chlor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654834" y="1841030"/>
            <a:ext cx="2083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Chlor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82599" y="647614"/>
            <a:ext cx="382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Cut with </a:t>
            </a:r>
            <a:r>
              <a:rPr lang="en-US" dirty="0" err="1" smtClean="0"/>
              <a:t>BsaI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35000" y="1231556"/>
            <a:ext cx="565783" cy="4108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291414" y="1306469"/>
            <a:ext cx="531785" cy="3359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642786" y="2461759"/>
            <a:ext cx="459314" cy="3723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016412" y="2503441"/>
            <a:ext cx="335513" cy="3723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Block Arc 24"/>
          <p:cNvSpPr/>
          <p:nvPr/>
        </p:nvSpPr>
        <p:spPr>
          <a:xfrm rot="10800000">
            <a:off x="1079309" y="3275736"/>
            <a:ext cx="3042851" cy="1256922"/>
          </a:xfrm>
          <a:prstGeom prst="blockArc">
            <a:avLst>
              <a:gd name="adj1" fmla="val 10800000"/>
              <a:gd name="adj2" fmla="val 21512536"/>
              <a:gd name="adj3" fmla="val 5918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6769" y="3560260"/>
            <a:ext cx="3442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            -   -   - </a:t>
            </a:r>
            <a:r>
              <a:rPr lang="en-US" dirty="0" smtClean="0">
                <a:solidFill>
                  <a:srgbClr val="008000"/>
                </a:solidFill>
              </a:rPr>
              <a:t> GTGG</a:t>
            </a:r>
            <a:r>
              <a:rPr lang="en-US" dirty="0" smtClean="0"/>
              <a:t>- </a:t>
            </a:r>
            <a:r>
              <a:rPr lang="en-US" dirty="0" err="1" smtClean="0">
                <a:solidFill>
                  <a:srgbClr val="FF5691"/>
                </a:solidFill>
              </a:rPr>
              <a:t>BsmBI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7" name="Bent Arrow 26"/>
          <p:cNvSpPr/>
          <p:nvPr/>
        </p:nvSpPr>
        <p:spPr>
          <a:xfrm>
            <a:off x="1419252" y="3407862"/>
            <a:ext cx="336927" cy="524767"/>
          </a:xfrm>
          <a:prstGeom prst="ben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8" name="Chord 27"/>
          <p:cNvSpPr/>
          <p:nvPr/>
        </p:nvSpPr>
        <p:spPr>
          <a:xfrm rot="1827163">
            <a:off x="1753993" y="3560260"/>
            <a:ext cx="336927" cy="372368"/>
          </a:xfrm>
          <a:prstGeom prst="chor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682192" y="3500562"/>
            <a:ext cx="479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</a:t>
            </a:r>
            <a:endParaRPr lang="en-US" sz="2800" dirty="0"/>
          </a:p>
        </p:txBody>
      </p:sp>
      <p:sp>
        <p:nvSpPr>
          <p:cNvPr id="30" name="Block Arc 29"/>
          <p:cNvSpPr/>
          <p:nvPr/>
        </p:nvSpPr>
        <p:spPr>
          <a:xfrm rot="10800000">
            <a:off x="5346149" y="3240661"/>
            <a:ext cx="2648939" cy="1256922"/>
          </a:xfrm>
          <a:prstGeom prst="blockArc">
            <a:avLst>
              <a:gd name="adj1" fmla="val 10800000"/>
              <a:gd name="adj2" fmla="val 21512536"/>
              <a:gd name="adj3" fmla="val 5918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04917" y="3560260"/>
            <a:ext cx="3207282" cy="372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>
                <a:solidFill>
                  <a:srgbClr val="FF5691"/>
                </a:solidFill>
              </a:rPr>
              <a:t>BsmBI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8000"/>
                </a:solidFill>
              </a:rPr>
              <a:t>GTGG </a:t>
            </a:r>
            <a:r>
              <a:rPr lang="en-US" dirty="0" smtClean="0">
                <a:solidFill>
                  <a:srgbClr val="008000"/>
                </a:solidFill>
              </a:rPr>
              <a:t>-       </a:t>
            </a:r>
            <a:endParaRPr lang="en-US" dirty="0"/>
          </a:p>
        </p:txBody>
      </p:sp>
      <p:sp>
        <p:nvSpPr>
          <p:cNvPr id="32" name="Block Arc 31"/>
          <p:cNvSpPr/>
          <p:nvPr/>
        </p:nvSpPr>
        <p:spPr>
          <a:xfrm rot="10800000">
            <a:off x="3397049" y="4284384"/>
            <a:ext cx="2760208" cy="1256922"/>
          </a:xfrm>
          <a:prstGeom prst="blockArc">
            <a:avLst>
              <a:gd name="adj1" fmla="val 10800000"/>
              <a:gd name="adj2" fmla="val 21512536"/>
              <a:gd name="adj3" fmla="val 5918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992314" y="4628639"/>
            <a:ext cx="3952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 –                                                  </a:t>
            </a:r>
            <a:r>
              <a:rPr lang="en-US" dirty="0" err="1" smtClean="0"/>
              <a:t>Pst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3352724" y="4561089"/>
            <a:ext cx="290064" cy="290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5739564" y="4561087"/>
            <a:ext cx="207341" cy="2903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Chord 35"/>
          <p:cNvSpPr/>
          <p:nvPr/>
        </p:nvSpPr>
        <p:spPr>
          <a:xfrm rot="12158510">
            <a:off x="7114264" y="3574946"/>
            <a:ext cx="336927" cy="372368"/>
          </a:xfrm>
          <a:prstGeom prst="chor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158058" y="3489571"/>
            <a:ext cx="778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4638759" y="5069085"/>
            <a:ext cx="2083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Amp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101847" y="4075225"/>
            <a:ext cx="2083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Chlor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219209" y="4050228"/>
            <a:ext cx="2083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Chlor</a:t>
            </a:r>
            <a:endParaRPr lang="en-US" dirty="0"/>
          </a:p>
        </p:txBody>
      </p:sp>
      <p:sp>
        <p:nvSpPr>
          <p:cNvPr id="45" name="Block Arc 44"/>
          <p:cNvSpPr/>
          <p:nvPr/>
        </p:nvSpPr>
        <p:spPr>
          <a:xfrm rot="10800000">
            <a:off x="2457163" y="5103885"/>
            <a:ext cx="4551953" cy="1678025"/>
          </a:xfrm>
          <a:prstGeom prst="blockArc">
            <a:avLst>
              <a:gd name="adj1" fmla="val 10800000"/>
              <a:gd name="adj2" fmla="val 21555140"/>
              <a:gd name="adj3" fmla="val 5683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366FF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413667" y="5514666"/>
            <a:ext cx="3045301" cy="372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RI-   -   -   - </a:t>
            </a:r>
            <a:r>
              <a:rPr lang="en-US" dirty="0" smtClean="0">
                <a:solidFill>
                  <a:srgbClr val="008000"/>
                </a:solidFill>
              </a:rPr>
              <a:t>GTGG</a:t>
            </a:r>
            <a:r>
              <a:rPr lang="en-US" dirty="0" smtClean="0"/>
              <a:t>- </a:t>
            </a:r>
            <a:r>
              <a:rPr lang="en-US" dirty="0" err="1" smtClean="0">
                <a:solidFill>
                  <a:srgbClr val="FF5691"/>
                </a:solidFill>
              </a:rPr>
              <a:t>BsmBI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7" name="Bent Arrow 46"/>
          <p:cNvSpPr/>
          <p:nvPr/>
        </p:nvSpPr>
        <p:spPr>
          <a:xfrm>
            <a:off x="2784697" y="5376018"/>
            <a:ext cx="336927" cy="524767"/>
          </a:xfrm>
          <a:prstGeom prst="ben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733140" y="5514666"/>
            <a:ext cx="3207282" cy="372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r>
              <a:rPr lang="en-US" dirty="0" err="1" smtClean="0">
                <a:solidFill>
                  <a:srgbClr val="FF5691"/>
                </a:solidFill>
              </a:rPr>
              <a:t>BsmBI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8000"/>
                </a:solidFill>
              </a:rPr>
              <a:t>GTGG</a:t>
            </a:r>
            <a:r>
              <a:rPr lang="en-US" dirty="0" smtClean="0"/>
              <a:t> -       </a:t>
            </a:r>
            <a:r>
              <a:rPr lang="en-US" dirty="0" err="1" smtClean="0"/>
              <a:t>Pst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356198" y="6363351"/>
            <a:ext cx="2083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Amp</a:t>
            </a:r>
            <a:endParaRPr lang="en-US" dirty="0"/>
          </a:p>
        </p:txBody>
      </p:sp>
      <p:sp>
        <p:nvSpPr>
          <p:cNvPr id="51" name="Chord 50"/>
          <p:cNvSpPr/>
          <p:nvPr/>
        </p:nvSpPr>
        <p:spPr>
          <a:xfrm rot="1165697">
            <a:off x="2977399" y="5555394"/>
            <a:ext cx="336927" cy="372368"/>
          </a:xfrm>
          <a:prstGeom prst="chor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2931663" y="5463817"/>
            <a:ext cx="460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</a:t>
            </a:r>
            <a:endParaRPr lang="en-US" sz="2800" dirty="0"/>
          </a:p>
        </p:txBody>
      </p:sp>
      <p:sp>
        <p:nvSpPr>
          <p:cNvPr id="53" name="Chord 52"/>
          <p:cNvSpPr/>
          <p:nvPr/>
        </p:nvSpPr>
        <p:spPr>
          <a:xfrm rot="11881539">
            <a:off x="6354821" y="5520026"/>
            <a:ext cx="336927" cy="372368"/>
          </a:xfrm>
          <a:prstGeom prst="chor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6373165" y="5419992"/>
            <a:ext cx="778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</a:t>
            </a:r>
            <a:endParaRPr lang="en-US" sz="2800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4642064" y="3560260"/>
            <a:ext cx="1" cy="3439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8"/>
            <a:ext cx="8229600" cy="804862"/>
          </a:xfrm>
        </p:spPr>
        <p:txBody>
          <a:bodyPr/>
          <a:lstStyle/>
          <a:p>
            <a:r>
              <a:rPr lang="en-US" dirty="0" smtClean="0"/>
              <a:t>Second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92100" y="838200"/>
            <a:ext cx="2514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Build graph using GGS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02008" y="2345398"/>
            <a:ext cx="3494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Digest the HPP vector and the graph vector with </a:t>
            </a:r>
            <a:r>
              <a:rPr lang="en-US" dirty="0" err="1" smtClean="0"/>
              <a:t>BsmBI</a:t>
            </a:r>
            <a:r>
              <a:rPr lang="en-US" dirty="0" smtClean="0"/>
              <a:t> and insert graph into Vector</a:t>
            </a:r>
            <a:endParaRPr lang="en-US" dirty="0"/>
          </a:p>
        </p:txBody>
      </p:sp>
      <p:sp>
        <p:nvSpPr>
          <p:cNvPr id="42" name="Block Arc 41"/>
          <p:cNvSpPr/>
          <p:nvPr/>
        </p:nvSpPr>
        <p:spPr>
          <a:xfrm rot="10800000">
            <a:off x="998549" y="2967561"/>
            <a:ext cx="3211671" cy="1256922"/>
          </a:xfrm>
          <a:prstGeom prst="blockArc">
            <a:avLst>
              <a:gd name="adj1" fmla="val 10800000"/>
              <a:gd name="adj2" fmla="val 21512536"/>
              <a:gd name="adj3" fmla="val 5918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Block Arc 42"/>
          <p:cNvSpPr/>
          <p:nvPr/>
        </p:nvSpPr>
        <p:spPr>
          <a:xfrm rot="10800000">
            <a:off x="4916498" y="3073934"/>
            <a:ext cx="3070807" cy="1219363"/>
          </a:xfrm>
          <a:prstGeom prst="blockArc">
            <a:avLst>
              <a:gd name="adj1" fmla="val 10800000"/>
              <a:gd name="adj2" fmla="val 21512536"/>
              <a:gd name="adj3" fmla="val 5918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008661" y="3302147"/>
            <a:ext cx="3265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5691"/>
                </a:solidFill>
              </a:rPr>
              <a:t>BsmBI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008000"/>
                </a:solidFill>
              </a:rPr>
              <a:t>GTGG</a:t>
            </a:r>
            <a:r>
              <a:rPr lang="en-US" dirty="0" smtClean="0"/>
              <a:t>        </a:t>
            </a:r>
            <a:r>
              <a:rPr lang="en-US" dirty="0" smtClean="0"/>
              <a:t>-       -       -</a:t>
            </a:r>
            <a:r>
              <a:rPr lang="en-US" dirty="0" err="1" smtClean="0">
                <a:solidFill>
                  <a:srgbClr val="3366FF"/>
                </a:solidFill>
              </a:rPr>
              <a:t>BsaI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979999" y="3333064"/>
            <a:ext cx="406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3366FF"/>
                </a:solidFill>
              </a:rPr>
              <a:t>BsaI</a:t>
            </a:r>
            <a:r>
              <a:rPr lang="en-US" dirty="0" smtClean="0"/>
              <a:t> </a:t>
            </a:r>
            <a:r>
              <a:rPr lang="en-US" dirty="0" smtClean="0"/>
              <a:t>-      -       </a:t>
            </a:r>
            <a:r>
              <a:rPr lang="en-US" dirty="0" smtClean="0"/>
              <a:t>-      -   -  - </a:t>
            </a:r>
            <a:r>
              <a:rPr lang="en-US" dirty="0" smtClean="0">
                <a:solidFill>
                  <a:srgbClr val="008000"/>
                </a:solidFill>
              </a:rPr>
              <a:t>GTGG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FF5691"/>
                </a:solidFill>
              </a:rPr>
              <a:t>Bs</a:t>
            </a:r>
            <a:endParaRPr lang="en-US" dirty="0">
              <a:solidFill>
                <a:srgbClr val="FF5691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rot="5400000">
            <a:off x="4169656" y="3753838"/>
            <a:ext cx="74119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327114" y="3760379"/>
            <a:ext cx="2083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Chlor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149055" y="3824181"/>
            <a:ext cx="2083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Chlor</a:t>
            </a:r>
            <a:endParaRPr lang="en-US" dirty="0"/>
          </a:p>
        </p:txBody>
      </p:sp>
      <p:sp>
        <p:nvSpPr>
          <p:cNvPr id="51" name="Chord 50"/>
          <p:cNvSpPr/>
          <p:nvPr/>
        </p:nvSpPr>
        <p:spPr>
          <a:xfrm rot="11975703">
            <a:off x="2438087" y="3339805"/>
            <a:ext cx="336927" cy="372368"/>
          </a:xfrm>
          <a:prstGeom prst="chor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Chord 51"/>
          <p:cNvSpPr/>
          <p:nvPr/>
        </p:nvSpPr>
        <p:spPr>
          <a:xfrm rot="1156454">
            <a:off x="2857744" y="3355841"/>
            <a:ext cx="336927" cy="372368"/>
          </a:xfrm>
          <a:prstGeom prst="chord">
            <a:avLst/>
          </a:prstGeom>
          <a:solidFill>
            <a:srgbClr val="6B85C1"/>
          </a:solidFill>
          <a:ln>
            <a:solidFill>
              <a:srgbClr val="6B85C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Chord 52"/>
          <p:cNvSpPr/>
          <p:nvPr/>
        </p:nvSpPr>
        <p:spPr>
          <a:xfrm rot="1162084">
            <a:off x="6410715" y="3352389"/>
            <a:ext cx="336927" cy="372368"/>
          </a:xfrm>
          <a:prstGeom prst="chor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Chord 54"/>
          <p:cNvSpPr/>
          <p:nvPr/>
        </p:nvSpPr>
        <p:spPr>
          <a:xfrm rot="11985783">
            <a:off x="3229592" y="3336932"/>
            <a:ext cx="336927" cy="372368"/>
          </a:xfrm>
          <a:prstGeom prst="chord">
            <a:avLst/>
          </a:prstGeom>
          <a:solidFill>
            <a:srgbClr val="6B85C1"/>
          </a:solidFill>
          <a:ln>
            <a:solidFill>
              <a:srgbClr val="6B85C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455248" y="3250161"/>
            <a:ext cx="460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</a:t>
            </a:r>
            <a:endParaRPr lang="en-US" sz="2800" dirty="0"/>
          </a:p>
        </p:txBody>
      </p:sp>
      <p:sp>
        <p:nvSpPr>
          <p:cNvPr id="58" name="TextBox 57"/>
          <p:cNvSpPr txBox="1"/>
          <p:nvPr/>
        </p:nvSpPr>
        <p:spPr>
          <a:xfrm>
            <a:off x="6358605" y="3244907"/>
            <a:ext cx="778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</a:t>
            </a:r>
            <a:endParaRPr lang="en-US" sz="2800" dirty="0"/>
          </a:p>
        </p:txBody>
      </p:sp>
      <p:sp>
        <p:nvSpPr>
          <p:cNvPr id="61" name="TextBox 60"/>
          <p:cNvSpPr txBox="1"/>
          <p:nvPr/>
        </p:nvSpPr>
        <p:spPr>
          <a:xfrm>
            <a:off x="3234148" y="3244907"/>
            <a:ext cx="547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62" name="TextBox 61"/>
          <p:cNvSpPr txBox="1"/>
          <p:nvPr/>
        </p:nvSpPr>
        <p:spPr>
          <a:xfrm>
            <a:off x="2817540" y="3262607"/>
            <a:ext cx="547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81" name="Rectangle 80"/>
          <p:cNvSpPr/>
          <p:nvPr/>
        </p:nvSpPr>
        <p:spPr>
          <a:xfrm>
            <a:off x="1008662" y="3204883"/>
            <a:ext cx="1260538" cy="4975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6799854" y="3307057"/>
            <a:ext cx="1433122" cy="463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Block Arc 83"/>
          <p:cNvSpPr/>
          <p:nvPr/>
        </p:nvSpPr>
        <p:spPr>
          <a:xfrm rot="10800000">
            <a:off x="2490006" y="4000790"/>
            <a:ext cx="4551953" cy="1678025"/>
          </a:xfrm>
          <a:prstGeom prst="blockArc">
            <a:avLst>
              <a:gd name="adj1" fmla="val 10800000"/>
              <a:gd name="adj2" fmla="val 21555140"/>
              <a:gd name="adj3" fmla="val 5683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366FF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446510" y="4411571"/>
            <a:ext cx="3045301" cy="372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RI-   -   -   - </a:t>
            </a:r>
            <a:r>
              <a:rPr lang="en-US" dirty="0" smtClean="0">
                <a:solidFill>
                  <a:srgbClr val="008000"/>
                </a:solidFill>
              </a:rPr>
              <a:t>GTGG</a:t>
            </a:r>
            <a:r>
              <a:rPr lang="en-US" dirty="0" smtClean="0"/>
              <a:t>- </a:t>
            </a:r>
            <a:r>
              <a:rPr lang="en-US" dirty="0" err="1" smtClean="0">
                <a:solidFill>
                  <a:srgbClr val="FF5691"/>
                </a:solidFill>
              </a:rPr>
              <a:t>BsmBI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6" name="Bent Arrow 85"/>
          <p:cNvSpPr/>
          <p:nvPr/>
        </p:nvSpPr>
        <p:spPr>
          <a:xfrm>
            <a:off x="2817540" y="4272923"/>
            <a:ext cx="336927" cy="524767"/>
          </a:xfrm>
          <a:prstGeom prst="ben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765983" y="4411571"/>
            <a:ext cx="3207282" cy="372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r>
              <a:rPr lang="en-US" dirty="0" err="1" smtClean="0">
                <a:solidFill>
                  <a:srgbClr val="FF5691"/>
                </a:solidFill>
              </a:rPr>
              <a:t>BsmBI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8000"/>
                </a:solidFill>
              </a:rPr>
              <a:t>GTGG</a:t>
            </a:r>
            <a:r>
              <a:rPr lang="en-US" dirty="0" smtClean="0"/>
              <a:t> -       </a:t>
            </a:r>
            <a:r>
              <a:rPr lang="en-US" dirty="0" err="1" smtClean="0"/>
              <a:t>Pst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4389041" y="5260256"/>
            <a:ext cx="2083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Amp</a:t>
            </a:r>
            <a:endParaRPr lang="en-US" dirty="0"/>
          </a:p>
        </p:txBody>
      </p:sp>
      <p:sp>
        <p:nvSpPr>
          <p:cNvPr id="89" name="Chord 88"/>
          <p:cNvSpPr/>
          <p:nvPr/>
        </p:nvSpPr>
        <p:spPr>
          <a:xfrm rot="1211036">
            <a:off x="3078222" y="4421057"/>
            <a:ext cx="336927" cy="372368"/>
          </a:xfrm>
          <a:prstGeom prst="chor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3406427" y="4349381"/>
            <a:ext cx="460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</a:t>
            </a:r>
            <a:endParaRPr lang="en-US" sz="2800" dirty="0"/>
          </a:p>
        </p:txBody>
      </p:sp>
      <p:sp>
        <p:nvSpPr>
          <p:cNvPr id="91" name="Chord 90"/>
          <p:cNvSpPr/>
          <p:nvPr/>
        </p:nvSpPr>
        <p:spPr>
          <a:xfrm rot="11881539">
            <a:off x="6387664" y="4416931"/>
            <a:ext cx="336927" cy="372368"/>
          </a:xfrm>
          <a:prstGeom prst="chor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6406008" y="4316897"/>
            <a:ext cx="778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</a:t>
            </a:r>
            <a:endParaRPr lang="en-US" sz="2800" dirty="0"/>
          </a:p>
        </p:txBody>
      </p:sp>
      <p:sp>
        <p:nvSpPr>
          <p:cNvPr id="93" name="Rectangle 92"/>
          <p:cNvSpPr/>
          <p:nvPr/>
        </p:nvSpPr>
        <p:spPr>
          <a:xfrm>
            <a:off x="3473889" y="4354660"/>
            <a:ext cx="1442608" cy="4108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5020535" y="4373580"/>
            <a:ext cx="1340368" cy="4103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Block Arc 82"/>
          <p:cNvSpPr/>
          <p:nvPr/>
        </p:nvSpPr>
        <p:spPr>
          <a:xfrm rot="10800000">
            <a:off x="536038" y="1088476"/>
            <a:ext cx="3211671" cy="1256922"/>
          </a:xfrm>
          <a:prstGeom prst="blockArc">
            <a:avLst>
              <a:gd name="adj1" fmla="val 10800000"/>
              <a:gd name="adj2" fmla="val 21512536"/>
              <a:gd name="adj3" fmla="val 5918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82650" y="1423062"/>
            <a:ext cx="3265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5691"/>
                </a:solidFill>
              </a:rPr>
              <a:t>BsmBI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008000"/>
                </a:solidFill>
              </a:rPr>
              <a:t>GTGG</a:t>
            </a:r>
            <a:r>
              <a:rPr lang="en-US" dirty="0" smtClean="0"/>
              <a:t> -      -       -       -</a:t>
            </a:r>
            <a:r>
              <a:rPr lang="en-US" dirty="0" err="1" smtClean="0">
                <a:solidFill>
                  <a:srgbClr val="3366FF"/>
                </a:solidFill>
              </a:rPr>
              <a:t>BsaI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453988" y="1453979"/>
            <a:ext cx="406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3366FF"/>
                </a:solidFill>
              </a:rPr>
              <a:t>BsaI</a:t>
            </a:r>
            <a:r>
              <a:rPr lang="en-US" dirty="0" smtClean="0"/>
              <a:t> -       -      -   -  - </a:t>
            </a:r>
            <a:r>
              <a:rPr lang="en-US" dirty="0" smtClean="0">
                <a:solidFill>
                  <a:srgbClr val="008000"/>
                </a:solidFill>
              </a:rPr>
              <a:t>GTGG</a:t>
            </a:r>
            <a:r>
              <a:rPr lang="en-US" dirty="0" smtClean="0"/>
              <a:t>- </a:t>
            </a:r>
            <a:r>
              <a:rPr lang="en-US" dirty="0" err="1" smtClean="0">
                <a:solidFill>
                  <a:srgbClr val="FF5691"/>
                </a:solidFill>
              </a:rPr>
              <a:t>BsmBI</a:t>
            </a:r>
            <a:endParaRPr lang="en-US" dirty="0">
              <a:solidFill>
                <a:srgbClr val="FF5691"/>
              </a:solidFill>
            </a:endParaRPr>
          </a:p>
        </p:txBody>
      </p:sp>
      <p:cxnSp>
        <p:nvCxnSpPr>
          <p:cNvPr id="97" name="Straight Arrow Connector 96"/>
          <p:cNvCxnSpPr/>
          <p:nvPr/>
        </p:nvCxnSpPr>
        <p:spPr>
          <a:xfrm rot="5400000">
            <a:off x="3850487" y="1906773"/>
            <a:ext cx="74119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1801103" y="1881294"/>
            <a:ext cx="2083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Chlor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5623044" y="1945096"/>
            <a:ext cx="2083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Chlor</a:t>
            </a:r>
            <a:endParaRPr lang="en-US" dirty="0"/>
          </a:p>
        </p:txBody>
      </p:sp>
      <p:sp>
        <p:nvSpPr>
          <p:cNvPr id="100" name="Chord 99"/>
          <p:cNvSpPr/>
          <p:nvPr/>
        </p:nvSpPr>
        <p:spPr>
          <a:xfrm rot="11611443">
            <a:off x="1839972" y="1452361"/>
            <a:ext cx="336927" cy="372368"/>
          </a:xfrm>
          <a:prstGeom prst="chor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Chord 100"/>
          <p:cNvSpPr/>
          <p:nvPr/>
        </p:nvSpPr>
        <p:spPr>
          <a:xfrm rot="1297056">
            <a:off x="2338999" y="1470849"/>
            <a:ext cx="336927" cy="372368"/>
          </a:xfrm>
          <a:prstGeom prst="chord">
            <a:avLst/>
          </a:prstGeom>
          <a:solidFill>
            <a:srgbClr val="6B85C1"/>
          </a:solidFill>
          <a:ln>
            <a:solidFill>
              <a:srgbClr val="6B85C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Chord 101"/>
          <p:cNvSpPr/>
          <p:nvPr/>
        </p:nvSpPr>
        <p:spPr>
          <a:xfrm rot="1162084">
            <a:off x="5884704" y="1473304"/>
            <a:ext cx="336927" cy="372368"/>
          </a:xfrm>
          <a:prstGeom prst="chor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Chord 102"/>
          <p:cNvSpPr/>
          <p:nvPr/>
        </p:nvSpPr>
        <p:spPr>
          <a:xfrm rot="12214743">
            <a:off x="5460005" y="1479561"/>
            <a:ext cx="336927" cy="372368"/>
          </a:xfrm>
          <a:prstGeom prst="chord">
            <a:avLst/>
          </a:prstGeom>
          <a:solidFill>
            <a:srgbClr val="CA60C2"/>
          </a:solidFill>
          <a:ln>
            <a:solidFill>
              <a:srgbClr val="CA60C2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Chord 103"/>
          <p:cNvSpPr/>
          <p:nvPr/>
        </p:nvSpPr>
        <p:spPr>
          <a:xfrm rot="11731770">
            <a:off x="2696381" y="1465086"/>
            <a:ext cx="336927" cy="372368"/>
          </a:xfrm>
          <a:prstGeom prst="chord">
            <a:avLst/>
          </a:prstGeom>
          <a:solidFill>
            <a:srgbClr val="6B85C1"/>
          </a:solidFill>
          <a:ln>
            <a:solidFill>
              <a:srgbClr val="6B85C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Chord 104"/>
          <p:cNvSpPr/>
          <p:nvPr/>
        </p:nvSpPr>
        <p:spPr>
          <a:xfrm rot="950329">
            <a:off x="5132326" y="1486808"/>
            <a:ext cx="336927" cy="372368"/>
          </a:xfrm>
          <a:prstGeom prst="chord">
            <a:avLst/>
          </a:prstGeom>
          <a:solidFill>
            <a:srgbClr val="CA60C2"/>
          </a:solidFill>
          <a:ln>
            <a:solidFill>
              <a:srgbClr val="CA60C2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1856652" y="1365027"/>
            <a:ext cx="460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</a:t>
            </a:r>
            <a:endParaRPr lang="en-US" sz="2800" dirty="0"/>
          </a:p>
        </p:txBody>
      </p:sp>
      <p:sp>
        <p:nvSpPr>
          <p:cNvPr id="107" name="TextBox 106"/>
          <p:cNvSpPr txBox="1"/>
          <p:nvPr/>
        </p:nvSpPr>
        <p:spPr>
          <a:xfrm>
            <a:off x="5832594" y="1365822"/>
            <a:ext cx="778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</a:t>
            </a:r>
            <a:endParaRPr lang="en-US" sz="2800" dirty="0"/>
          </a:p>
        </p:txBody>
      </p:sp>
      <p:sp>
        <p:nvSpPr>
          <p:cNvPr id="108" name="TextBox 107"/>
          <p:cNvSpPr txBox="1"/>
          <p:nvPr/>
        </p:nvSpPr>
        <p:spPr>
          <a:xfrm>
            <a:off x="5077476" y="1396174"/>
            <a:ext cx="547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5463093" y="1373569"/>
            <a:ext cx="547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2698389" y="1371429"/>
            <a:ext cx="547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11" name="TextBox 110"/>
          <p:cNvSpPr txBox="1"/>
          <p:nvPr/>
        </p:nvSpPr>
        <p:spPr>
          <a:xfrm>
            <a:off x="2273570" y="1373569"/>
            <a:ext cx="547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12" name="Block Arc 111"/>
          <p:cNvSpPr/>
          <p:nvPr/>
        </p:nvSpPr>
        <p:spPr>
          <a:xfrm rot="10800000">
            <a:off x="4493747" y="1192974"/>
            <a:ext cx="3070807" cy="1219363"/>
          </a:xfrm>
          <a:prstGeom prst="blockArc">
            <a:avLst>
              <a:gd name="adj1" fmla="val 10800000"/>
              <a:gd name="adj2" fmla="val 21512536"/>
              <a:gd name="adj3" fmla="val 5918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3" name="Block Arc 112"/>
          <p:cNvSpPr/>
          <p:nvPr/>
        </p:nvSpPr>
        <p:spPr>
          <a:xfrm rot="10800000">
            <a:off x="2753135" y="5764473"/>
            <a:ext cx="3775774" cy="1063569"/>
          </a:xfrm>
          <a:prstGeom prst="blockArc">
            <a:avLst>
              <a:gd name="adj1" fmla="val 10800000"/>
              <a:gd name="adj2" fmla="val 21555140"/>
              <a:gd name="adj3" fmla="val 5683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4357632" y="6447380"/>
            <a:ext cx="2083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Amp</a:t>
            </a:r>
            <a:endParaRPr lang="en-US" dirty="0"/>
          </a:p>
        </p:txBody>
      </p:sp>
      <p:sp>
        <p:nvSpPr>
          <p:cNvPr id="115" name="Bent Arrow 114"/>
          <p:cNvSpPr/>
          <p:nvPr/>
        </p:nvSpPr>
        <p:spPr>
          <a:xfrm>
            <a:off x="3122256" y="5797366"/>
            <a:ext cx="336927" cy="524767"/>
          </a:xfrm>
          <a:prstGeom prst="ben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16" name="Chord 115"/>
          <p:cNvSpPr/>
          <p:nvPr/>
        </p:nvSpPr>
        <p:spPr>
          <a:xfrm rot="1101541">
            <a:off x="3429258" y="5976742"/>
            <a:ext cx="336927" cy="372368"/>
          </a:xfrm>
          <a:prstGeom prst="chor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3406427" y="5894018"/>
            <a:ext cx="460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</a:t>
            </a:r>
            <a:endParaRPr lang="en-US" sz="2800" dirty="0"/>
          </a:p>
        </p:txBody>
      </p:sp>
      <p:sp>
        <p:nvSpPr>
          <p:cNvPr id="118" name="Chord 117"/>
          <p:cNvSpPr/>
          <p:nvPr/>
        </p:nvSpPr>
        <p:spPr>
          <a:xfrm rot="11534460">
            <a:off x="3755623" y="5966953"/>
            <a:ext cx="336927" cy="372368"/>
          </a:xfrm>
          <a:prstGeom prst="chor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Chord 118"/>
          <p:cNvSpPr/>
          <p:nvPr/>
        </p:nvSpPr>
        <p:spPr>
          <a:xfrm rot="1011112">
            <a:off x="4258746" y="5977082"/>
            <a:ext cx="336927" cy="372368"/>
          </a:xfrm>
          <a:prstGeom prst="chord">
            <a:avLst/>
          </a:prstGeom>
          <a:solidFill>
            <a:srgbClr val="6B85C1"/>
          </a:solidFill>
          <a:ln>
            <a:solidFill>
              <a:srgbClr val="6B85C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Chord 119"/>
          <p:cNvSpPr/>
          <p:nvPr/>
        </p:nvSpPr>
        <p:spPr>
          <a:xfrm rot="12223205">
            <a:off x="4597928" y="5964080"/>
            <a:ext cx="336927" cy="372368"/>
          </a:xfrm>
          <a:prstGeom prst="chord">
            <a:avLst/>
          </a:prstGeom>
          <a:solidFill>
            <a:srgbClr val="6B85C1"/>
          </a:solidFill>
          <a:ln>
            <a:solidFill>
              <a:srgbClr val="6B85C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3776399" y="5871260"/>
            <a:ext cx="460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</a:t>
            </a:r>
            <a:endParaRPr lang="en-US" sz="2800" dirty="0"/>
          </a:p>
        </p:txBody>
      </p:sp>
      <p:sp>
        <p:nvSpPr>
          <p:cNvPr id="122" name="TextBox 121"/>
          <p:cNvSpPr txBox="1"/>
          <p:nvPr/>
        </p:nvSpPr>
        <p:spPr>
          <a:xfrm>
            <a:off x="4634495" y="5855248"/>
            <a:ext cx="547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23" name="TextBox 122"/>
          <p:cNvSpPr txBox="1"/>
          <p:nvPr/>
        </p:nvSpPr>
        <p:spPr>
          <a:xfrm>
            <a:off x="4205233" y="5880648"/>
            <a:ext cx="547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24" name="Chord 123"/>
          <p:cNvSpPr/>
          <p:nvPr/>
        </p:nvSpPr>
        <p:spPr>
          <a:xfrm rot="1162084">
            <a:off x="5782288" y="5968885"/>
            <a:ext cx="336927" cy="372368"/>
          </a:xfrm>
          <a:prstGeom prst="chor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Chord 124"/>
          <p:cNvSpPr/>
          <p:nvPr/>
        </p:nvSpPr>
        <p:spPr>
          <a:xfrm rot="11943752">
            <a:off x="5357589" y="5975142"/>
            <a:ext cx="336927" cy="372368"/>
          </a:xfrm>
          <a:prstGeom prst="chord">
            <a:avLst/>
          </a:prstGeom>
          <a:solidFill>
            <a:srgbClr val="CA60C2"/>
          </a:solidFill>
          <a:ln>
            <a:solidFill>
              <a:srgbClr val="CA60C2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Chord 125"/>
          <p:cNvSpPr/>
          <p:nvPr/>
        </p:nvSpPr>
        <p:spPr>
          <a:xfrm rot="1138985">
            <a:off x="5017210" y="5982389"/>
            <a:ext cx="336927" cy="372368"/>
          </a:xfrm>
          <a:prstGeom prst="chord">
            <a:avLst/>
          </a:prstGeom>
          <a:solidFill>
            <a:srgbClr val="CA60C2"/>
          </a:solidFill>
          <a:ln>
            <a:solidFill>
              <a:srgbClr val="CA60C2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4996920" y="5910853"/>
            <a:ext cx="547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356819" y="5886915"/>
            <a:ext cx="547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5750711" y="5891578"/>
            <a:ext cx="778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</a:t>
            </a:r>
            <a:endParaRPr lang="en-US" sz="2800" dirty="0"/>
          </a:p>
        </p:txBody>
      </p:sp>
      <p:sp>
        <p:nvSpPr>
          <p:cNvPr id="130" name="Chord 129"/>
          <p:cNvSpPr/>
          <p:nvPr/>
        </p:nvSpPr>
        <p:spPr>
          <a:xfrm rot="11881539">
            <a:off x="6045826" y="5970482"/>
            <a:ext cx="336927" cy="372368"/>
          </a:xfrm>
          <a:prstGeom prst="chor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1" name="TextBox 130"/>
          <p:cNvSpPr txBox="1"/>
          <p:nvPr/>
        </p:nvSpPr>
        <p:spPr>
          <a:xfrm>
            <a:off x="6093535" y="5870448"/>
            <a:ext cx="778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</a:t>
            </a:r>
            <a:endParaRPr lang="en-US" sz="2800" dirty="0"/>
          </a:p>
        </p:txBody>
      </p:sp>
      <p:sp>
        <p:nvSpPr>
          <p:cNvPr id="132" name="TextBox 131"/>
          <p:cNvSpPr txBox="1"/>
          <p:nvPr/>
        </p:nvSpPr>
        <p:spPr>
          <a:xfrm>
            <a:off x="2490005" y="5952801"/>
            <a:ext cx="5641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RI-   -       -      -       -       -      -      -      </a:t>
            </a:r>
            <a:r>
              <a:rPr lang="en-US" dirty="0" smtClean="0"/>
              <a:t>-     -</a:t>
            </a:r>
            <a:r>
              <a:rPr lang="en-US" dirty="0" err="1" smtClean="0"/>
              <a:t>Pst</a:t>
            </a:r>
            <a:endParaRPr lang="en-US" dirty="0"/>
          </a:p>
        </p:txBody>
      </p:sp>
      <p:sp>
        <p:nvSpPr>
          <p:cNvPr id="133" name="TextBox 132"/>
          <p:cNvSpPr txBox="1"/>
          <p:nvPr/>
        </p:nvSpPr>
        <p:spPr>
          <a:xfrm>
            <a:off x="3016485" y="4316897"/>
            <a:ext cx="460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</a:t>
            </a:r>
            <a:endParaRPr lang="en-US" sz="2800" dirty="0"/>
          </a:p>
        </p:txBody>
      </p:sp>
      <p:sp>
        <p:nvSpPr>
          <p:cNvPr id="138" name="Chord 137"/>
          <p:cNvSpPr/>
          <p:nvPr/>
        </p:nvSpPr>
        <p:spPr>
          <a:xfrm rot="12214743">
            <a:off x="5855869" y="3406953"/>
            <a:ext cx="336927" cy="372368"/>
          </a:xfrm>
          <a:prstGeom prst="chord">
            <a:avLst/>
          </a:prstGeom>
          <a:solidFill>
            <a:srgbClr val="CA60C2"/>
          </a:solidFill>
          <a:ln>
            <a:solidFill>
              <a:srgbClr val="CA60C2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9" name="Chord 138"/>
          <p:cNvSpPr/>
          <p:nvPr/>
        </p:nvSpPr>
        <p:spPr>
          <a:xfrm rot="950329">
            <a:off x="5602181" y="3391341"/>
            <a:ext cx="336927" cy="372368"/>
          </a:xfrm>
          <a:prstGeom prst="chord">
            <a:avLst/>
          </a:prstGeom>
          <a:solidFill>
            <a:srgbClr val="CA60C2"/>
          </a:solidFill>
          <a:ln>
            <a:solidFill>
              <a:srgbClr val="CA60C2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5547331" y="3300707"/>
            <a:ext cx="547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5858957" y="3300961"/>
            <a:ext cx="547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9379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</TotalTime>
  <Words>319</Words>
  <Application>Microsoft Macintosh PowerPoint</Application>
  <PresentationFormat>On-screen Show (4:3)</PresentationFormat>
  <Paragraphs>98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First</vt:lpstr>
      <vt:lpstr>Second</vt:lpstr>
    </vt:vector>
  </TitlesOfParts>
  <Company>Davidson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Catherine  Doyle</dc:creator>
  <cp:lastModifiedBy>Catherine  Doyle</cp:lastModifiedBy>
  <cp:revision>10</cp:revision>
  <dcterms:created xsi:type="dcterms:W3CDTF">2011-08-27T15:47:31Z</dcterms:created>
  <dcterms:modified xsi:type="dcterms:W3CDTF">2011-08-27T16:03:45Z</dcterms:modified>
</cp:coreProperties>
</file>