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sers:mospencer:My%20Documents:Summer%20Research%202014:Caffeine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sers:mospencer:My%20Documents:Summer%20Research%202014:Caffeine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Genotype</a:t>
            </a:r>
            <a:r>
              <a:rPr lang="en-US" baseline="0"/>
              <a:t> Frequency per Plate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Tables_Tests!$B$4</c:f>
              <c:strCache>
                <c:ptCount val="1"/>
                <c:pt idx="0">
                  <c:v>Plate 4</c:v>
                </c:pt>
              </c:strCache>
            </c:strRef>
          </c:tx>
          <c:invertIfNegative val="0"/>
          <c:cat>
            <c:strRef>
              <c:f>Tables_Tests!$C$3:$Z$3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Tables_Tests!$C$4:$Z$4</c:f>
              <c:numCache>
                <c:formatCode>General</c:formatCode>
                <c:ptCount val="24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2.0</c:v>
                </c:pt>
                <c:pt idx="6">
                  <c:v>0.0</c:v>
                </c:pt>
                <c:pt idx="7">
                  <c:v>29.0</c:v>
                </c:pt>
                <c:pt idx="8">
                  <c:v>2.0</c:v>
                </c:pt>
                <c:pt idx="9">
                  <c:v>0.0</c:v>
                </c:pt>
                <c:pt idx="10">
                  <c:v>0.0</c:v>
                </c:pt>
                <c:pt idx="11">
                  <c:v>47.0</c:v>
                </c:pt>
                <c:pt idx="12">
                  <c:v>0.0</c:v>
                </c:pt>
                <c:pt idx="13">
                  <c:v>1.0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4.0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6.0</c:v>
                </c:pt>
              </c:numCache>
            </c:numRef>
          </c:val>
        </c:ser>
        <c:ser>
          <c:idx val="1"/>
          <c:order val="1"/>
          <c:tx>
            <c:strRef>
              <c:f>Tables_Tests!$B$5</c:f>
              <c:strCache>
                <c:ptCount val="1"/>
                <c:pt idx="0">
                  <c:v>Plate 5</c:v>
                </c:pt>
              </c:strCache>
            </c:strRef>
          </c:tx>
          <c:invertIfNegative val="0"/>
          <c:cat>
            <c:strRef>
              <c:f>Tables_Tests!$C$3:$Z$3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Tables_Tests!$C$5:$Z$5</c:f>
              <c:numCache>
                <c:formatCode>General</c:formatCode>
                <c:ptCount val="2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4.0</c:v>
                </c:pt>
                <c:pt idx="6">
                  <c:v>0.0</c:v>
                </c:pt>
                <c:pt idx="7">
                  <c:v>22.0</c:v>
                </c:pt>
                <c:pt idx="8">
                  <c:v>1.0</c:v>
                </c:pt>
                <c:pt idx="9">
                  <c:v>2.0</c:v>
                </c:pt>
                <c:pt idx="10">
                  <c:v>0.0</c:v>
                </c:pt>
                <c:pt idx="11">
                  <c:v>50.0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1.0</c:v>
                </c:pt>
                <c:pt idx="18">
                  <c:v>0.0</c:v>
                </c:pt>
                <c:pt idx="19">
                  <c:v>4.0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5.0</c:v>
                </c:pt>
              </c:numCache>
            </c:numRef>
          </c:val>
        </c:ser>
        <c:ser>
          <c:idx val="2"/>
          <c:order val="2"/>
          <c:tx>
            <c:strRef>
              <c:f>Tables_Tests!$B$6</c:f>
              <c:strCache>
                <c:ptCount val="1"/>
                <c:pt idx="0">
                  <c:v>Plate 6</c:v>
                </c:pt>
              </c:strCache>
            </c:strRef>
          </c:tx>
          <c:invertIfNegative val="0"/>
          <c:cat>
            <c:strRef>
              <c:f>Tables_Tests!$C$3:$Z$3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Tables_Tests!$C$6:$Z$6</c:f>
              <c:numCache>
                <c:formatCode>General</c:formatCode>
                <c:ptCount val="24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8.0</c:v>
                </c:pt>
                <c:pt idx="6">
                  <c:v>0.0</c:v>
                </c:pt>
                <c:pt idx="7">
                  <c:v>19.0</c:v>
                </c:pt>
                <c:pt idx="8">
                  <c:v>1.0</c:v>
                </c:pt>
                <c:pt idx="9">
                  <c:v>1.0</c:v>
                </c:pt>
                <c:pt idx="10">
                  <c:v>0.0</c:v>
                </c:pt>
                <c:pt idx="11">
                  <c:v>47.0</c:v>
                </c:pt>
                <c:pt idx="12">
                  <c:v>0.0</c:v>
                </c:pt>
                <c:pt idx="13">
                  <c:v>1.0</c:v>
                </c:pt>
                <c:pt idx="14">
                  <c:v>1.0</c:v>
                </c:pt>
                <c:pt idx="15">
                  <c:v>0.0</c:v>
                </c:pt>
                <c:pt idx="16">
                  <c:v>0.0</c:v>
                </c:pt>
                <c:pt idx="17">
                  <c:v>1.0</c:v>
                </c:pt>
                <c:pt idx="18">
                  <c:v>0.0</c:v>
                </c:pt>
                <c:pt idx="19">
                  <c:v>2.0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636632"/>
        <c:axId val="2108640904"/>
      </c:barChart>
      <c:catAx>
        <c:axId val="2108636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Genotype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08640904"/>
        <c:crosses val="autoZero"/>
        <c:auto val="1"/>
        <c:lblAlgn val="ctr"/>
        <c:lblOffset val="100"/>
        <c:noMultiLvlLbl val="0"/>
      </c:catAx>
      <c:valAx>
        <c:axId val="2108640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 (Percent)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8636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Genotype</a:t>
            </a:r>
            <a:r>
              <a:rPr lang="en-US" baseline="0" dirty="0" smtClean="0"/>
              <a:t> Frequency of Total Sample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'Possible Visuals'!$B$2:$Y$2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'Possible Visuals'!$B$3:$Y$3</c:f>
              <c:numCache>
                <c:formatCode>0.00</c:formatCode>
                <c:ptCount val="24"/>
                <c:pt idx="0">
                  <c:v>0.0</c:v>
                </c:pt>
                <c:pt idx="1">
                  <c:v>1.492537313432836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5.223880597014925</c:v>
                </c:pt>
                <c:pt idx="6">
                  <c:v>0.0</c:v>
                </c:pt>
                <c:pt idx="7">
                  <c:v>26.11940298507463</c:v>
                </c:pt>
                <c:pt idx="8">
                  <c:v>1.492537313432836</c:v>
                </c:pt>
                <c:pt idx="9">
                  <c:v>1.119402985074627</c:v>
                </c:pt>
                <c:pt idx="10">
                  <c:v>0.0</c:v>
                </c:pt>
                <c:pt idx="11">
                  <c:v>53.7313432835821</c:v>
                </c:pt>
                <c:pt idx="12">
                  <c:v>0.0</c:v>
                </c:pt>
                <c:pt idx="13">
                  <c:v>0.746268656716418</c:v>
                </c:pt>
                <c:pt idx="14">
                  <c:v>0.373134328358209</c:v>
                </c:pt>
                <c:pt idx="15">
                  <c:v>0.0</c:v>
                </c:pt>
                <c:pt idx="16">
                  <c:v>0.0</c:v>
                </c:pt>
                <c:pt idx="17">
                  <c:v>0.746268656716418</c:v>
                </c:pt>
                <c:pt idx="18">
                  <c:v>0.0</c:v>
                </c:pt>
                <c:pt idx="19">
                  <c:v>3.731343283582089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5.223880597014925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7685704"/>
        <c:axId val="2107680232"/>
      </c:barChart>
      <c:catAx>
        <c:axId val="2107685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Genotype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07680232"/>
        <c:crosses val="autoZero"/>
        <c:auto val="1"/>
        <c:lblAlgn val="ctr"/>
        <c:lblOffset val="100"/>
        <c:noMultiLvlLbl val="0"/>
      </c:catAx>
      <c:valAx>
        <c:axId val="2107680232"/>
        <c:scaling>
          <c:orientation val="minMax"/>
          <c:max val="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 (Percent)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107685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5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9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2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9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3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EBDE0-475D-5E44-8D93-227C670EC56E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Caffeine Disk Replication Results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Morgan Spencer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3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Graphs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327121"/>
              </p:ext>
            </p:extLst>
          </p:nvPr>
        </p:nvGraphicFramePr>
        <p:xfrm>
          <a:off x="1122947" y="1149685"/>
          <a:ext cx="6831264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58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778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Graphs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577061"/>
              </p:ext>
            </p:extLst>
          </p:nvPr>
        </p:nvGraphicFramePr>
        <p:xfrm>
          <a:off x="1051208" y="1119605"/>
          <a:ext cx="7197108" cy="512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95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5370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MWSU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559"/>
            <a:ext cx="8229600" cy="54312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Plate 4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Plate 5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Plate 6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57153"/>
              </p:ext>
            </p:extLst>
          </p:nvPr>
        </p:nvGraphicFramePr>
        <p:xfrm>
          <a:off x="828244" y="1417638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61202"/>
              </p:ext>
            </p:extLst>
          </p:nvPr>
        </p:nvGraphicFramePr>
        <p:xfrm>
          <a:off x="828244" y="3163291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9923"/>
              </p:ext>
            </p:extLst>
          </p:nvPr>
        </p:nvGraphicFramePr>
        <p:xfrm>
          <a:off x="828244" y="4916620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24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541"/>
          </a:xfrm>
        </p:spPr>
        <p:txBody>
          <a:bodyPr>
            <a:noAutofit/>
          </a:bodyPr>
          <a:lstStyle/>
          <a:p>
            <a:r>
              <a:rPr lang="en-US" sz="3600" dirty="0" smtClean="0"/>
              <a:t>Total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56791"/>
              </p:ext>
            </p:extLst>
          </p:nvPr>
        </p:nvGraphicFramePr>
        <p:xfrm>
          <a:off x="1270000" y="1106236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2457421"/>
            <a:ext cx="80742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Total Sample: 268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High-High = 239			Low-Low = 29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1A2 = 23					J310 = 245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 1 = 0				Chap 2 = 86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 3 = 5				Chap 4 = 3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 5 = 0				None = 174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782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17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Percentages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79977"/>
              </p:ext>
            </p:extLst>
          </p:nvPr>
        </p:nvGraphicFramePr>
        <p:xfrm>
          <a:off x="184644" y="1062489"/>
          <a:ext cx="8829934" cy="481335"/>
        </p:xfrm>
        <a:graphic>
          <a:graphicData uri="http://schemas.openxmlformats.org/drawingml/2006/table">
            <a:tbl>
              <a:tblPr/>
              <a:tblGrid>
                <a:gridCol w="414309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</a:tblGrid>
              <a:tr h="14383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4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31.18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50.54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56.18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53.73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684300"/>
            <a:ext cx="810181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(H-H, J310, None): 53.73% of total sample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(H-H, J310, pTf16): 26.21% of total sample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Promoter: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89.18% are High-High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10.82% are Low-Low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Copy Number: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8.58% are 1A2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91.42% are J310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Chaperone: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pG-Tf2 = 0%			pGro7 = 1.119%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pTf16 = 32.09%		pKJE7 = 0%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pG-KJE8 = 1.87%		No Chaperone = 64.93%</a:t>
            </a:r>
          </a:p>
        </p:txBody>
      </p:sp>
    </p:spTree>
    <p:extLst>
      <p:ext uri="{BB962C8B-B14F-4D97-AF65-F5344CB8AC3E}">
        <p14:creationId xmlns:p14="http://schemas.microsoft.com/office/powerpoint/2010/main" val="80353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Fisher’s Exact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456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Fisher's Exact Test for Count Data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p-value = 0.6581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alternative hypothesis: </a:t>
            </a:r>
            <a:r>
              <a:rPr lang="en-US" sz="2000" dirty="0" err="1" smtClean="0"/>
              <a:t>two.sided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err="1" smtClean="0"/>
          </a:p>
          <a:p>
            <a:r>
              <a:rPr lang="en-US" sz="2400" dirty="0" smtClean="0"/>
              <a:t>Fisher's Exact Test for Count Data with simulated p-value (based on 2000 replicates)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p-value = 0.6792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alternative hypothesis: </a:t>
            </a:r>
            <a:r>
              <a:rPr lang="en-US" sz="2000" dirty="0" err="1" smtClean="0"/>
              <a:t>two.sided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873426"/>
            <a:ext cx="7853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Fail to reject the null at a .05 significance level.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plates are replications of each 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60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Chi-Square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Compare the total distribution of the plates to a uniform distribution (1/24) for each genotype.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268/24 = 11.166667</a:t>
            </a:r>
            <a:endParaRPr lang="en-US" sz="2000" dirty="0"/>
          </a:p>
          <a:p>
            <a:endParaRPr lang="fi-FI" sz="2000" dirty="0" smtClean="0"/>
          </a:p>
          <a:p>
            <a:r>
              <a:rPr lang="fi-FI" sz="2400" dirty="0" smtClean="0"/>
              <a:t>X</a:t>
            </a:r>
            <a:r>
              <a:rPr lang="fi-FI" sz="2400" dirty="0"/>
              <a:t>^</a:t>
            </a:r>
            <a:r>
              <a:rPr lang="fi-FI" sz="2400" dirty="0" smtClean="0"/>
              <a:t>2</a:t>
            </a:r>
            <a:r>
              <a:rPr lang="fi-FI" sz="2400" dirty="0"/>
              <a:t> </a:t>
            </a:r>
            <a:r>
              <a:rPr lang="fi-FI" sz="2400" dirty="0" smtClean="0"/>
              <a:t>= </a:t>
            </a:r>
            <a:r>
              <a:rPr lang="fi-FI" sz="2400" dirty="0" smtClean="0"/>
              <a:t>2076.29851 </a:t>
            </a:r>
            <a:endParaRPr lang="fi-FI" sz="2400" dirty="0" smtClean="0"/>
          </a:p>
          <a:p>
            <a:r>
              <a:rPr lang="fi-FI" sz="2400" dirty="0" err="1" smtClean="0"/>
              <a:t>P-Value</a:t>
            </a:r>
            <a:r>
              <a:rPr lang="fi-FI" sz="2400" dirty="0" smtClean="0"/>
              <a:t> = </a:t>
            </a:r>
            <a:r>
              <a:rPr lang="fi-FI" sz="2400" dirty="0"/>
              <a:t>0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 smtClean="0"/>
              <a:t>Reject the </a:t>
            </a:r>
            <a:r>
              <a:rPr lang="fi-FI" sz="2400" dirty="0" err="1" smtClean="0"/>
              <a:t>null</a:t>
            </a:r>
            <a:r>
              <a:rPr lang="fi-FI" sz="2400" dirty="0" smtClean="0"/>
              <a:t> at a .001 significance </a:t>
            </a:r>
            <a:r>
              <a:rPr lang="fi-FI" sz="2400" dirty="0" err="1" smtClean="0"/>
              <a:t>level</a:t>
            </a:r>
            <a:r>
              <a:rPr lang="fi-FI" sz="2400" dirty="0" smtClean="0"/>
              <a:t> (</a:t>
            </a:r>
            <a:r>
              <a:rPr lang="fi-FI" sz="2400" dirty="0" err="1" smtClean="0"/>
              <a:t>d.f</a:t>
            </a:r>
            <a:r>
              <a:rPr lang="fi-FI" sz="2400" dirty="0" smtClean="0"/>
              <a:t>. = 23).</a:t>
            </a:r>
          </a:p>
          <a:p>
            <a:r>
              <a:rPr lang="fi-FI" sz="2400" dirty="0" smtClean="0"/>
              <a:t>The </a:t>
            </a:r>
            <a:r>
              <a:rPr lang="fi-FI" sz="2400" dirty="0" err="1" smtClean="0"/>
              <a:t>sampled</a:t>
            </a:r>
            <a:r>
              <a:rPr lang="fi-FI" sz="2400" dirty="0" smtClean="0"/>
              <a:t> </a:t>
            </a:r>
            <a:r>
              <a:rPr lang="fi-FI" sz="2400" dirty="0" err="1" smtClean="0"/>
              <a:t>distribution</a:t>
            </a:r>
            <a:r>
              <a:rPr lang="fi-FI" sz="2400" dirty="0" smtClean="0"/>
              <a:t> is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uniform</a:t>
            </a:r>
            <a:r>
              <a:rPr lang="fi-FI" sz="2400" dirty="0" smtClean="0"/>
              <a:t>. 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52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Chi-Square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445"/>
            <a:ext cx="8229600" cy="51231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Compare the distribution by promoter and copy number to a uniform distribution (1/2).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Using percent of sample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400" dirty="0" smtClean="0"/>
              <a:t>Promoter:</a:t>
            </a:r>
          </a:p>
          <a:p>
            <a:pPr lvl="1">
              <a:buFont typeface="Arial"/>
              <a:buChar char="•"/>
            </a:pPr>
            <a:r>
              <a:rPr lang="fi-FI" sz="2000" dirty="0" smtClean="0"/>
              <a:t>X^2: 36.26704387 </a:t>
            </a:r>
          </a:p>
          <a:p>
            <a:pPr lvl="1">
              <a:buFont typeface="Arial"/>
              <a:buChar char="•"/>
            </a:pPr>
            <a:r>
              <a:rPr lang="fi-FI" sz="2000" dirty="0" err="1"/>
              <a:t>P</a:t>
            </a:r>
            <a:r>
              <a:rPr lang="fi-FI" sz="2000" dirty="0" err="1" smtClean="0"/>
              <a:t>-Value</a:t>
            </a:r>
            <a:r>
              <a:rPr lang="fi-FI" sz="2000" dirty="0" smtClean="0"/>
              <a:t>: 1.72049E-09 </a:t>
            </a:r>
            <a:endParaRPr lang="en-US" sz="1600" dirty="0" smtClean="0"/>
          </a:p>
          <a:p>
            <a:r>
              <a:rPr lang="en-US" sz="2400" dirty="0" smtClean="0"/>
              <a:t>Copy Number:</a:t>
            </a:r>
          </a:p>
          <a:p>
            <a:pPr lvl="1">
              <a:buFont typeface="Arial"/>
              <a:buChar char="•"/>
            </a:pPr>
            <a:r>
              <a:rPr lang="fi-FI" sz="2000" dirty="0"/>
              <a:t>X^2:</a:t>
            </a:r>
            <a:r>
              <a:rPr lang="fi-FI" sz="2000" dirty="0" smtClean="0"/>
              <a:t> </a:t>
            </a:r>
            <a:r>
              <a:rPr lang="fi-FI" sz="2000" dirty="0"/>
              <a:t>41.413038</a:t>
            </a:r>
            <a:r>
              <a:rPr lang="fi-FI" sz="2000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fi-FI" sz="2000" dirty="0" err="1" smtClean="0"/>
              <a:t>P-</a:t>
            </a:r>
            <a:r>
              <a:rPr lang="fi-FI" sz="2000" dirty="0" err="1"/>
              <a:t>Value</a:t>
            </a:r>
            <a:r>
              <a:rPr lang="fi-FI" sz="2000" dirty="0"/>
              <a:t>:</a:t>
            </a:r>
            <a:r>
              <a:rPr lang="fi-FI" sz="2000" dirty="0" smtClean="0"/>
              <a:t> </a:t>
            </a:r>
            <a:r>
              <a:rPr lang="fi-FI" sz="2000" dirty="0"/>
              <a:t>1.23233E-10</a:t>
            </a:r>
            <a:r>
              <a:rPr lang="fi-FI" sz="2000" dirty="0" smtClean="0"/>
              <a:t> </a:t>
            </a:r>
            <a:endParaRPr lang="en-US" sz="2000" dirty="0"/>
          </a:p>
          <a:p>
            <a:r>
              <a:rPr lang="en-US" sz="2400" dirty="0" smtClean="0"/>
              <a:t>Reject the null for both at the .001 significance level (</a:t>
            </a:r>
            <a:r>
              <a:rPr lang="en-US" sz="2400" dirty="0" err="1" smtClean="0"/>
              <a:t>d.f.</a:t>
            </a:r>
            <a:r>
              <a:rPr lang="en-US" sz="2400" dirty="0" smtClean="0"/>
              <a:t> = 1)</a:t>
            </a:r>
          </a:p>
          <a:p>
            <a:r>
              <a:rPr lang="en-US" sz="2400" dirty="0" smtClean="0"/>
              <a:t>The distributions are not uniform.</a:t>
            </a:r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845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21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Genotype Relationship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Are the promoter and the copy number independent of one another? Check with a Chi-Square test.</a:t>
            </a:r>
          </a:p>
          <a:p>
            <a:endParaRPr lang="en-US" sz="2400" dirty="0"/>
          </a:p>
          <a:p>
            <a:r>
              <a:rPr lang="fi-FI" sz="2400" dirty="0"/>
              <a:t>X^2:</a:t>
            </a:r>
            <a:r>
              <a:rPr lang="fi-FI" sz="2400" dirty="0" smtClean="0"/>
              <a:t> </a:t>
            </a:r>
            <a:r>
              <a:rPr lang="fi-FI" sz="2400" dirty="0"/>
              <a:t>3.107957728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P</a:t>
            </a:r>
            <a:r>
              <a:rPr lang="fi-FI" sz="2400" dirty="0" err="1"/>
              <a:t>-Value</a:t>
            </a:r>
            <a:r>
              <a:rPr lang="fi-FI" sz="2400" dirty="0"/>
              <a:t>:</a:t>
            </a:r>
            <a:r>
              <a:rPr lang="fi-FI" sz="2400" dirty="0" smtClean="0"/>
              <a:t> </a:t>
            </a:r>
            <a:r>
              <a:rPr lang="fi-FI" sz="2400" dirty="0"/>
              <a:t>0.077910596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Fail</a:t>
            </a:r>
            <a:r>
              <a:rPr lang="fi-FI" sz="2400" dirty="0" smtClean="0"/>
              <a:t> to </a:t>
            </a:r>
            <a:r>
              <a:rPr lang="fi-FI" sz="2400" dirty="0" err="1" smtClean="0"/>
              <a:t>reject</a:t>
            </a:r>
            <a:r>
              <a:rPr lang="fi-FI" sz="2400" dirty="0" smtClean="0"/>
              <a:t> at the .05 </a:t>
            </a:r>
            <a:r>
              <a:rPr lang="fi-FI" sz="2400" dirty="0" err="1" smtClean="0"/>
              <a:t>signficance</a:t>
            </a:r>
            <a:r>
              <a:rPr lang="fi-FI" sz="2400" dirty="0" smtClean="0"/>
              <a:t> </a:t>
            </a:r>
            <a:r>
              <a:rPr lang="fi-FI" sz="2400" dirty="0" err="1" smtClean="0"/>
              <a:t>level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 err="1" smtClean="0"/>
              <a:t>Does</a:t>
            </a:r>
            <a:r>
              <a:rPr lang="fi-FI" sz="2400" dirty="0" smtClean="0"/>
              <a:t>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consider</a:t>
            </a:r>
            <a:r>
              <a:rPr lang="fi-FI" sz="2400" dirty="0" smtClean="0"/>
              <a:t> </a:t>
            </a:r>
            <a:r>
              <a:rPr lang="fi-FI" sz="2400" dirty="0" err="1" smtClean="0"/>
              <a:t>influence</a:t>
            </a:r>
            <a:r>
              <a:rPr lang="fi-FI" sz="2400" dirty="0" smtClean="0"/>
              <a:t> of </a:t>
            </a:r>
            <a:r>
              <a:rPr lang="fi-FI" sz="2400" dirty="0" err="1" smtClean="0"/>
              <a:t>chaperone</a:t>
            </a:r>
            <a:r>
              <a:rPr lang="fi-FI" sz="2400" dirty="0" smtClean="0"/>
              <a:t> (</a:t>
            </a:r>
            <a:r>
              <a:rPr lang="fi-FI" sz="2400" dirty="0" err="1" smtClean="0"/>
              <a:t>if</a:t>
            </a:r>
            <a:r>
              <a:rPr lang="fi-FI" sz="2400" dirty="0" smtClean="0"/>
              <a:t> </a:t>
            </a:r>
            <a:r>
              <a:rPr lang="fi-FI" sz="2400" dirty="0" err="1" smtClean="0"/>
              <a:t>any</a:t>
            </a:r>
            <a:r>
              <a:rPr lang="fi-FI" sz="2400" dirty="0" smtClean="0"/>
              <a:t>).</a:t>
            </a:r>
          </a:p>
          <a:p>
            <a:r>
              <a:rPr lang="fi-FI" sz="2400" dirty="0" err="1" smtClean="0"/>
              <a:t>Need</a:t>
            </a:r>
            <a:r>
              <a:rPr lang="fi-FI" sz="2400" dirty="0" smtClean="0"/>
              <a:t> </a:t>
            </a:r>
            <a:r>
              <a:rPr lang="fi-FI" sz="2400" dirty="0" err="1" smtClean="0"/>
              <a:t>further</a:t>
            </a:r>
            <a:r>
              <a:rPr lang="fi-FI" sz="2400" dirty="0" smtClean="0"/>
              <a:t> </a:t>
            </a:r>
            <a:r>
              <a:rPr lang="fi-FI" sz="2400" dirty="0" err="1" smtClean="0"/>
              <a:t>research</a:t>
            </a:r>
            <a:r>
              <a:rPr lang="fi-FI" sz="2400" dirty="0" smtClean="0"/>
              <a:t> to </a:t>
            </a:r>
            <a:r>
              <a:rPr lang="fi-FI" sz="2400" dirty="0" err="1" smtClean="0"/>
              <a:t>properly</a:t>
            </a:r>
            <a:r>
              <a:rPr lang="fi-FI" sz="2400" smtClean="0"/>
              <a:t> test</a:t>
            </a:r>
            <a:r>
              <a:rPr lang="fi-FI" sz="2400" dirty="0" smtClean="0"/>
              <a:t> </a:t>
            </a:r>
            <a:r>
              <a:rPr lang="fi-FI" sz="2400" dirty="0" err="1" smtClean="0"/>
              <a:t>this</a:t>
            </a:r>
            <a:r>
              <a:rPr lang="fi-FI" sz="2400" dirty="0" smtClean="0"/>
              <a:t> </a:t>
            </a:r>
            <a:r>
              <a:rPr lang="fi-FI" sz="2400" dirty="0" err="1" smtClean="0"/>
              <a:t>question</a:t>
            </a:r>
            <a:r>
              <a:rPr lang="fi-FI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048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Further Questions for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Which of the genotype categories – promoter, copy number, and chaperone – have the largest affect on a clone’s survival?</a:t>
            </a:r>
          </a:p>
          <a:p>
            <a:r>
              <a:rPr lang="en-US" sz="2400" dirty="0" smtClean="0"/>
              <a:t>Does the genotype as a whole influence the clone more, or do the parts of the genotype work independently?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47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905</Words>
  <Application>Microsoft Macintosh PowerPoint</Application>
  <PresentationFormat>On-screen Show (4:3)</PresentationFormat>
  <Paragraphs>369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Caffeine Disk Replication Results Analysis</vt:lpstr>
      <vt:lpstr>MWSU Results</vt:lpstr>
      <vt:lpstr>Total</vt:lpstr>
      <vt:lpstr>Percentages</vt:lpstr>
      <vt:lpstr>Fisher’s Exact Test</vt:lpstr>
      <vt:lpstr>Chi-Square Test</vt:lpstr>
      <vt:lpstr>Chi-Square Test</vt:lpstr>
      <vt:lpstr>Genotype Relationship</vt:lpstr>
      <vt:lpstr>Further Questions for Analysis</vt:lpstr>
      <vt:lpstr>Graphs</vt:lpstr>
      <vt:lpstr>Graphs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Caffeine Disk Replication Results Analysis</dc:title>
  <dc:creator>Microsoft Office User</dc:creator>
  <cp:lastModifiedBy>Microsoft Office User</cp:lastModifiedBy>
  <cp:revision>22</cp:revision>
  <cp:lastPrinted>2014-06-11T18:50:53Z</cp:lastPrinted>
  <dcterms:created xsi:type="dcterms:W3CDTF">2014-06-11T18:15:45Z</dcterms:created>
  <dcterms:modified xsi:type="dcterms:W3CDTF">2014-06-13T18:32:38Z</dcterms:modified>
</cp:coreProperties>
</file>