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-19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7456311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Xylem = dead cells</a:t>
            </a:r>
          </a:p>
          <a:p>
            <a:pPr lvl="0" rtl="0">
              <a:buNone/>
            </a:pPr>
            <a:r>
              <a:rPr lang="en"/>
              <a:t>Phloem = living cells</a:t>
            </a:r>
          </a:p>
          <a:p>
            <a:pPr lvl="0" rtl="0">
              <a:buNone/>
            </a:pPr>
            <a:r>
              <a:rPr lang="en"/>
              <a:t>FRD3 = citrate efflux, chelator</a:t>
            </a:r>
          </a:p>
          <a:p>
            <a:endParaRPr lang="en"/>
          </a:p>
          <a:p>
            <a:pPr>
              <a:buNone/>
            </a:pPr>
            <a:r>
              <a:rPr lang="en"/>
              <a:t>(Kobayashi &amp; Nishizawa 2012)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Hell et. al. 2002</a:t>
            </a:r>
          </a:p>
          <a:p>
            <a:endParaRPr lang="en"/>
          </a:p>
          <a:p>
            <a:endParaRPr lang="en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1400">
                <a:solidFill>
                  <a:schemeClr val="dk1"/>
                </a:solidFill>
              </a:rPr>
              <a:t>(Kobayashi &amp; Nishizawa 2012)</a:t>
            </a:r>
          </a:p>
          <a:p>
            <a:endParaRPr lang="en" sz="1400">
              <a:solidFill>
                <a:schemeClr val="dk1"/>
              </a:solidFill>
            </a:endParaRPr>
          </a:p>
          <a:p>
            <a:pPr lvl="0" rtl="0">
              <a:buNone/>
            </a:pPr>
            <a:r>
              <a:rPr lang="en" sz="1400">
                <a:solidFill>
                  <a:schemeClr val="dk1"/>
                </a:solidFill>
              </a:rPr>
              <a:t>--Chloroplasts, Fe used to transport electrons b/w photosystems in photosynthesis</a:t>
            </a:r>
          </a:p>
          <a:p>
            <a:pPr lvl="0" rtl="0">
              <a:buNone/>
            </a:pPr>
            <a:r>
              <a:rPr lang="en" sz="1400">
                <a:solidFill>
                  <a:schemeClr val="dk1"/>
                </a:solidFill>
              </a:rPr>
              <a:t>--Mitochondria: used in respiration</a:t>
            </a:r>
          </a:p>
          <a:p>
            <a:pPr>
              <a:buNone/>
            </a:pPr>
            <a:r>
              <a:rPr lang="en" sz="1400">
                <a:solidFill>
                  <a:schemeClr val="dk1"/>
                </a:solidFill>
              </a:rPr>
              <a:t>--Vacuoles: Fe pool to avoid cytotoxicity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lang="en" sz="1000">
                <a:solidFill>
                  <a:schemeClr val="dk1"/>
                </a:solidFill>
              </a:rPr>
              <a:t>--Plants store excess iron using ferritin proteins to avoid the highly reactive Fe</a:t>
            </a:r>
            <a:r>
              <a:rPr lang="en" sz="1000" baseline="30000">
                <a:solidFill>
                  <a:schemeClr val="dk1"/>
                </a:solidFill>
              </a:rPr>
              <a:t>2+</a:t>
            </a:r>
            <a:r>
              <a:rPr lang="en" sz="1000">
                <a:solidFill>
                  <a:schemeClr val="dk1"/>
                </a:solidFill>
              </a:rPr>
              <a:t> from reacting with O</a:t>
            </a:r>
            <a:r>
              <a:rPr lang="en" sz="1000" baseline="-25000">
                <a:solidFill>
                  <a:schemeClr val="dk1"/>
                </a:solidFill>
              </a:rPr>
              <a:t>2</a:t>
            </a:r>
            <a:r>
              <a:rPr lang="en" sz="1000">
                <a:solidFill>
                  <a:schemeClr val="dk1"/>
                </a:solidFill>
              </a:rPr>
              <a:t> to form harmful compounds</a:t>
            </a:r>
          </a:p>
          <a:p>
            <a:pPr lvl="0" rtl="0">
              <a:spcBef>
                <a:spcPts val="60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solidFill>
                  <a:schemeClr val="dk1"/>
                </a:solidFill>
              </a:rPr>
              <a:t>--Ferritins essentially complex Fe</a:t>
            </a:r>
            <a:r>
              <a:rPr lang="en" sz="1000" baseline="30000">
                <a:solidFill>
                  <a:schemeClr val="dk1"/>
                </a:solidFill>
              </a:rPr>
              <a:t>2+</a:t>
            </a:r>
            <a:r>
              <a:rPr lang="en" sz="1000">
                <a:solidFill>
                  <a:schemeClr val="dk1"/>
                </a:solidFill>
              </a:rPr>
              <a:t> molecules together to keep them from reacting</a:t>
            </a:r>
          </a:p>
          <a:p>
            <a:pPr lvl="0" rtl="0">
              <a:spcBef>
                <a:spcPts val="60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solidFill>
                  <a:schemeClr val="dk1"/>
                </a:solidFill>
              </a:rPr>
              <a:t>	--Able to store up to 4500 iron atoms in a readily-usable form (Briat et. al., 1999)</a:t>
            </a:r>
          </a:p>
          <a:p>
            <a:pPr lvl="0" rtl="0">
              <a:spcBef>
                <a:spcPts val="60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solidFill>
                  <a:schemeClr val="dk1"/>
                </a:solidFill>
              </a:rPr>
              <a:t>--Iron homeostasis is important for avoiding iron poisoning in the plant.</a:t>
            </a:r>
          </a:p>
          <a:p>
            <a:pPr lvl="0" rtl="0">
              <a:spcBef>
                <a:spcPts val="60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solidFill>
                  <a:schemeClr val="dk1"/>
                </a:solidFill>
              </a:rPr>
              <a:t>--Iron accumulates in plastids (generally amyloplasts), stored by ferritin</a:t>
            </a:r>
          </a:p>
          <a:p>
            <a:pPr lvl="0" rtl="0">
              <a:spcBef>
                <a:spcPts val="60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solidFill>
                  <a:schemeClr val="dk1"/>
                </a:solidFill>
              </a:rPr>
              <a:t>--Particularly appears in the pollen and anther of the flowers</a:t>
            </a:r>
          </a:p>
          <a:p>
            <a:pPr lvl="0" rtl="0">
              <a:spcBef>
                <a:spcPts val="600"/>
              </a:spcBef>
              <a:buNone/>
            </a:pPr>
            <a:r>
              <a:rPr lang="en" sz="1000">
                <a:solidFill>
                  <a:schemeClr val="dk1"/>
                </a:solidFill>
              </a:rPr>
              <a:t>--FER1 is main ferritin gene in leaves; likely associated with iron accumulation in pollen and anthers (being the only one of the four ferritin genes expressed in those structures) (Roschzttardtz et. al. 2013)</a:t>
            </a:r>
          </a:p>
          <a:p>
            <a:pPr lvl="0" rtl="0">
              <a:spcBef>
                <a:spcPts val="600"/>
              </a:spcBef>
              <a:buNone/>
            </a:pPr>
            <a:r>
              <a:rPr lang="en" sz="1000">
                <a:solidFill>
                  <a:schemeClr val="dk1"/>
                </a:solidFill>
              </a:rPr>
              <a:t>--Ferritins are usually expressed only if there is excess iron present to store</a:t>
            </a:r>
          </a:p>
          <a:p>
            <a:pPr lvl="0" rtl="0">
              <a:spcBef>
                <a:spcPts val="600"/>
              </a:spcBef>
              <a:buNone/>
            </a:pPr>
            <a:r>
              <a:rPr lang="en" sz="1000">
                <a:solidFill>
                  <a:schemeClr val="dk1"/>
                </a:solidFill>
              </a:rPr>
              <a:t>--Often a vacuolar pool of iron collects</a:t>
            </a:r>
          </a:p>
          <a:p>
            <a:pPr lvl="0" rtl="0">
              <a:spcBef>
                <a:spcPts val="60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solidFill>
                  <a:schemeClr val="dk1"/>
                </a:solidFill>
              </a:rPr>
              <a:t>--Regulated by IDRS, Iron-Dependent Regulatory Sequence</a:t>
            </a:r>
          </a:p>
          <a:p>
            <a:endParaRPr lang="en" sz="1000">
              <a:solidFill>
                <a:schemeClr val="dk1"/>
              </a:solidFill>
            </a:endParaRPr>
          </a:p>
          <a:p>
            <a:endParaRPr lang="en" sz="100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60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lang="en" sz="900">
                <a:solidFill>
                  <a:schemeClr val="dk1"/>
                </a:solidFill>
              </a:rPr>
              <a:t>Tonoplastic (vacuolar membrane) iron transporter</a:t>
            </a:r>
          </a:p>
          <a:p>
            <a:pPr lvl="0" rtl="0">
              <a:spcBef>
                <a:spcPts val="60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lang="en" sz="900">
                <a:solidFill>
                  <a:schemeClr val="dk1"/>
                </a:solidFill>
              </a:rPr>
              <a:t>--Abundant in roots and shoots (vasculature)</a:t>
            </a:r>
          </a:p>
          <a:p>
            <a:pPr lvl="0" rtl="0">
              <a:spcBef>
                <a:spcPts val="60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lang="en" sz="900">
                <a:solidFill>
                  <a:schemeClr val="dk1"/>
                </a:solidFill>
              </a:rPr>
              <a:t>--supposed to bring Fe</a:t>
            </a:r>
            <a:r>
              <a:rPr lang="en" sz="900" baseline="30000">
                <a:solidFill>
                  <a:schemeClr val="dk1"/>
                </a:solidFill>
              </a:rPr>
              <a:t>2+</a:t>
            </a:r>
            <a:r>
              <a:rPr lang="en" sz="900">
                <a:solidFill>
                  <a:schemeClr val="dk1"/>
                </a:solidFill>
              </a:rPr>
              <a:t> into the vacuole (especially important in seeds)</a:t>
            </a:r>
          </a:p>
          <a:p>
            <a:pPr lvl="0" rtl="0">
              <a:spcBef>
                <a:spcPts val="60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lang="en" sz="900">
                <a:solidFill>
                  <a:schemeClr val="dk1"/>
                </a:solidFill>
              </a:rPr>
              <a:t>--localizes to vacuolar membrane and is expressed more often in seed/embryo development (Grotz et. al., 2006)</a:t>
            </a:r>
          </a:p>
          <a:p>
            <a:pPr lvl="0" rtl="0">
              <a:spcBef>
                <a:spcPts val="60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lang="en" sz="900">
                <a:solidFill>
                  <a:schemeClr val="dk1"/>
                </a:solidFill>
              </a:rPr>
              <a:t>--Resisted by NRAMP3 and NRAMP4, natural resistance-associated membrane protein, which transports iron out of vacuole; these two proteins are most active in germination of seeds</a:t>
            </a:r>
          </a:p>
          <a:p>
            <a:endParaRPr lang="en" sz="900">
              <a:solidFill>
                <a:schemeClr val="dk1"/>
              </a:solidFill>
            </a:endParaRPr>
          </a:p>
          <a:p>
            <a:pPr lvl="0" rtl="0">
              <a:spcBef>
                <a:spcPts val="60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lang="en" sz="900">
                <a:solidFill>
                  <a:schemeClr val="dk1"/>
                </a:solidFill>
              </a:rPr>
              <a:t>PIC1</a:t>
            </a:r>
          </a:p>
          <a:p>
            <a:pPr lvl="0" rtl="0">
              <a:spcBef>
                <a:spcPts val="60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lang="en" sz="900">
                <a:solidFill>
                  <a:schemeClr val="dk1"/>
                </a:solidFill>
              </a:rPr>
              <a:t>--Permease In Chloroplasts 1: involved in regulating iron compartmentalization in chloroplasts.</a:t>
            </a:r>
          </a:p>
          <a:p>
            <a:endParaRPr lang="en" sz="900">
              <a:solidFill>
                <a:schemeClr val="dk1"/>
              </a:solidFill>
            </a:endParaRPr>
          </a:p>
          <a:p>
            <a:pPr lvl="0" rtl="0">
              <a:spcBef>
                <a:spcPts val="60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lang="en" sz="900">
                <a:solidFill>
                  <a:schemeClr val="dk1"/>
                </a:solidFill>
              </a:rPr>
              <a:t>MIT</a:t>
            </a:r>
          </a:p>
          <a:p>
            <a:pPr lvl="0" rtl="0">
              <a:spcBef>
                <a:spcPts val="60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lang="en" sz="900">
                <a:solidFill>
                  <a:schemeClr val="dk1"/>
                </a:solidFill>
              </a:rPr>
              <a:t>--Mitochondrial Iron Transporter</a:t>
            </a:r>
          </a:p>
          <a:p>
            <a:endParaRPr lang="en" sz="900">
              <a:solidFill>
                <a:schemeClr val="dk1"/>
              </a:solidFill>
            </a:endParaRPr>
          </a:p>
          <a:p>
            <a:endParaRPr lang="en" sz="900">
              <a:solidFill>
                <a:schemeClr val="dk1"/>
              </a:solidFill>
            </a:endParaRPr>
          </a:p>
          <a:p>
            <a:endParaRPr lang="en" sz="900">
              <a:solidFill>
                <a:schemeClr val="dk1"/>
              </a:solidFill>
            </a:endParaRPr>
          </a:p>
          <a:p>
            <a:endParaRPr lang="en" sz="90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400">
                <a:solidFill>
                  <a:schemeClr val="dk1"/>
                </a:solidFill>
              </a:rPr>
              <a:t>FIT = Fe-Regulated-Like Iron Deficiency-Induced Transcription factor</a:t>
            </a:r>
          </a:p>
          <a:p>
            <a:pPr marL="457200" lvl="0" indent="-317500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400">
                <a:solidFill>
                  <a:schemeClr val="dk1"/>
                </a:solidFill>
              </a:rPr>
              <a:t>bHLH = Basic helix-loop-helix transcription factors that regulate IRT1 and FRO2</a:t>
            </a:r>
          </a:p>
          <a:p>
            <a:endParaRPr lang="en" sz="140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HA genes = H+-ATPase pumps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Chelation: binding of metal ions by organic compounds--ex: hemoglobin, chlorophyll (porphyrin ring with metal atom at the center)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1400"/>
              <a:t>
Electrical potential = - inside cell, + in plasma membrane</a:t>
            </a:r>
          </a:p>
          <a:p>
            <a:pPr lvl="0" rtl="0">
              <a:buNone/>
            </a:pPr>
            <a:r>
              <a:rPr lang="en" sz="1400"/>
              <a:t>AHA3, AHA9 found in flowers</a:t>
            </a:r>
          </a:p>
          <a:p>
            <a:endParaRPr lang="en" sz="1400"/>
          </a:p>
          <a:p>
            <a:pPr>
              <a:buNone/>
            </a:pPr>
            <a:r>
              <a:rPr lang="en" sz="1400"/>
              <a:t>(Sussman, Harper </a:t>
            </a:r>
            <a:r>
              <a:rPr lang="en" sz="1400" i="1"/>
              <a:t>et al</a:t>
            </a:r>
            <a:r>
              <a:rPr lang="en" sz="1400"/>
              <a:t>)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Robinson et. al. 1999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lang="en" sz="1200">
                <a:solidFill>
                  <a:schemeClr val="dk1"/>
                </a:solidFill>
              </a:rPr>
              <a:t>(Robinson et. al., 1999)</a:t>
            </a:r>
          </a:p>
          <a:p>
            <a:endParaRPr lang="en" sz="1200">
              <a:solidFill>
                <a:schemeClr val="dk1"/>
              </a:solidFill>
            </a:endParaRPr>
          </a:p>
          <a:p>
            <a:pPr marL="914400" lvl="1" indent="-342900" rtl="0">
              <a:spcBef>
                <a:spcPts val="480"/>
              </a:spcBef>
              <a:buClr>
                <a:schemeClr val="dk1"/>
              </a:buClr>
              <a:buSzPct val="150000"/>
              <a:buFont typeface="Arial"/>
              <a:buChar char="○"/>
            </a:pPr>
            <a:r>
              <a:rPr lang="en" sz="1200"/>
              <a:t>Binding sites (intramemb. and cytoplasmic are both for donating and transferring electrons)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Robinson et. al. 1999</a:t>
            </a:r>
          </a:p>
          <a:p>
            <a:endParaRPr lang="en"/>
          </a:p>
          <a:p>
            <a:pPr>
              <a:buNone/>
            </a:pPr>
            <a:r>
              <a:rPr lang="en"/>
              <a:t>Fe</a:t>
            </a:r>
            <a:r>
              <a:rPr lang="en" baseline="30000"/>
              <a:t>3+</a:t>
            </a:r>
            <a:r>
              <a:rPr lang="en"/>
              <a:t> is complexed with chelate in an organic form; FRO2 helps release it as free iron (Fe</a:t>
            </a:r>
            <a:r>
              <a:rPr lang="en" baseline="30000"/>
              <a:t>2+</a:t>
            </a:r>
            <a:r>
              <a:rPr lang="en"/>
              <a:t>) so that the cell can take it up. (Robinson et. al. 1999)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1st bullet → necessary for Fe homeostasis as well as plant growth &amp; development</a:t>
            </a:r>
          </a:p>
          <a:p>
            <a:pPr>
              <a:buNone/>
            </a:pPr>
            <a:r>
              <a:rPr lang="en"/>
              <a:t>3rd bullet → ubiquitin = regulatory protein that attaches to a substrate protein, can affect its cellular location &amp; activity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indent="304800" algn="ctr">
              <a:buSzPct val="100000"/>
              <a:defRPr sz="4800"/>
            </a:lvl1pPr>
            <a:lvl2pPr indent="304800" algn="ctr">
              <a:buSzPct val="100000"/>
              <a:defRPr sz="4800"/>
            </a:lvl2pPr>
            <a:lvl3pPr indent="304800" algn="ctr">
              <a:buSzPct val="100000"/>
              <a:defRPr sz="4800"/>
            </a:lvl3pPr>
            <a:lvl4pPr indent="304800" algn="ctr">
              <a:buSzPct val="100000"/>
              <a:defRPr sz="4800"/>
            </a:lvl4pPr>
            <a:lvl5pPr indent="304800" algn="ctr">
              <a:buSzPct val="100000"/>
              <a:defRPr sz="4800"/>
            </a:lvl5pPr>
            <a:lvl6pPr indent="304800" algn="ctr">
              <a:buSzPct val="100000"/>
              <a:defRPr sz="4800"/>
            </a:lvl6pPr>
            <a:lvl7pPr indent="304800" algn="ctr">
              <a:buSzPct val="100000"/>
              <a:defRPr sz="4800"/>
            </a:lvl7pPr>
            <a:lvl8pPr indent="304800" algn="ctr">
              <a:buSzPct val="100000"/>
              <a:defRPr sz="4800"/>
            </a:lvl8pPr>
            <a:lvl9pPr indent="304800" algn="ctr">
              <a:buSzPct val="100000"/>
              <a:defRPr sz="48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 indent="457200">
              <a:defRPr/>
            </a:lvl2pPr>
            <a:lvl3pPr indent="914400">
              <a:defRPr/>
            </a:lvl3pPr>
            <a:lvl4pPr indent="1371600"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285750" indent="-17145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marL="742950" indent="-1333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marL="1143000" indent="-762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marL="1600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marL="20574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marL="25146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marL="29718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marL="34290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marL="3886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2236355" y="2101768"/>
            <a:ext cx="7772400" cy="1546500"/>
          </a:xfrm>
          <a:prstGeom prst="rect">
            <a:avLst/>
          </a:prstGeom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9600" dirty="0">
                <a:solidFill>
                  <a:srgbClr val="FFFFFF"/>
                </a:solidFill>
              </a:rPr>
              <a:t>Iron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96725" y="5382475"/>
            <a:ext cx="2415300" cy="865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buNone/>
            </a:pPr>
            <a:r>
              <a:rPr lang="en" sz="1800">
                <a:solidFill>
                  <a:srgbClr val="B7B7B7"/>
                </a:solidFill>
              </a:rPr>
              <a:t>EMILY KEATOR</a:t>
            </a:r>
          </a:p>
          <a:p>
            <a:pPr algn="l">
              <a:buNone/>
            </a:pPr>
            <a:r>
              <a:rPr lang="en" sz="1800">
                <a:solidFill>
                  <a:srgbClr val="B7B7B7"/>
                </a:solidFill>
              </a:rPr>
              <a:t>PHOEBE PARRISH</a:t>
            </a:r>
          </a:p>
        </p:txBody>
      </p:sp>
      <p:sp>
        <p:nvSpPr>
          <p:cNvPr id="25" name="Shape 25"/>
          <p:cNvSpPr txBox="1"/>
          <p:nvPr/>
        </p:nvSpPr>
        <p:spPr>
          <a:xfrm>
            <a:off x="6649900" y="6621375"/>
            <a:ext cx="2689800" cy="17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600">
                <a:solidFill>
                  <a:srgbClr val="FFFFFF"/>
                </a:solidFill>
              </a:rPr>
              <a:t>http://media.moddb.com/images/downloads/1/59/58967/iron-man.jpg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IRT1 Cycling</a:t>
            </a:r>
          </a:p>
        </p:txBody>
      </p:sp>
      <p:pic>
        <p:nvPicPr>
          <p:cNvPr id="85" name="Shape 8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2337844" y="1556200"/>
            <a:ext cx="4468325" cy="4859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Intercellular Transport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Xylem: efflux transporters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Loading → Transport → Unloading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Genes involved: </a:t>
            </a:r>
          </a:p>
          <a:p>
            <a:pPr marL="1371600" lvl="2" indent="-381000" rtl="0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FRD3 (citrate chelation → provide shoots with usable Fe)</a:t>
            </a:r>
          </a:p>
          <a:p>
            <a:pPr marL="1371600" lvl="2" indent="-381000" rtl="0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PEZ1, FPN1/IREG1 (xylem loading)</a:t>
            </a:r>
          </a:p>
          <a:p>
            <a:endParaRPr lang="en"/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Phloem: influx transporters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Loading → Transport → Unloading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Genes involved: </a:t>
            </a:r>
          </a:p>
          <a:p>
            <a:pPr marL="1371600" lvl="2" indent="-381000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YSL1, YSL2 (transport Fe-NA complexes)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Shape 9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2213250" y="1313062"/>
            <a:ext cx="4717500" cy="4231875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Shape 97"/>
          <p:cNvSpPr txBox="1"/>
          <p:nvPr/>
        </p:nvSpPr>
        <p:spPr>
          <a:xfrm>
            <a:off x="1571550" y="5660950"/>
            <a:ext cx="6000899" cy="1214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Fig. 2: Depicts Iron transport into the cell (by Strategy I or II), where Fe is then complexed with NA. Usually Fe is then sent to proteins, iron-sulfur cluster (for photosynthesis), or heme (for cytochrome); ferritin and precipitate pathways are in use for iron excess. Hell et. al. 2002</a:t>
            </a:r>
          </a:p>
        </p:txBody>
      </p:sp>
      <p:sp>
        <p:nvSpPr>
          <p:cNvPr id="98" name="Shape 98"/>
          <p:cNvSpPr txBox="1"/>
          <p:nvPr/>
        </p:nvSpPr>
        <p:spPr>
          <a:xfrm>
            <a:off x="965700" y="399075"/>
            <a:ext cx="7212600" cy="798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buNone/>
            </a:pPr>
            <a:r>
              <a:rPr lang="en" sz="3600"/>
              <a:t>Iron Pathways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Intracellular Storage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Fe used in cellular functions 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Excess accumulation → cytotoxicity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Fe homeostasis 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Fe storage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Chloroplasts (80-90% of cellular Fe) 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Mitochondria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Plastids (amyloplasts)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Vacuoles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Ferritins (FER1)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457200" y="141765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Fe</a:t>
            </a:r>
            <a:r>
              <a:rPr lang="en" baseline="30000"/>
              <a:t>2+</a:t>
            </a:r>
            <a:r>
              <a:rPr lang="en"/>
              <a:t> reacts with O</a:t>
            </a:r>
            <a:r>
              <a:rPr lang="en" baseline="-25000"/>
              <a:t>2</a:t>
            </a:r>
            <a:r>
              <a:rPr lang="en"/>
              <a:t> → harmful compounds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Arial"/>
              <a:buChar char="○"/>
            </a:pPr>
            <a:r>
              <a:rPr lang="en"/>
              <a:t>Store excess iron 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Arial"/>
              <a:buChar char="○"/>
            </a:pPr>
            <a:r>
              <a:rPr lang="en"/>
              <a:t>Complex Fe</a:t>
            </a:r>
            <a:r>
              <a:rPr lang="en" baseline="30000"/>
              <a:t>2+</a:t>
            </a:r>
            <a:r>
              <a:rPr lang="en"/>
              <a:t> molecules together 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Arial"/>
              <a:buChar char="○"/>
            </a:pPr>
            <a:r>
              <a:rPr lang="en"/>
              <a:t>Usually expressed only if excess Fe</a:t>
            </a:r>
          </a:p>
          <a:p>
            <a:pPr marL="457200" lvl="0" indent="-4191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u="sng"/>
              <a:t>&lt;</a:t>
            </a:r>
            <a:r>
              <a:rPr lang="en"/>
              <a:t> 4500 iron atoms, readily-usable form </a:t>
            </a:r>
          </a:p>
          <a:p>
            <a:pPr marL="457200" lvl="0" indent="-4191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Amyloplasts and vacuoles</a:t>
            </a:r>
          </a:p>
          <a:p>
            <a:pPr marL="457200" lvl="0" indent="-4191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Common in pollen and anthers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Arial"/>
              <a:buChar char="○"/>
            </a:pPr>
            <a:r>
              <a:rPr lang="en"/>
              <a:t>FER1 → major ferritin gene in leaves</a:t>
            </a:r>
          </a:p>
          <a:p>
            <a:pPr marL="1371600" lvl="2" indent="-381000" rtl="0">
              <a:buClr>
                <a:schemeClr val="dk1"/>
              </a:buClr>
              <a:buSzPct val="80000"/>
              <a:buFont typeface="Arial"/>
              <a:buChar char="■"/>
            </a:pPr>
            <a:r>
              <a:rPr lang="en"/>
              <a:t>Only one of 4 ferritin genes expressed in pollen and anthers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Arial"/>
              <a:buChar char="○"/>
            </a:pPr>
            <a:r>
              <a:rPr lang="en"/>
              <a:t>Regulated by IRDS (Iron-Dependent Regulatory Sequence)</a:t>
            </a:r>
          </a:p>
          <a:p>
            <a:endParaRPr lang="en"/>
          </a:p>
          <a:p>
            <a:endParaRPr lang="en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457200" y="237395"/>
            <a:ext cx="8229600" cy="705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3000"/>
              <a:t>Other Storage-Related Genes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457200" y="945150"/>
            <a:ext cx="8229600" cy="5569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800" b="1"/>
              <a:t>VIT1</a:t>
            </a:r>
          </a:p>
          <a:p>
            <a:pPr marL="457200" lvl="0" indent="-3683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200"/>
              <a:t>Tonoplastic iron transporter</a:t>
            </a:r>
          </a:p>
          <a:p>
            <a:pPr marL="457200" lvl="0" indent="-3683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200"/>
              <a:t>Roots and shoots (vasculature)</a:t>
            </a:r>
          </a:p>
          <a:p>
            <a:pPr marL="457200" lvl="0" indent="-3683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200"/>
              <a:t>Fe</a:t>
            </a:r>
            <a:r>
              <a:rPr lang="en" sz="2200" baseline="30000"/>
              <a:t>2+</a:t>
            </a:r>
            <a:r>
              <a:rPr lang="en" sz="2200"/>
              <a:t> → vacuole </a:t>
            </a:r>
          </a:p>
          <a:p>
            <a:pPr marL="914400" lvl="1" indent="-368300" rtl="0">
              <a:buClr>
                <a:schemeClr val="dk1"/>
              </a:buClr>
              <a:buSzPct val="100000"/>
              <a:buFont typeface="Arial"/>
              <a:buChar char="○"/>
            </a:pPr>
            <a:r>
              <a:rPr lang="en" sz="2200"/>
              <a:t>Seeds/embryo development</a:t>
            </a:r>
          </a:p>
          <a:p>
            <a:pPr marL="457200" lvl="0" indent="-3683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200"/>
              <a:t>Resisted by NRAMP3 and NRAMP4 (germination)</a:t>
            </a:r>
          </a:p>
          <a:p>
            <a:pPr marL="1371600" lvl="1" indent="-368300" rtl="0">
              <a:buClr>
                <a:schemeClr val="dk1"/>
              </a:buClr>
              <a:buSzPct val="100000"/>
              <a:buFont typeface="Arial"/>
              <a:buChar char="○"/>
            </a:pPr>
            <a:r>
              <a:rPr lang="en" sz="2200"/>
              <a:t>Vacuole → Fe</a:t>
            </a:r>
            <a:r>
              <a:rPr lang="en" sz="2200" baseline="30000"/>
              <a:t>2+</a:t>
            </a:r>
          </a:p>
          <a:p>
            <a:pPr marL="0" lvl="0" indent="0" rtl="0">
              <a:buNone/>
            </a:pPr>
            <a:r>
              <a:rPr lang="en" sz="2800" b="1"/>
              <a:t>IREG1</a:t>
            </a:r>
          </a:p>
          <a:p>
            <a:pPr marL="457200" lvl="0" indent="-3683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200"/>
              <a:t>Moves Fe into vacuole</a:t>
            </a:r>
          </a:p>
          <a:p>
            <a:pPr marL="0" lvl="0" indent="0" rtl="0">
              <a:buNone/>
            </a:pPr>
            <a:r>
              <a:rPr lang="en" sz="2800" b="1"/>
              <a:t>PIC1</a:t>
            </a:r>
          </a:p>
          <a:p>
            <a:pPr marL="457200" lvl="0" indent="-3683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200"/>
              <a:t>Permease In Chloroplasts 1</a:t>
            </a:r>
          </a:p>
          <a:p>
            <a:pPr lvl="0" rtl="0">
              <a:buClr>
                <a:schemeClr val="dk1"/>
              </a:buClr>
              <a:buSzPct val="39285"/>
              <a:buFont typeface="Arial"/>
              <a:buNone/>
            </a:pPr>
            <a:r>
              <a:rPr lang="en" sz="2800" b="1"/>
              <a:t>MIT</a:t>
            </a:r>
          </a:p>
          <a:p>
            <a:pPr marL="457200" lvl="0" indent="-3683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200"/>
              <a:t>Mitochondrial Iron Transporter</a:t>
            </a:r>
          </a:p>
          <a:p>
            <a:endParaRPr lang="en" sz="2200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Regulation of Fe Deficiency Responses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Environmental fluctuations in Fe</a:t>
            </a:r>
          </a:p>
          <a:p>
            <a:endParaRPr lang="en"/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Regulatory genes: FIT1, bHLH38 &amp; 39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Transcribed when Fe deficiency is sensed in roots</a:t>
            </a:r>
          </a:p>
          <a:p>
            <a:endParaRPr lang="en"/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FIT1 forms heterodimers with bHLH38 &amp; 39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Directly control transcription of IRT1 and FRO2 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Increases Fe content in shoots even w/ Fe sufficiency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457200" y="-12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References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457200" y="1227950"/>
            <a:ext cx="8229600" cy="5339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1200"/>
              <a:t>Barberon M et al. Monoubiquitin-dependent endocytosis of the iron-regulated transporter 1 (IRT1) transporter controls iron uptake in plants. PNAS, 2011. 108(32):E450-E458. </a:t>
            </a:r>
          </a:p>
          <a:p>
            <a:pPr lvl="0" rtl="0">
              <a:buNone/>
            </a:pPr>
            <a:r>
              <a:rPr lang="en" sz="1200"/>
              <a:t>Briat, JF et. al. Regulation of plant ferritin synthesis: how and why. Cellular and Molecular Life Sciences, 1999. 56:155-166.</a:t>
            </a:r>
          </a:p>
          <a:p>
            <a:pPr lvl="0" rtl="0">
              <a:buNone/>
            </a:pPr>
            <a:r>
              <a:rPr lang="en" sz="1200"/>
              <a:t>Grotz, N et. al. Molecular aspects of Cu, Fe, and Zn homeostasis in plants. Biochemica et Biophysica Acta, 2006. 1763:595-608.</a:t>
            </a:r>
          </a:p>
          <a:p>
            <a:pPr lvl="0" rtl="0">
              <a:buNone/>
            </a:pPr>
            <a:r>
              <a:rPr lang="en" sz="1200"/>
              <a:t>Harper JF et al. The </a:t>
            </a:r>
            <a:r>
              <a:rPr lang="en" sz="1200" i="1"/>
              <a:t>Arabidopsis thaliana</a:t>
            </a:r>
            <a:r>
              <a:rPr lang="en" sz="1200"/>
              <a:t> plasma membrane H</a:t>
            </a:r>
            <a:r>
              <a:rPr lang="en" sz="1200" baseline="30000"/>
              <a:t>+</a:t>
            </a:r>
            <a:r>
              <a:rPr lang="en" sz="1200"/>
              <a:t>-ATPase multigene family. The Journal of Biological Chemistry, 1990. 265(23):13601-13608. </a:t>
            </a:r>
          </a:p>
          <a:p>
            <a:pPr lvl="0" rtl="0">
              <a:buNone/>
            </a:pPr>
            <a:r>
              <a:rPr lang="en" sz="1200"/>
              <a:t>Hell, R et. al. Iron uptake, trafficking, and homeostasis in plants. Planta, 2003. 216:541-551.</a:t>
            </a:r>
          </a:p>
          <a:p>
            <a:pPr lvl="0" rtl="0">
              <a:buNone/>
            </a:pPr>
            <a:r>
              <a:rPr lang="en" sz="1200"/>
              <a:t>Kim, S et. al. Mining iron: iron uptake and transport in plants. FEBS Letters, 2007. 581:2273-2280.</a:t>
            </a:r>
          </a:p>
          <a:p>
            <a:pPr lvl="0" rtl="0">
              <a:buNone/>
            </a:pPr>
            <a:r>
              <a:rPr lang="en" sz="1200"/>
              <a:t>Kobayashi T, Nishizawa NK. Iron uptake, translocation, and regulation in higher plants. Annual Review of Plant Biology, 2012. 63:131-52. </a:t>
            </a:r>
          </a:p>
          <a:p>
            <a:pPr lvl="0" rtl="0">
              <a:buNone/>
            </a:pPr>
            <a:r>
              <a:rPr lang="en" sz="1200"/>
              <a:t>Matsuoka, K et. al. Gibberellin-induced expression of Fe uptake-related genes in </a:t>
            </a:r>
            <a:r>
              <a:rPr lang="en" sz="1200" i="1"/>
              <a:t>Arabidopsis</a:t>
            </a:r>
            <a:r>
              <a:rPr lang="en" sz="1200"/>
              <a:t>. Plant Cell Physiol., 2014. 55(1):87-98.</a:t>
            </a:r>
          </a:p>
          <a:p>
            <a:pPr lvl="0" rtl="0">
              <a:buNone/>
            </a:pPr>
            <a:r>
              <a:rPr lang="en" sz="1200"/>
              <a:t>Robinson, NJ et. al. A ferric-chelate reductase for iron uptake from soil. Nature, 1999. 397:694-697.</a:t>
            </a:r>
          </a:p>
          <a:p>
            <a:pPr lvl="0" rtl="0">
              <a:buNone/>
            </a:pPr>
            <a:r>
              <a:rPr lang="en" sz="1200"/>
              <a:t>Roschzttardtz, H et. al. New insights into Fe localization in plant tissues. Frontiers In Plant Science, 2013. 4:1-11.</a:t>
            </a:r>
          </a:p>
          <a:p>
            <a:pPr lvl="0" rtl="0">
              <a:buNone/>
            </a:pPr>
            <a:r>
              <a:rPr lang="en" sz="1200"/>
              <a:t>Seo, PJ et. al. A golgi-localized MATE transporter mediates iron homeostasis under osmotic stress in </a:t>
            </a:r>
            <a:r>
              <a:rPr lang="en" sz="1200" i="1"/>
              <a:t>Arabidopsis</a:t>
            </a:r>
            <a:r>
              <a:rPr lang="en" sz="1200"/>
              <a:t>. BIochemical Journal, 2012. 442:551-561.</a:t>
            </a:r>
          </a:p>
          <a:p>
            <a:pPr lvl="0" rtl="0">
              <a:buNone/>
            </a:pPr>
            <a:r>
              <a:rPr lang="en" sz="1200"/>
              <a:t>Sussman MR. Molecular analysis of proteins in the plant plasma membrane. Annual Review of Plant Physiology and Plant Molecular Biology, 1994. 45:211-34.</a:t>
            </a:r>
          </a:p>
          <a:p>
            <a:pPr lvl="0" rtl="0">
              <a:buClr>
                <a:srgbClr val="000000"/>
              </a:buClr>
              <a:buSzPct val="91666"/>
              <a:buFont typeface="Arial"/>
              <a:buNone/>
            </a:pPr>
            <a:r>
              <a:rPr lang="en" sz="1200"/>
              <a:t>Vert, G et. al. IRT1, an </a:t>
            </a:r>
            <a:r>
              <a:rPr lang="en" sz="1200" i="1"/>
              <a:t>Arabidopsis</a:t>
            </a:r>
            <a:r>
              <a:rPr lang="en" sz="1200"/>
              <a:t> transporter essential for iron uptake from the soil and for plant growth. The Plant Cell, 2002. 14:1223-1233.</a:t>
            </a:r>
          </a:p>
          <a:p>
            <a:endParaRPr lang="en" sz="1200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Importance of Iron</a:t>
            </a:r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Fe deficiency = leading nutritional disorder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endParaRPr lang="en-US" dirty="0" smtClean="0"/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 smtClean="0"/>
              <a:t>Low </a:t>
            </a:r>
            <a:r>
              <a:rPr lang="en" dirty="0"/>
              <a:t>solubility of Fe → limiting nutrient for plants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endParaRPr lang="en-US" dirty="0" smtClean="0"/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 smtClean="0"/>
              <a:t>High </a:t>
            </a:r>
            <a:r>
              <a:rPr lang="en" dirty="0"/>
              <a:t>reactivity of Fe → formation of ROS (very harmful)</a:t>
            </a:r>
          </a:p>
          <a:p>
            <a:endParaRPr lang="en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Strategies of Iron Uptake</a:t>
            </a:r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Strategy I: Non-graminaceous plants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i="1"/>
              <a:t>Arabidopsis thaliana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Broccoli</a:t>
            </a:r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Strategy II: Graminaceous plants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Rice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Grasses</a:t>
            </a:r>
          </a:p>
          <a:p>
            <a:endParaRPr lang="en"/>
          </a:p>
        </p:txBody>
      </p:sp>
      <p:pic>
        <p:nvPicPr>
          <p:cNvPr id="39" name="Shape 3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1188212" y="3874997"/>
            <a:ext cx="6767574" cy="2913500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Shape 40"/>
          <p:cNvSpPr txBox="1"/>
          <p:nvPr/>
        </p:nvSpPr>
        <p:spPr>
          <a:xfrm>
            <a:off x="6192025" y="6584875"/>
            <a:ext cx="2444400" cy="127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800"/>
              <a:t>Kobayashi &amp; Nishizawa 2012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Fe Uptake from the Soil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335500" cy="983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Extrusion of H</a:t>
            </a:r>
            <a:r>
              <a:rPr lang="en" baseline="30000"/>
              <a:t>+</a:t>
            </a:r>
            <a:r>
              <a:rPr lang="en"/>
              <a:t> ions → increase Fe</a:t>
            </a:r>
            <a:r>
              <a:rPr lang="en" baseline="30000"/>
              <a:t>3+</a:t>
            </a:r>
            <a:r>
              <a:rPr lang="en"/>
              <a:t> solubility</a:t>
            </a:r>
          </a:p>
        </p:txBody>
      </p:sp>
      <p:pic>
        <p:nvPicPr>
          <p:cNvPr id="47" name="Shape 47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4529394" y="3073900"/>
            <a:ext cx="4821525" cy="3015325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Shape 48"/>
          <p:cNvSpPr txBox="1"/>
          <p:nvPr/>
        </p:nvSpPr>
        <p:spPr>
          <a:xfrm>
            <a:off x="457200" y="2982560"/>
            <a:ext cx="4072199" cy="4019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lang="en" sz="3000" dirty="0">
                <a:solidFill>
                  <a:schemeClr val="dk1"/>
                </a:solidFill>
              </a:rPr>
              <a:t>2.  Chelated Fe</a:t>
            </a:r>
            <a:r>
              <a:rPr lang="en" sz="3000" baseline="30000" dirty="0">
                <a:solidFill>
                  <a:schemeClr val="dk1"/>
                </a:solidFill>
              </a:rPr>
              <a:t>3+ </a:t>
            </a:r>
            <a:r>
              <a:rPr lang="en" sz="3000" dirty="0">
                <a:solidFill>
                  <a:schemeClr val="dk1"/>
                </a:solidFill>
              </a:rPr>
              <a:t>→ Fe</a:t>
            </a:r>
            <a:r>
              <a:rPr lang="en" sz="3000" baseline="30000" dirty="0">
                <a:solidFill>
                  <a:schemeClr val="dk1"/>
                </a:solidFill>
              </a:rPr>
              <a:t>2+</a:t>
            </a:r>
            <a:r>
              <a:rPr lang="en" sz="3000" dirty="0">
                <a:solidFill>
                  <a:schemeClr val="dk1"/>
                </a:solidFill>
              </a:rPr>
              <a:t> + chelate</a:t>
            </a:r>
          </a:p>
          <a:p>
            <a:endParaRPr lang="en" sz="3000" dirty="0">
              <a:solidFill>
                <a:schemeClr val="dk1"/>
              </a:solidFill>
            </a:endParaRPr>
          </a:p>
          <a:p>
            <a:pPr lvl="0" rtl="0">
              <a:spcBef>
                <a:spcPts val="600"/>
              </a:spcBef>
              <a:buNone/>
            </a:pPr>
            <a:r>
              <a:rPr lang="en" sz="3000" dirty="0">
                <a:solidFill>
                  <a:schemeClr val="dk1"/>
                </a:solidFill>
              </a:rPr>
              <a:t>3.  Fe</a:t>
            </a:r>
            <a:r>
              <a:rPr lang="en" sz="3000" baseline="30000" dirty="0">
                <a:solidFill>
                  <a:schemeClr val="dk1"/>
                </a:solidFill>
              </a:rPr>
              <a:t>2+</a:t>
            </a:r>
            <a:r>
              <a:rPr lang="en" sz="3000" dirty="0">
                <a:solidFill>
                  <a:schemeClr val="dk1"/>
                </a:solidFill>
              </a:rPr>
              <a:t> transporter brings Fe</a:t>
            </a:r>
            <a:r>
              <a:rPr lang="en" sz="3000" baseline="30000" dirty="0">
                <a:solidFill>
                  <a:schemeClr val="dk1"/>
                </a:solidFill>
              </a:rPr>
              <a:t>2+</a:t>
            </a:r>
            <a:r>
              <a:rPr lang="en" sz="3000" dirty="0">
                <a:solidFill>
                  <a:schemeClr val="dk1"/>
                </a:solidFill>
              </a:rPr>
              <a:t> into cell</a:t>
            </a:r>
          </a:p>
        </p:txBody>
      </p:sp>
      <p:sp>
        <p:nvSpPr>
          <p:cNvPr id="49" name="Shape 49"/>
          <p:cNvSpPr txBox="1"/>
          <p:nvPr/>
        </p:nvSpPr>
        <p:spPr>
          <a:xfrm>
            <a:off x="8012075" y="5941025"/>
            <a:ext cx="1741500" cy="115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800"/>
              <a:t>Hell &amp; Stephan 2003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Extrusion of H</a:t>
            </a:r>
            <a:r>
              <a:rPr lang="en" baseline="30000"/>
              <a:t>+</a:t>
            </a:r>
            <a:r>
              <a:rPr lang="en"/>
              <a:t> Ions: AHA Genes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Fe more soluble in acidic soils</a:t>
            </a:r>
          </a:p>
          <a:p>
            <a:endParaRPr lang="en"/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H</a:t>
            </a:r>
            <a:r>
              <a:rPr lang="en" baseline="30000"/>
              <a:t>+</a:t>
            </a:r>
            <a:r>
              <a:rPr lang="en"/>
              <a:t>-ATPase pump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Generates electrical potential 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Generates chemical gradient of protons</a:t>
            </a:r>
          </a:p>
          <a:p>
            <a:endParaRPr lang="en"/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Catalytic polypeptide is phosphorylated &amp; dephosphorylated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Major consumer of cellular ATP (25-50%)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Reduction of Fe</a:t>
            </a:r>
            <a:r>
              <a:rPr lang="en" baseline="30000"/>
              <a:t>3+</a:t>
            </a:r>
            <a:r>
              <a:rPr lang="en"/>
              <a:t> → Fe</a:t>
            </a:r>
            <a:r>
              <a:rPr lang="en" baseline="30000"/>
              <a:t>2+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Necessary for absorption by plant</a:t>
            </a:r>
          </a:p>
          <a:p>
            <a:pPr marL="457200" lvl="0" indent="-4191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Electrons effluxed into the soil</a:t>
            </a:r>
          </a:p>
          <a:p>
            <a:pPr marL="457200" lvl="0" indent="-4191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Fe</a:t>
            </a:r>
            <a:r>
              <a:rPr lang="en" baseline="30000"/>
              <a:t>3+</a:t>
            </a:r>
            <a:r>
              <a:rPr lang="en"/>
              <a:t>-chelate + e</a:t>
            </a:r>
            <a:r>
              <a:rPr lang="en" baseline="30000"/>
              <a:t>-</a:t>
            </a:r>
            <a:r>
              <a:rPr lang="en"/>
              <a:t> → Fe</a:t>
            </a:r>
            <a:r>
              <a:rPr lang="en" baseline="30000"/>
              <a:t>2+</a:t>
            </a:r>
            <a:r>
              <a:rPr lang="en"/>
              <a:t> + chelate</a:t>
            </a:r>
          </a:p>
          <a:p>
            <a:pPr marL="457200" lvl="0" indent="-4191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FRO2, FRO1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FRO2, FRO1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457200" y="1569675"/>
            <a:ext cx="8229600" cy="4475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Encodes a ferric-chelate reductase (ferric reduction oxidase) 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Arial"/>
              <a:buChar char="○"/>
            </a:pPr>
            <a:r>
              <a:rPr lang="en"/>
              <a:t>Flavocytochrome: transports ions across the membrane. 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Arial"/>
              <a:buChar char="○"/>
            </a:pPr>
            <a:r>
              <a:rPr lang="en"/>
              <a:t>Intramembranous binding sites → heme 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Arial"/>
              <a:buChar char="○"/>
            </a:pPr>
            <a:r>
              <a:rPr lang="en"/>
              <a:t>Cytoplasmic binding sites → nucleotide cofactors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Arial"/>
              <a:buChar char="○"/>
            </a:pPr>
            <a:r>
              <a:rPr lang="en"/>
              <a:t>Root epidermis</a:t>
            </a:r>
          </a:p>
          <a:p>
            <a:endParaRPr lang="en"/>
          </a:p>
          <a:p>
            <a:pPr marL="457200" lvl="0" indent="-4191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FRO1 and FRO2: 61.9% sequence identity (90.5% similarity)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Shape 7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1882770" y="1343421"/>
            <a:ext cx="5378475" cy="3313899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Shape 73"/>
          <p:cNvSpPr txBox="1"/>
          <p:nvPr/>
        </p:nvSpPr>
        <p:spPr>
          <a:xfrm>
            <a:off x="2474702" y="4805125"/>
            <a:ext cx="4194600" cy="545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Fig. 1: Structure of FRO2. i=inside cell, o=outside cell. Image courtesy Robinson et. al. 1999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Transport of Fe</a:t>
            </a:r>
            <a:r>
              <a:rPr lang="en" baseline="30000"/>
              <a:t>2+</a:t>
            </a:r>
            <a:r>
              <a:rPr lang="en"/>
              <a:t> into Cell: IRT1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Responsible for the majority of Fe uptake</a:t>
            </a:r>
          </a:p>
          <a:p>
            <a:endParaRPr lang="en"/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Expression: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Root external cell layers → Fe uptake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Flowers → Fe for maturing pollen</a:t>
            </a:r>
          </a:p>
          <a:p>
            <a:endParaRPr lang="en"/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Overexpression → oxidative stress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Activity tightly controlled by monoubiquitination</a:t>
            </a:r>
          </a:p>
          <a:p>
            <a:pPr marL="1371600" lvl="2" indent="-381000" rtl="0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Maintained in EE compartments </a:t>
            </a:r>
          </a:p>
          <a:p>
            <a:pPr marL="1371600" lvl="2" indent="-381000" rtl="0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Cycled to membrane for uptake activity</a:t>
            </a:r>
          </a:p>
          <a:p>
            <a:pPr marL="1371600" lvl="2" indent="-381000" rtl="0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Trafficked to vacuole for degradation</a:t>
            </a:r>
          </a:p>
          <a:p>
            <a:endParaRPr lang="en"/>
          </a:p>
          <a:p>
            <a:endParaRPr lang="en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1301</Words>
  <Application>Microsoft Macintosh PowerPoint</Application>
  <PresentationFormat>On-screen Show (4:3)</PresentationFormat>
  <Paragraphs>181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simple-light</vt:lpstr>
      <vt:lpstr>Iron</vt:lpstr>
      <vt:lpstr>Importance of Iron</vt:lpstr>
      <vt:lpstr>Strategies of Iron Uptake</vt:lpstr>
      <vt:lpstr>Fe Uptake from the Soil</vt:lpstr>
      <vt:lpstr>Extrusion of H+ Ions: AHA Genes</vt:lpstr>
      <vt:lpstr>Reduction of Fe3+ → Fe2+</vt:lpstr>
      <vt:lpstr>FRO2, FRO1</vt:lpstr>
      <vt:lpstr>PowerPoint Presentation</vt:lpstr>
      <vt:lpstr>Transport of Fe2+ into Cell: IRT1</vt:lpstr>
      <vt:lpstr>IRT1 Cycling</vt:lpstr>
      <vt:lpstr>Intercellular Transport</vt:lpstr>
      <vt:lpstr>PowerPoint Presentation</vt:lpstr>
      <vt:lpstr>Intracellular Storage</vt:lpstr>
      <vt:lpstr>Ferritins (FER1)</vt:lpstr>
      <vt:lpstr>Other Storage-Related Genes</vt:lpstr>
      <vt:lpstr>Regulation of Fe Deficiency Responses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Iron</dc:title>
  <cp:lastModifiedBy>Microsoft Office User</cp:lastModifiedBy>
  <cp:revision>3</cp:revision>
  <dcterms:modified xsi:type="dcterms:W3CDTF">2014-02-27T16:59:02Z</dcterms:modified>
</cp:coreProperties>
</file>