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drawings/drawing1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notesSlides/notesSlide15.xml" ContentType="application/vnd.openxmlformats-officedocument.presentationml.notesSlide+xml"/>
  <Override PartName="/ppt/charts/chart10.xml" ContentType="application/vnd.openxmlformats-officedocument.drawingml.chart+xml"/>
  <Override PartName="/ppt/drawings/drawing2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drawings/drawing3.xml" ContentType="application/vnd.openxmlformats-officedocument.drawingml.chartshapes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drawings/drawing4.xml" ContentType="application/vnd.openxmlformats-officedocument.drawingml.chartshapes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drawings/drawing5.xml" ContentType="application/vnd.openxmlformats-officedocument.drawingml.chartshapes+xml"/>
  <Override PartName="/ppt/charts/chart18.xml" ContentType="application/vnd.openxmlformats-officedocument.drawingml.chart+xml"/>
  <Override PartName="/ppt/drawings/drawing6.xml" ContentType="application/vnd.openxmlformats-officedocument.drawingml.chartshapes+xml"/>
  <Override PartName="/ppt/charts/chart19.xml" ContentType="application/vnd.openxmlformats-officedocument.drawingml.chart+xml"/>
  <Override PartName="/ppt/drawings/drawing7.xml" ContentType="application/vnd.openxmlformats-officedocument.drawingml.chartshapes+xml"/>
  <Override PartName="/ppt/charts/chart20.xml" ContentType="application/vnd.openxmlformats-officedocument.drawingml.chart+xml"/>
  <Override PartName="/ppt/drawings/drawing8.xml" ContentType="application/vnd.openxmlformats-officedocument.drawingml.chartshape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68"/>
  </p:notesMasterIdLst>
  <p:sldIdLst>
    <p:sldId id="256" r:id="rId2"/>
    <p:sldId id="328" r:id="rId3"/>
    <p:sldId id="329" r:id="rId4"/>
    <p:sldId id="330" r:id="rId5"/>
    <p:sldId id="332" r:id="rId6"/>
    <p:sldId id="333" r:id="rId7"/>
    <p:sldId id="265" r:id="rId8"/>
    <p:sldId id="264" r:id="rId9"/>
    <p:sldId id="325" r:id="rId10"/>
    <p:sldId id="280" r:id="rId11"/>
    <p:sldId id="342" r:id="rId12"/>
    <p:sldId id="343" r:id="rId13"/>
    <p:sldId id="345" r:id="rId14"/>
    <p:sldId id="346" r:id="rId15"/>
    <p:sldId id="392" r:id="rId16"/>
    <p:sldId id="384" r:id="rId17"/>
    <p:sldId id="351" r:id="rId18"/>
    <p:sldId id="311" r:id="rId19"/>
    <p:sldId id="352" r:id="rId20"/>
    <p:sldId id="353" r:id="rId21"/>
    <p:sldId id="354" r:id="rId22"/>
    <p:sldId id="355" r:id="rId23"/>
    <p:sldId id="356" r:id="rId24"/>
    <p:sldId id="357" r:id="rId25"/>
    <p:sldId id="358" r:id="rId26"/>
    <p:sldId id="359" r:id="rId27"/>
    <p:sldId id="372" r:id="rId28"/>
    <p:sldId id="373" r:id="rId29"/>
    <p:sldId id="360" r:id="rId30"/>
    <p:sldId id="361" r:id="rId31"/>
    <p:sldId id="362" r:id="rId32"/>
    <p:sldId id="363" r:id="rId33"/>
    <p:sldId id="364" r:id="rId34"/>
    <p:sldId id="365" r:id="rId35"/>
    <p:sldId id="366" r:id="rId36"/>
    <p:sldId id="367" r:id="rId37"/>
    <p:sldId id="368" r:id="rId38"/>
    <p:sldId id="369" r:id="rId39"/>
    <p:sldId id="370" r:id="rId40"/>
    <p:sldId id="371" r:id="rId41"/>
    <p:sldId id="302" r:id="rId42"/>
    <p:sldId id="303" r:id="rId43"/>
    <p:sldId id="374" r:id="rId44"/>
    <p:sldId id="385" r:id="rId45"/>
    <p:sldId id="375" r:id="rId46"/>
    <p:sldId id="376" r:id="rId47"/>
    <p:sldId id="377" r:id="rId48"/>
    <p:sldId id="378" r:id="rId49"/>
    <p:sldId id="379" r:id="rId50"/>
    <p:sldId id="380" r:id="rId51"/>
    <p:sldId id="381" r:id="rId52"/>
    <p:sldId id="304" r:id="rId53"/>
    <p:sldId id="305" r:id="rId54"/>
    <p:sldId id="306" r:id="rId55"/>
    <p:sldId id="288" r:id="rId56"/>
    <p:sldId id="307" r:id="rId57"/>
    <p:sldId id="308" r:id="rId58"/>
    <p:sldId id="310" r:id="rId59"/>
    <p:sldId id="386" r:id="rId60"/>
    <p:sldId id="387" r:id="rId61"/>
    <p:sldId id="390" r:id="rId62"/>
    <p:sldId id="391" r:id="rId63"/>
    <p:sldId id="382" r:id="rId64"/>
    <p:sldId id="383" r:id="rId65"/>
    <p:sldId id="388" r:id="rId66"/>
    <p:sldId id="389" r:id="rId67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D050"/>
    <a:srgbClr val="FBD8BB"/>
    <a:srgbClr val="D416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16" autoAdjust="0"/>
    <p:restoredTop sz="94660"/>
  </p:normalViewPr>
  <p:slideViewPr>
    <p:cSldViewPr>
      <p:cViewPr varScale="1">
        <p:scale>
          <a:sx n="107" d="100"/>
          <a:sy n="107" d="100"/>
        </p:scale>
        <p:origin x="-138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louise\users\begammon\DTT%20+%20H202%20Cells%207_17%20Experiment%20Data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louise\users\begammon\DTT%20Cells%207_17%20Experiment%20Data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louise\users\begammon\DTT%20+%20H202%20Cells%207_17%20Experiment%20Data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6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8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9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PowerPoint" TargetMode="Externa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1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louise\users\menakano\My%20Documents\DTT%20Experiment%201%20data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louise\users\begammon\DTT%20Cells%20Overnight%20Experiment%207_16%20Graphic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louise\users\begammon\DTT%20Cells%207_17%20Experiment%20Data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louise\users\begammon\DTT%20+%20H202%20Cells%207_17%20Experiment%20Data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louise\users\begammon\DTT%20Cells%207_17%20Experiment%20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en-US" sz="1800"/>
              <a:t>The Effect of DTT and/or Oleic Acid on Fluorescence/cell for the fadB Long Promoter</a:t>
            </a:r>
          </a:p>
        </c:rich>
      </c:tx>
      <c:layout>
        <c:manualLayout>
          <c:xMode val="edge"/>
          <c:yMode val="edge"/>
          <c:x val="0.13401254168183185"/>
          <c:y val="1.5369832045252657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</c:dPt>
          <c:cat>
            <c:strRef>
              <c:f>Sheet1!$K$1:$N$1</c:f>
              <c:strCache>
                <c:ptCount val="4"/>
                <c:pt idx="0">
                  <c:v>Long 0.01% OA</c:v>
                </c:pt>
                <c:pt idx="1">
                  <c:v>Long 5 mM DTT</c:v>
                </c:pt>
                <c:pt idx="2">
                  <c:v>Long OA + DTT</c:v>
                </c:pt>
                <c:pt idx="3">
                  <c:v>Long None</c:v>
                </c:pt>
              </c:strCache>
            </c:strRef>
          </c:cat>
          <c:val>
            <c:numRef>
              <c:f>Sheet1!$K$2:$N$2</c:f>
              <c:numCache>
                <c:formatCode>0</c:formatCode>
                <c:ptCount val="4"/>
                <c:pt idx="0">
                  <c:v>271.92118226600985</c:v>
                </c:pt>
                <c:pt idx="1">
                  <c:v>31.026252983293556</c:v>
                </c:pt>
                <c:pt idx="2">
                  <c:v>798.52579852579856</c:v>
                </c:pt>
                <c:pt idx="3">
                  <c:v>334.70648815653965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7466752"/>
        <c:axId val="67468672"/>
      </c:barChart>
      <c:catAx>
        <c:axId val="674667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Treatment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7468672"/>
        <c:crosses val="autoZero"/>
        <c:auto val="1"/>
        <c:lblAlgn val="ctr"/>
        <c:lblOffset val="100"/>
        <c:noMultiLvlLbl val="0"/>
      </c:catAx>
      <c:valAx>
        <c:axId val="6746867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Fluorescence/cell</a:t>
                </a:r>
              </a:p>
            </c:rich>
          </c:tx>
          <c:layout/>
          <c:overlay val="0"/>
        </c:title>
        <c:numFmt formatCode="0" sourceLinked="1"/>
        <c:majorTickMark val="out"/>
        <c:minorTickMark val="none"/>
        <c:tickLblPos val="nextTo"/>
        <c:crossAx val="674667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Sheet1!$AA$2</c:f>
              <c:strCache>
                <c:ptCount val="1"/>
                <c:pt idx="0">
                  <c:v>Positive 0mM</c:v>
                </c:pt>
              </c:strCache>
            </c:strRef>
          </c:tx>
          <c:xVal>
            <c:numRef>
              <c:f>Sheet1!$Z$3:$Z$11</c:f>
              <c:numCache>
                <c:formatCode>General</c:formatCode>
                <c:ptCount val="9"/>
                <c:pt idx="0">
                  <c:v>0</c:v>
                </c:pt>
                <c:pt idx="1">
                  <c:v>15</c:v>
                </c:pt>
                <c:pt idx="2">
                  <c:v>30</c:v>
                </c:pt>
                <c:pt idx="3">
                  <c:v>45</c:v>
                </c:pt>
                <c:pt idx="4">
                  <c:v>60</c:v>
                </c:pt>
                <c:pt idx="5">
                  <c:v>75</c:v>
                </c:pt>
                <c:pt idx="6">
                  <c:v>90</c:v>
                </c:pt>
                <c:pt idx="7">
                  <c:v>373</c:v>
                </c:pt>
                <c:pt idx="8">
                  <c:v>453</c:v>
                </c:pt>
              </c:numCache>
            </c:numRef>
          </c:xVal>
          <c:yVal>
            <c:numRef>
              <c:f>Sheet1!$AA$3:$AA$11</c:f>
              <c:numCache>
                <c:formatCode>General</c:formatCode>
                <c:ptCount val="9"/>
                <c:pt idx="0">
                  <c:v>25486.725663716814</c:v>
                </c:pt>
                <c:pt idx="1">
                  <c:v>22130.434782608696</c:v>
                </c:pt>
                <c:pt idx="2">
                  <c:v>20681.481481481482</c:v>
                </c:pt>
                <c:pt idx="3">
                  <c:v>20930.232558139538</c:v>
                </c:pt>
                <c:pt idx="4">
                  <c:v>13291.666666666666</c:v>
                </c:pt>
                <c:pt idx="5">
                  <c:v>14124.031007751937</c:v>
                </c:pt>
                <c:pt idx="6">
                  <c:v>14870.748299319726</c:v>
                </c:pt>
                <c:pt idx="7">
                  <c:v>2133.1775700934581</c:v>
                </c:pt>
                <c:pt idx="8">
                  <c:v>9462.7118644067796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Sheet1!$AB$2</c:f>
              <c:strCache>
                <c:ptCount val="1"/>
                <c:pt idx="0">
                  <c:v>Positive 10mM</c:v>
                </c:pt>
              </c:strCache>
            </c:strRef>
          </c:tx>
          <c:xVal>
            <c:numRef>
              <c:f>Sheet1!$Z$3:$Z$11</c:f>
              <c:numCache>
                <c:formatCode>General</c:formatCode>
                <c:ptCount val="9"/>
                <c:pt idx="0">
                  <c:v>0</c:v>
                </c:pt>
                <c:pt idx="1">
                  <c:v>15</c:v>
                </c:pt>
                <c:pt idx="2">
                  <c:v>30</c:v>
                </c:pt>
                <c:pt idx="3">
                  <c:v>45</c:v>
                </c:pt>
                <c:pt idx="4">
                  <c:v>60</c:v>
                </c:pt>
                <c:pt idx="5">
                  <c:v>75</c:v>
                </c:pt>
                <c:pt idx="6">
                  <c:v>90</c:v>
                </c:pt>
                <c:pt idx="7">
                  <c:v>373</c:v>
                </c:pt>
                <c:pt idx="8">
                  <c:v>453</c:v>
                </c:pt>
              </c:numCache>
            </c:numRef>
          </c:xVal>
          <c:yVal>
            <c:numRef>
              <c:f>Sheet1!$AB$3:$AB$11</c:f>
              <c:numCache>
                <c:formatCode>General</c:formatCode>
                <c:ptCount val="9"/>
                <c:pt idx="0">
                  <c:v>14000</c:v>
                </c:pt>
                <c:pt idx="1">
                  <c:v>12352.941176470589</c:v>
                </c:pt>
                <c:pt idx="2">
                  <c:v>14479.338842975205</c:v>
                </c:pt>
                <c:pt idx="3">
                  <c:v>12235.294117647059</c:v>
                </c:pt>
                <c:pt idx="4">
                  <c:v>15462.365591397849</c:v>
                </c:pt>
                <c:pt idx="5">
                  <c:v>12822.115384615385</c:v>
                </c:pt>
                <c:pt idx="6">
                  <c:v>15241.525423728812</c:v>
                </c:pt>
                <c:pt idx="7">
                  <c:v>445.5128205128205</c:v>
                </c:pt>
                <c:pt idx="8">
                  <c:v>4794.0298507462685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Sheet1!$AC$2</c:f>
              <c:strCache>
                <c:ptCount val="1"/>
                <c:pt idx="0">
                  <c:v>Negative 0mM</c:v>
                </c:pt>
              </c:strCache>
            </c:strRef>
          </c:tx>
          <c:xVal>
            <c:numRef>
              <c:f>Sheet1!$Z$3:$Z$11</c:f>
              <c:numCache>
                <c:formatCode>General</c:formatCode>
                <c:ptCount val="9"/>
                <c:pt idx="0">
                  <c:v>0</c:v>
                </c:pt>
                <c:pt idx="1">
                  <c:v>15</c:v>
                </c:pt>
                <c:pt idx="2">
                  <c:v>30</c:v>
                </c:pt>
                <c:pt idx="3">
                  <c:v>45</c:v>
                </c:pt>
                <c:pt idx="4">
                  <c:v>60</c:v>
                </c:pt>
                <c:pt idx="5">
                  <c:v>75</c:v>
                </c:pt>
                <c:pt idx="6">
                  <c:v>90</c:v>
                </c:pt>
                <c:pt idx="7">
                  <c:v>373</c:v>
                </c:pt>
                <c:pt idx="8">
                  <c:v>453</c:v>
                </c:pt>
              </c:numCache>
            </c:numRef>
          </c:xVal>
          <c:yVal>
            <c:numRef>
              <c:f>Sheet1!$AC$3:$AC$11</c:f>
              <c:numCache>
                <c:formatCode>General</c:formatCode>
                <c:ptCount val="9"/>
                <c:pt idx="0">
                  <c:v>1271.1864406779659</c:v>
                </c:pt>
                <c:pt idx="1">
                  <c:v>1824.9999999999998</c:v>
                </c:pt>
                <c:pt idx="2">
                  <c:v>3910.4477611940297</c:v>
                </c:pt>
                <c:pt idx="3">
                  <c:v>4683.2298136645959</c:v>
                </c:pt>
                <c:pt idx="4">
                  <c:v>4626.2626262626263</c:v>
                </c:pt>
                <c:pt idx="5">
                  <c:v>2709.9567099567098</c:v>
                </c:pt>
                <c:pt idx="6">
                  <c:v>3390.9774436090224</c:v>
                </c:pt>
                <c:pt idx="7">
                  <c:v>-15628.361858190709</c:v>
                </c:pt>
                <c:pt idx="8">
                  <c:v>-11598.930481283423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Sheet1!$AD$2</c:f>
              <c:strCache>
                <c:ptCount val="1"/>
                <c:pt idx="0">
                  <c:v>Negative 10mM</c:v>
                </c:pt>
              </c:strCache>
            </c:strRef>
          </c:tx>
          <c:xVal>
            <c:numRef>
              <c:f>Sheet1!$Z$3:$Z$11</c:f>
              <c:numCache>
                <c:formatCode>General</c:formatCode>
                <c:ptCount val="9"/>
                <c:pt idx="0">
                  <c:v>0</c:v>
                </c:pt>
                <c:pt idx="1">
                  <c:v>15</c:v>
                </c:pt>
                <c:pt idx="2">
                  <c:v>30</c:v>
                </c:pt>
                <c:pt idx="3">
                  <c:v>45</c:v>
                </c:pt>
                <c:pt idx="4">
                  <c:v>60</c:v>
                </c:pt>
                <c:pt idx="5">
                  <c:v>75</c:v>
                </c:pt>
                <c:pt idx="6">
                  <c:v>90</c:v>
                </c:pt>
                <c:pt idx="7">
                  <c:v>373</c:v>
                </c:pt>
                <c:pt idx="8">
                  <c:v>453</c:v>
                </c:pt>
              </c:numCache>
            </c:numRef>
          </c:xVal>
          <c:yVal>
            <c:numRef>
              <c:f>Sheet1!$AD$3:$AD$11</c:f>
              <c:numCache>
                <c:formatCode>General</c:formatCode>
                <c:ptCount val="9"/>
                <c:pt idx="0">
                  <c:v>-4549.1803278688521</c:v>
                </c:pt>
                <c:pt idx="1">
                  <c:v>-7168</c:v>
                </c:pt>
                <c:pt idx="2">
                  <c:v>-5076.3888888888887</c:v>
                </c:pt>
                <c:pt idx="3">
                  <c:v>-1726.7441860465117</c:v>
                </c:pt>
                <c:pt idx="4">
                  <c:v>-1796.1165048543689</c:v>
                </c:pt>
                <c:pt idx="5">
                  <c:v>600</c:v>
                </c:pt>
                <c:pt idx="6">
                  <c:v>900.00000000000011</c:v>
                </c:pt>
                <c:pt idx="7">
                  <c:v>-20200.589970501474</c:v>
                </c:pt>
                <c:pt idx="8">
                  <c:v>-18486.810551558752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Sheet1!$AE$2</c:f>
              <c:strCache>
                <c:ptCount val="1"/>
                <c:pt idx="0">
                  <c:v>CydLong 0mM</c:v>
                </c:pt>
              </c:strCache>
            </c:strRef>
          </c:tx>
          <c:xVal>
            <c:numRef>
              <c:f>Sheet1!$Z$3:$Z$11</c:f>
              <c:numCache>
                <c:formatCode>General</c:formatCode>
                <c:ptCount val="9"/>
                <c:pt idx="0">
                  <c:v>0</c:v>
                </c:pt>
                <c:pt idx="1">
                  <c:v>15</c:v>
                </c:pt>
                <c:pt idx="2">
                  <c:v>30</c:v>
                </c:pt>
                <c:pt idx="3">
                  <c:v>45</c:v>
                </c:pt>
                <c:pt idx="4">
                  <c:v>60</c:v>
                </c:pt>
                <c:pt idx="5">
                  <c:v>75</c:v>
                </c:pt>
                <c:pt idx="6">
                  <c:v>90</c:v>
                </c:pt>
                <c:pt idx="7">
                  <c:v>373</c:v>
                </c:pt>
                <c:pt idx="8">
                  <c:v>453</c:v>
                </c:pt>
              </c:numCache>
            </c:numRef>
          </c:xVal>
          <c:yVal>
            <c:numRef>
              <c:f>Sheet1!$AE$3:$AE$11</c:f>
              <c:numCache>
                <c:formatCode>General</c:formatCode>
                <c:ptCount val="9"/>
                <c:pt idx="0">
                  <c:v>6423.7288135593217</c:v>
                </c:pt>
                <c:pt idx="1">
                  <c:v>5478.6324786324785</c:v>
                </c:pt>
                <c:pt idx="2">
                  <c:v>9270.6766917293226</c:v>
                </c:pt>
                <c:pt idx="3">
                  <c:v>12624.20382165605</c:v>
                </c:pt>
                <c:pt idx="4">
                  <c:v>13039.800995024876</c:v>
                </c:pt>
                <c:pt idx="5">
                  <c:v>12892.703862660943</c:v>
                </c:pt>
                <c:pt idx="6">
                  <c:v>14231.372549019608</c:v>
                </c:pt>
                <c:pt idx="7">
                  <c:v>-5655.581947743467</c:v>
                </c:pt>
                <c:pt idx="8">
                  <c:v>-2853.403141361257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Sheet1!$AF$2</c:f>
              <c:strCache>
                <c:ptCount val="1"/>
                <c:pt idx="0">
                  <c:v>CydLong 10mM</c:v>
                </c:pt>
              </c:strCache>
            </c:strRef>
          </c:tx>
          <c:xVal>
            <c:numRef>
              <c:f>Sheet1!$Z$3:$Z$11</c:f>
              <c:numCache>
                <c:formatCode>General</c:formatCode>
                <c:ptCount val="9"/>
                <c:pt idx="0">
                  <c:v>0</c:v>
                </c:pt>
                <c:pt idx="1">
                  <c:v>15</c:v>
                </c:pt>
                <c:pt idx="2">
                  <c:v>30</c:v>
                </c:pt>
                <c:pt idx="3">
                  <c:v>45</c:v>
                </c:pt>
                <c:pt idx="4">
                  <c:v>60</c:v>
                </c:pt>
                <c:pt idx="5">
                  <c:v>75</c:v>
                </c:pt>
                <c:pt idx="6">
                  <c:v>90</c:v>
                </c:pt>
                <c:pt idx="7">
                  <c:v>373</c:v>
                </c:pt>
                <c:pt idx="8">
                  <c:v>453</c:v>
                </c:pt>
              </c:numCache>
            </c:numRef>
          </c:xVal>
          <c:yVal>
            <c:numRef>
              <c:f>Sheet1!$AF$3:$AF$11</c:f>
              <c:numCache>
                <c:formatCode>General</c:formatCode>
                <c:ptCount val="9"/>
                <c:pt idx="0">
                  <c:v>-2801.8867924528304</c:v>
                </c:pt>
                <c:pt idx="1">
                  <c:v>-2072.0720720720719</c:v>
                </c:pt>
                <c:pt idx="2">
                  <c:v>2727.272727272727</c:v>
                </c:pt>
                <c:pt idx="3">
                  <c:v>10581.081081081082</c:v>
                </c:pt>
                <c:pt idx="4">
                  <c:v>16955.801104972375</c:v>
                </c:pt>
                <c:pt idx="5">
                  <c:v>21765.55023923445</c:v>
                </c:pt>
                <c:pt idx="6">
                  <c:v>20599.137931034482</c:v>
                </c:pt>
                <c:pt idx="7">
                  <c:v>-4323.8095238095239</c:v>
                </c:pt>
                <c:pt idx="8">
                  <c:v>-5649.4565217391309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6340480"/>
        <c:axId val="56342400"/>
      </c:scatterChart>
      <c:valAx>
        <c:axId val="563404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(minutes)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56342400"/>
        <c:crosses val="autoZero"/>
        <c:crossBetween val="midCat"/>
      </c:valAx>
      <c:valAx>
        <c:axId val="56342400"/>
        <c:scaling>
          <c:orientation val="minMax"/>
          <c:min val="-200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Fluorescence/Cell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56340480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Sheet1!$AA$2</c:f>
              <c:strCache>
                <c:ptCount val="1"/>
                <c:pt idx="0">
                  <c:v>Positive 0mM</c:v>
                </c:pt>
              </c:strCache>
            </c:strRef>
          </c:tx>
          <c:xVal>
            <c:numRef>
              <c:f>Sheet1!$Z$3:$Z$9</c:f>
              <c:numCache>
                <c:formatCode>General</c:formatCode>
                <c:ptCount val="7"/>
                <c:pt idx="0">
                  <c:v>0</c:v>
                </c:pt>
                <c:pt idx="1">
                  <c:v>15</c:v>
                </c:pt>
                <c:pt idx="2">
                  <c:v>30</c:v>
                </c:pt>
                <c:pt idx="3">
                  <c:v>45</c:v>
                </c:pt>
                <c:pt idx="4">
                  <c:v>60</c:v>
                </c:pt>
                <c:pt idx="5">
                  <c:v>75</c:v>
                </c:pt>
                <c:pt idx="6">
                  <c:v>90</c:v>
                </c:pt>
              </c:numCache>
            </c:numRef>
          </c:xVal>
          <c:yVal>
            <c:numRef>
              <c:f>Sheet1!$AA$3:$AA$9</c:f>
              <c:numCache>
                <c:formatCode>General</c:formatCode>
                <c:ptCount val="7"/>
                <c:pt idx="0">
                  <c:v>25486.725663716814</c:v>
                </c:pt>
                <c:pt idx="1">
                  <c:v>22130.434782608696</c:v>
                </c:pt>
                <c:pt idx="2">
                  <c:v>20681.481481481482</c:v>
                </c:pt>
                <c:pt idx="3">
                  <c:v>20930.232558139538</c:v>
                </c:pt>
                <c:pt idx="4">
                  <c:v>13291.666666666666</c:v>
                </c:pt>
                <c:pt idx="5">
                  <c:v>14124.031007751937</c:v>
                </c:pt>
                <c:pt idx="6">
                  <c:v>14870.748299319726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Sheet1!$AB$2</c:f>
              <c:strCache>
                <c:ptCount val="1"/>
                <c:pt idx="0">
                  <c:v>Positive 10mM</c:v>
                </c:pt>
              </c:strCache>
            </c:strRef>
          </c:tx>
          <c:xVal>
            <c:numRef>
              <c:f>Sheet1!$Z$3:$Z$9</c:f>
              <c:numCache>
                <c:formatCode>General</c:formatCode>
                <c:ptCount val="7"/>
                <c:pt idx="0">
                  <c:v>0</c:v>
                </c:pt>
                <c:pt idx="1">
                  <c:v>15</c:v>
                </c:pt>
                <c:pt idx="2">
                  <c:v>30</c:v>
                </c:pt>
                <c:pt idx="3">
                  <c:v>45</c:v>
                </c:pt>
                <c:pt idx="4">
                  <c:v>60</c:v>
                </c:pt>
                <c:pt idx="5">
                  <c:v>75</c:v>
                </c:pt>
                <c:pt idx="6">
                  <c:v>90</c:v>
                </c:pt>
              </c:numCache>
            </c:numRef>
          </c:xVal>
          <c:yVal>
            <c:numRef>
              <c:f>Sheet1!$AB$3:$AB$9</c:f>
              <c:numCache>
                <c:formatCode>General</c:formatCode>
                <c:ptCount val="7"/>
                <c:pt idx="0">
                  <c:v>14000</c:v>
                </c:pt>
                <c:pt idx="1">
                  <c:v>12352.941176470589</c:v>
                </c:pt>
                <c:pt idx="2">
                  <c:v>14479.338842975205</c:v>
                </c:pt>
                <c:pt idx="3">
                  <c:v>12235.294117647059</c:v>
                </c:pt>
                <c:pt idx="4">
                  <c:v>15462.365591397849</c:v>
                </c:pt>
                <c:pt idx="5">
                  <c:v>12822.115384615385</c:v>
                </c:pt>
                <c:pt idx="6">
                  <c:v>15241.525423728812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Sheet1!$AC$2</c:f>
              <c:strCache>
                <c:ptCount val="1"/>
                <c:pt idx="0">
                  <c:v>Negative 0mM</c:v>
                </c:pt>
              </c:strCache>
            </c:strRef>
          </c:tx>
          <c:xVal>
            <c:numRef>
              <c:f>Sheet1!$Z$3:$Z$9</c:f>
              <c:numCache>
                <c:formatCode>General</c:formatCode>
                <c:ptCount val="7"/>
                <c:pt idx="0">
                  <c:v>0</c:v>
                </c:pt>
                <c:pt idx="1">
                  <c:v>15</c:v>
                </c:pt>
                <c:pt idx="2">
                  <c:v>30</c:v>
                </c:pt>
                <c:pt idx="3">
                  <c:v>45</c:v>
                </c:pt>
                <c:pt idx="4">
                  <c:v>60</c:v>
                </c:pt>
                <c:pt idx="5">
                  <c:v>75</c:v>
                </c:pt>
                <c:pt idx="6">
                  <c:v>90</c:v>
                </c:pt>
              </c:numCache>
            </c:numRef>
          </c:xVal>
          <c:yVal>
            <c:numRef>
              <c:f>Sheet1!$AC$3:$AC$9</c:f>
              <c:numCache>
                <c:formatCode>General</c:formatCode>
                <c:ptCount val="7"/>
                <c:pt idx="0">
                  <c:v>1271.1864406779659</c:v>
                </c:pt>
                <c:pt idx="1">
                  <c:v>1824.9999999999998</c:v>
                </c:pt>
                <c:pt idx="2">
                  <c:v>3910.4477611940297</c:v>
                </c:pt>
                <c:pt idx="3">
                  <c:v>4683.2298136645959</c:v>
                </c:pt>
                <c:pt idx="4">
                  <c:v>4626.2626262626263</c:v>
                </c:pt>
                <c:pt idx="5">
                  <c:v>2709.9567099567098</c:v>
                </c:pt>
                <c:pt idx="6">
                  <c:v>3390.9774436090224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Sheet1!$AD$2</c:f>
              <c:strCache>
                <c:ptCount val="1"/>
                <c:pt idx="0">
                  <c:v>Negative 10mM</c:v>
                </c:pt>
              </c:strCache>
            </c:strRef>
          </c:tx>
          <c:xVal>
            <c:numRef>
              <c:f>Sheet1!$Z$3:$Z$9</c:f>
              <c:numCache>
                <c:formatCode>General</c:formatCode>
                <c:ptCount val="7"/>
                <c:pt idx="0">
                  <c:v>0</c:v>
                </c:pt>
                <c:pt idx="1">
                  <c:v>15</c:v>
                </c:pt>
                <c:pt idx="2">
                  <c:v>30</c:v>
                </c:pt>
                <c:pt idx="3">
                  <c:v>45</c:v>
                </c:pt>
                <c:pt idx="4">
                  <c:v>60</c:v>
                </c:pt>
                <c:pt idx="5">
                  <c:v>75</c:v>
                </c:pt>
                <c:pt idx="6">
                  <c:v>90</c:v>
                </c:pt>
              </c:numCache>
            </c:numRef>
          </c:xVal>
          <c:yVal>
            <c:numRef>
              <c:f>Sheet1!$AD$3:$AD$9</c:f>
              <c:numCache>
                <c:formatCode>General</c:formatCode>
                <c:ptCount val="7"/>
                <c:pt idx="0">
                  <c:v>-4549.1803278688521</c:v>
                </c:pt>
                <c:pt idx="1">
                  <c:v>-7168</c:v>
                </c:pt>
                <c:pt idx="2">
                  <c:v>-5076.3888888888887</c:v>
                </c:pt>
                <c:pt idx="3">
                  <c:v>-1726.7441860465117</c:v>
                </c:pt>
                <c:pt idx="4">
                  <c:v>-1796.1165048543689</c:v>
                </c:pt>
                <c:pt idx="5">
                  <c:v>600</c:v>
                </c:pt>
                <c:pt idx="6">
                  <c:v>900.00000000000011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Sheet1!$AG$2</c:f>
              <c:strCache>
                <c:ptCount val="1"/>
                <c:pt idx="0">
                  <c:v>CydShort 0mM</c:v>
                </c:pt>
              </c:strCache>
            </c:strRef>
          </c:tx>
          <c:xVal>
            <c:numRef>
              <c:f>Sheet1!$Z$3:$Z$9</c:f>
              <c:numCache>
                <c:formatCode>General</c:formatCode>
                <c:ptCount val="7"/>
                <c:pt idx="0">
                  <c:v>0</c:v>
                </c:pt>
                <c:pt idx="1">
                  <c:v>15</c:v>
                </c:pt>
                <c:pt idx="2">
                  <c:v>30</c:v>
                </c:pt>
                <c:pt idx="3">
                  <c:v>45</c:v>
                </c:pt>
                <c:pt idx="4">
                  <c:v>60</c:v>
                </c:pt>
                <c:pt idx="5">
                  <c:v>75</c:v>
                </c:pt>
                <c:pt idx="6">
                  <c:v>90</c:v>
                </c:pt>
              </c:numCache>
            </c:numRef>
          </c:xVal>
          <c:yVal>
            <c:numRef>
              <c:f>Sheet1!$AG$3:$AG$9</c:f>
              <c:numCache>
                <c:formatCode>General</c:formatCode>
                <c:ptCount val="7"/>
                <c:pt idx="0">
                  <c:v>7302.7522935779816</c:v>
                </c:pt>
                <c:pt idx="1">
                  <c:v>6906.5420560747662</c:v>
                </c:pt>
                <c:pt idx="2">
                  <c:v>16967.741935483868</c:v>
                </c:pt>
                <c:pt idx="3">
                  <c:v>13241.830065359478</c:v>
                </c:pt>
                <c:pt idx="4">
                  <c:v>13333.333333333334</c:v>
                </c:pt>
                <c:pt idx="5">
                  <c:v>13376.744186046511</c:v>
                </c:pt>
                <c:pt idx="6">
                  <c:v>13604.83870967742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Sheet1!$AH$2</c:f>
              <c:strCache>
                <c:ptCount val="1"/>
                <c:pt idx="0">
                  <c:v>CydShort 10mM</c:v>
                </c:pt>
              </c:strCache>
            </c:strRef>
          </c:tx>
          <c:xVal>
            <c:numRef>
              <c:f>Sheet1!$Z$3:$Z$9</c:f>
              <c:numCache>
                <c:formatCode>General</c:formatCode>
                <c:ptCount val="7"/>
                <c:pt idx="0">
                  <c:v>0</c:v>
                </c:pt>
                <c:pt idx="1">
                  <c:v>15</c:v>
                </c:pt>
                <c:pt idx="2">
                  <c:v>30</c:v>
                </c:pt>
                <c:pt idx="3">
                  <c:v>45</c:v>
                </c:pt>
                <c:pt idx="4">
                  <c:v>60</c:v>
                </c:pt>
                <c:pt idx="5">
                  <c:v>75</c:v>
                </c:pt>
                <c:pt idx="6">
                  <c:v>90</c:v>
                </c:pt>
              </c:numCache>
            </c:numRef>
          </c:xVal>
          <c:yVal>
            <c:numRef>
              <c:f>Sheet1!$AH$3:$AH$9</c:f>
              <c:numCache>
                <c:formatCode>General</c:formatCode>
                <c:ptCount val="7"/>
                <c:pt idx="0">
                  <c:v>-697.47899159663859</c:v>
                </c:pt>
                <c:pt idx="1">
                  <c:v>1916.6666666666665</c:v>
                </c:pt>
                <c:pt idx="2">
                  <c:v>3977.6119402985073</c:v>
                </c:pt>
                <c:pt idx="3">
                  <c:v>12100.628930817609</c:v>
                </c:pt>
                <c:pt idx="4">
                  <c:v>16276.041666666666</c:v>
                </c:pt>
                <c:pt idx="5">
                  <c:v>19778.301886792455</c:v>
                </c:pt>
                <c:pt idx="6">
                  <c:v>20510.460251046024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0191488"/>
        <c:axId val="60193408"/>
      </c:scatterChart>
      <c:valAx>
        <c:axId val="601914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(minutes)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60193408"/>
        <c:crosses val="autoZero"/>
        <c:crossBetween val="midCat"/>
      </c:valAx>
      <c:valAx>
        <c:axId val="6019340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Fluorescence/cell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60191488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Sheet1!$AA$2</c:f>
              <c:strCache>
                <c:ptCount val="1"/>
                <c:pt idx="0">
                  <c:v>Positive 0mM</c:v>
                </c:pt>
              </c:strCache>
            </c:strRef>
          </c:tx>
          <c:xVal>
            <c:numRef>
              <c:f>Sheet1!$Z$3:$Z$11</c:f>
              <c:numCache>
                <c:formatCode>General</c:formatCode>
                <c:ptCount val="9"/>
                <c:pt idx="0">
                  <c:v>0</c:v>
                </c:pt>
                <c:pt idx="1">
                  <c:v>15</c:v>
                </c:pt>
                <c:pt idx="2">
                  <c:v>30</c:v>
                </c:pt>
                <c:pt idx="3">
                  <c:v>45</c:v>
                </c:pt>
                <c:pt idx="4">
                  <c:v>60</c:v>
                </c:pt>
                <c:pt idx="5">
                  <c:v>75</c:v>
                </c:pt>
                <c:pt idx="6">
                  <c:v>90</c:v>
                </c:pt>
                <c:pt idx="7">
                  <c:v>373</c:v>
                </c:pt>
                <c:pt idx="8">
                  <c:v>453</c:v>
                </c:pt>
              </c:numCache>
            </c:numRef>
          </c:xVal>
          <c:yVal>
            <c:numRef>
              <c:f>Sheet1!$AA$3:$AA$11</c:f>
              <c:numCache>
                <c:formatCode>General</c:formatCode>
                <c:ptCount val="9"/>
                <c:pt idx="0">
                  <c:v>25486.725663716814</c:v>
                </c:pt>
                <c:pt idx="1">
                  <c:v>22130.434782608696</c:v>
                </c:pt>
                <c:pt idx="2">
                  <c:v>20681.481481481482</c:v>
                </c:pt>
                <c:pt idx="3">
                  <c:v>20930.232558139538</c:v>
                </c:pt>
                <c:pt idx="4">
                  <c:v>13291.666666666666</c:v>
                </c:pt>
                <c:pt idx="5">
                  <c:v>14124.031007751937</c:v>
                </c:pt>
                <c:pt idx="6">
                  <c:v>14870.748299319726</c:v>
                </c:pt>
                <c:pt idx="7">
                  <c:v>2133.1775700934581</c:v>
                </c:pt>
                <c:pt idx="8">
                  <c:v>9462.7118644067796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Sheet1!$AB$2</c:f>
              <c:strCache>
                <c:ptCount val="1"/>
                <c:pt idx="0">
                  <c:v>Positive 10mM</c:v>
                </c:pt>
              </c:strCache>
            </c:strRef>
          </c:tx>
          <c:xVal>
            <c:numRef>
              <c:f>Sheet1!$Z$3:$Z$11</c:f>
              <c:numCache>
                <c:formatCode>General</c:formatCode>
                <c:ptCount val="9"/>
                <c:pt idx="0">
                  <c:v>0</c:v>
                </c:pt>
                <c:pt idx="1">
                  <c:v>15</c:v>
                </c:pt>
                <c:pt idx="2">
                  <c:v>30</c:v>
                </c:pt>
                <c:pt idx="3">
                  <c:v>45</c:v>
                </c:pt>
                <c:pt idx="4">
                  <c:v>60</c:v>
                </c:pt>
                <c:pt idx="5">
                  <c:v>75</c:v>
                </c:pt>
                <c:pt idx="6">
                  <c:v>90</c:v>
                </c:pt>
                <c:pt idx="7">
                  <c:v>373</c:v>
                </c:pt>
                <c:pt idx="8">
                  <c:v>453</c:v>
                </c:pt>
              </c:numCache>
            </c:numRef>
          </c:xVal>
          <c:yVal>
            <c:numRef>
              <c:f>Sheet1!$AB$3:$AB$11</c:f>
              <c:numCache>
                <c:formatCode>General</c:formatCode>
                <c:ptCount val="9"/>
                <c:pt idx="0">
                  <c:v>14000</c:v>
                </c:pt>
                <c:pt idx="1">
                  <c:v>12352.941176470589</c:v>
                </c:pt>
                <c:pt idx="2">
                  <c:v>14479.338842975205</c:v>
                </c:pt>
                <c:pt idx="3">
                  <c:v>12235.294117647059</c:v>
                </c:pt>
                <c:pt idx="4">
                  <c:v>15462.365591397849</c:v>
                </c:pt>
                <c:pt idx="5">
                  <c:v>12822.115384615385</c:v>
                </c:pt>
                <c:pt idx="6">
                  <c:v>15241.525423728812</c:v>
                </c:pt>
                <c:pt idx="7">
                  <c:v>445.5128205128205</c:v>
                </c:pt>
                <c:pt idx="8">
                  <c:v>4794.0298507462685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Sheet1!$AC$2</c:f>
              <c:strCache>
                <c:ptCount val="1"/>
                <c:pt idx="0">
                  <c:v>Negative 0mM</c:v>
                </c:pt>
              </c:strCache>
            </c:strRef>
          </c:tx>
          <c:xVal>
            <c:numRef>
              <c:f>Sheet1!$Z$3:$Z$11</c:f>
              <c:numCache>
                <c:formatCode>General</c:formatCode>
                <c:ptCount val="9"/>
                <c:pt idx="0">
                  <c:v>0</c:v>
                </c:pt>
                <c:pt idx="1">
                  <c:v>15</c:v>
                </c:pt>
                <c:pt idx="2">
                  <c:v>30</c:v>
                </c:pt>
                <c:pt idx="3">
                  <c:v>45</c:v>
                </c:pt>
                <c:pt idx="4">
                  <c:v>60</c:v>
                </c:pt>
                <c:pt idx="5">
                  <c:v>75</c:v>
                </c:pt>
                <c:pt idx="6">
                  <c:v>90</c:v>
                </c:pt>
                <c:pt idx="7">
                  <c:v>373</c:v>
                </c:pt>
                <c:pt idx="8">
                  <c:v>453</c:v>
                </c:pt>
              </c:numCache>
            </c:numRef>
          </c:xVal>
          <c:yVal>
            <c:numRef>
              <c:f>Sheet1!$AC$3:$AC$11</c:f>
              <c:numCache>
                <c:formatCode>General</c:formatCode>
                <c:ptCount val="9"/>
                <c:pt idx="0">
                  <c:v>1271.1864406779659</c:v>
                </c:pt>
                <c:pt idx="1">
                  <c:v>1824.9999999999998</c:v>
                </c:pt>
                <c:pt idx="2">
                  <c:v>3910.4477611940297</c:v>
                </c:pt>
                <c:pt idx="3">
                  <c:v>4683.2298136645959</c:v>
                </c:pt>
                <c:pt idx="4">
                  <c:v>4626.2626262626263</c:v>
                </c:pt>
                <c:pt idx="5">
                  <c:v>2709.9567099567098</c:v>
                </c:pt>
                <c:pt idx="6">
                  <c:v>3390.9774436090224</c:v>
                </c:pt>
                <c:pt idx="7">
                  <c:v>-15628.361858190709</c:v>
                </c:pt>
                <c:pt idx="8">
                  <c:v>-11598.930481283423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Sheet1!$AD$2</c:f>
              <c:strCache>
                <c:ptCount val="1"/>
                <c:pt idx="0">
                  <c:v>Negative 10mM</c:v>
                </c:pt>
              </c:strCache>
            </c:strRef>
          </c:tx>
          <c:xVal>
            <c:numRef>
              <c:f>Sheet1!$Z$3:$Z$11</c:f>
              <c:numCache>
                <c:formatCode>General</c:formatCode>
                <c:ptCount val="9"/>
                <c:pt idx="0">
                  <c:v>0</c:v>
                </c:pt>
                <c:pt idx="1">
                  <c:v>15</c:v>
                </c:pt>
                <c:pt idx="2">
                  <c:v>30</c:v>
                </c:pt>
                <c:pt idx="3">
                  <c:v>45</c:v>
                </c:pt>
                <c:pt idx="4">
                  <c:v>60</c:v>
                </c:pt>
                <c:pt idx="5">
                  <c:v>75</c:v>
                </c:pt>
                <c:pt idx="6">
                  <c:v>90</c:v>
                </c:pt>
                <c:pt idx="7">
                  <c:v>373</c:v>
                </c:pt>
                <c:pt idx="8">
                  <c:v>453</c:v>
                </c:pt>
              </c:numCache>
            </c:numRef>
          </c:xVal>
          <c:yVal>
            <c:numRef>
              <c:f>Sheet1!$AD$3:$AD$11</c:f>
              <c:numCache>
                <c:formatCode>General</c:formatCode>
                <c:ptCount val="9"/>
                <c:pt idx="0">
                  <c:v>-4549.1803278688521</c:v>
                </c:pt>
                <c:pt idx="1">
                  <c:v>-7168</c:v>
                </c:pt>
                <c:pt idx="2">
                  <c:v>-5076.3888888888887</c:v>
                </c:pt>
                <c:pt idx="3">
                  <c:v>-1726.7441860465117</c:v>
                </c:pt>
                <c:pt idx="4">
                  <c:v>-1796.1165048543689</c:v>
                </c:pt>
                <c:pt idx="5">
                  <c:v>600</c:v>
                </c:pt>
                <c:pt idx="6">
                  <c:v>900.00000000000011</c:v>
                </c:pt>
                <c:pt idx="7">
                  <c:v>-20200.589970501474</c:v>
                </c:pt>
                <c:pt idx="8">
                  <c:v>-18486.810551558752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Sheet1!$AG$2</c:f>
              <c:strCache>
                <c:ptCount val="1"/>
                <c:pt idx="0">
                  <c:v>CydShort 0mM</c:v>
                </c:pt>
              </c:strCache>
            </c:strRef>
          </c:tx>
          <c:xVal>
            <c:numRef>
              <c:f>Sheet1!$Z$3:$Z$11</c:f>
              <c:numCache>
                <c:formatCode>General</c:formatCode>
                <c:ptCount val="9"/>
                <c:pt idx="0">
                  <c:v>0</c:v>
                </c:pt>
                <c:pt idx="1">
                  <c:v>15</c:v>
                </c:pt>
                <c:pt idx="2">
                  <c:v>30</c:v>
                </c:pt>
                <c:pt idx="3">
                  <c:v>45</c:v>
                </c:pt>
                <c:pt idx="4">
                  <c:v>60</c:v>
                </c:pt>
                <c:pt idx="5">
                  <c:v>75</c:v>
                </c:pt>
                <c:pt idx="6">
                  <c:v>90</c:v>
                </c:pt>
                <c:pt idx="7">
                  <c:v>373</c:v>
                </c:pt>
                <c:pt idx="8">
                  <c:v>453</c:v>
                </c:pt>
              </c:numCache>
            </c:numRef>
          </c:xVal>
          <c:yVal>
            <c:numRef>
              <c:f>Sheet1!$AG$3:$AG$11</c:f>
              <c:numCache>
                <c:formatCode>General</c:formatCode>
                <c:ptCount val="9"/>
                <c:pt idx="0">
                  <c:v>7302.7522935779816</c:v>
                </c:pt>
                <c:pt idx="1">
                  <c:v>6906.5420560747662</c:v>
                </c:pt>
                <c:pt idx="2">
                  <c:v>16967.741935483868</c:v>
                </c:pt>
                <c:pt idx="3">
                  <c:v>13241.830065359478</c:v>
                </c:pt>
                <c:pt idx="4">
                  <c:v>13333.333333333334</c:v>
                </c:pt>
                <c:pt idx="5">
                  <c:v>13376.744186046511</c:v>
                </c:pt>
                <c:pt idx="6">
                  <c:v>13604.83870967742</c:v>
                </c:pt>
                <c:pt idx="7">
                  <c:v>-3318.9873417721519</c:v>
                </c:pt>
                <c:pt idx="8">
                  <c:v>-2337.7609108159395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Sheet1!$AH$2</c:f>
              <c:strCache>
                <c:ptCount val="1"/>
                <c:pt idx="0">
                  <c:v>CydShort 10mM</c:v>
                </c:pt>
              </c:strCache>
            </c:strRef>
          </c:tx>
          <c:xVal>
            <c:numRef>
              <c:f>Sheet1!$Z$3:$Z$11</c:f>
              <c:numCache>
                <c:formatCode>General</c:formatCode>
                <c:ptCount val="9"/>
                <c:pt idx="0">
                  <c:v>0</c:v>
                </c:pt>
                <c:pt idx="1">
                  <c:v>15</c:v>
                </c:pt>
                <c:pt idx="2">
                  <c:v>30</c:v>
                </c:pt>
                <c:pt idx="3">
                  <c:v>45</c:v>
                </c:pt>
                <c:pt idx="4">
                  <c:v>60</c:v>
                </c:pt>
                <c:pt idx="5">
                  <c:v>75</c:v>
                </c:pt>
                <c:pt idx="6">
                  <c:v>90</c:v>
                </c:pt>
                <c:pt idx="7">
                  <c:v>373</c:v>
                </c:pt>
                <c:pt idx="8">
                  <c:v>453</c:v>
                </c:pt>
              </c:numCache>
            </c:numRef>
          </c:xVal>
          <c:yVal>
            <c:numRef>
              <c:f>Sheet1!$AH$3:$AH$11</c:f>
              <c:numCache>
                <c:formatCode>General</c:formatCode>
                <c:ptCount val="9"/>
                <c:pt idx="0">
                  <c:v>-697.47899159663859</c:v>
                </c:pt>
                <c:pt idx="1">
                  <c:v>1916.6666666666665</c:v>
                </c:pt>
                <c:pt idx="2">
                  <c:v>3977.6119402985073</c:v>
                </c:pt>
                <c:pt idx="3">
                  <c:v>12100.628930817609</c:v>
                </c:pt>
                <c:pt idx="4">
                  <c:v>16276.041666666666</c:v>
                </c:pt>
                <c:pt idx="5">
                  <c:v>19778.301886792455</c:v>
                </c:pt>
                <c:pt idx="6">
                  <c:v>20510.460251046024</c:v>
                </c:pt>
                <c:pt idx="7">
                  <c:v>-4387.6221498371333</c:v>
                </c:pt>
                <c:pt idx="8">
                  <c:v>-4457.286432160804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4242432"/>
        <c:axId val="64244352"/>
      </c:scatterChart>
      <c:valAx>
        <c:axId val="642424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(minutes)</a:t>
                </a:r>
              </a:p>
            </c:rich>
          </c:tx>
          <c:layout>
            <c:manualLayout>
              <c:xMode val="edge"/>
              <c:yMode val="edge"/>
              <c:x val="0.35041212778286318"/>
              <c:y val="0.9007312337971843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64244352"/>
        <c:crosses val="autoZero"/>
        <c:crossBetween val="midCat"/>
      </c:valAx>
      <c:valAx>
        <c:axId val="64244352"/>
        <c:scaling>
          <c:orientation val="minMax"/>
          <c:min val="-200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Fluorescence/cell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64242432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The Effects of DTT and Hydrogen Peroxide on Fluorescence/cell</a:t>
            </a:r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0% H2O2 0 mM Dtt (fadB short)</c:v>
          </c:tx>
          <c:xVal>
            <c:numRef>
              <c:f>'Part 2'!$A$30:$A$33</c:f>
              <c:numCache>
                <c:formatCode>General</c:formatCode>
                <c:ptCount val="4"/>
                <c:pt idx="0">
                  <c:v>0</c:v>
                </c:pt>
                <c:pt idx="1">
                  <c:v>135</c:v>
                </c:pt>
                <c:pt idx="2">
                  <c:v>195</c:v>
                </c:pt>
                <c:pt idx="3">
                  <c:v>253</c:v>
                </c:pt>
              </c:numCache>
            </c:numRef>
          </c:xVal>
          <c:yVal>
            <c:numRef>
              <c:f>'Part 2'!$B$30:$B$33</c:f>
              <c:numCache>
                <c:formatCode>General</c:formatCode>
                <c:ptCount val="4"/>
                <c:pt idx="0">
                  <c:v>5009.5948109646743</c:v>
                </c:pt>
                <c:pt idx="1">
                  <c:v>856.80497460537174</c:v>
                </c:pt>
                <c:pt idx="2">
                  <c:v>995.25008399901651</c:v>
                </c:pt>
                <c:pt idx="3">
                  <c:v>1534.7805169157612</c:v>
                </c:pt>
              </c:numCache>
            </c:numRef>
          </c:yVal>
          <c:smooth val="0"/>
        </c:ser>
        <c:ser>
          <c:idx val="1"/>
          <c:order val="1"/>
          <c:tx>
            <c:v>0.04% H2O2 0 mM Dtt (fadB short)</c:v>
          </c:tx>
          <c:xVal>
            <c:numRef>
              <c:f>'Part 2'!$A$30:$A$33</c:f>
              <c:numCache>
                <c:formatCode>General</c:formatCode>
                <c:ptCount val="4"/>
                <c:pt idx="0">
                  <c:v>0</c:v>
                </c:pt>
                <c:pt idx="1">
                  <c:v>135</c:v>
                </c:pt>
                <c:pt idx="2">
                  <c:v>195</c:v>
                </c:pt>
                <c:pt idx="3">
                  <c:v>253</c:v>
                </c:pt>
              </c:numCache>
            </c:numRef>
          </c:xVal>
          <c:yVal>
            <c:numRef>
              <c:f>'Part 2'!$C$30:$C$33</c:f>
              <c:numCache>
                <c:formatCode>General</c:formatCode>
                <c:ptCount val="4"/>
                <c:pt idx="0">
                  <c:v>4573.2828282828286</c:v>
                </c:pt>
                <c:pt idx="1">
                  <c:v>1525.9180908905339</c:v>
                </c:pt>
                <c:pt idx="2">
                  <c:v>1081.031519764791</c:v>
                </c:pt>
                <c:pt idx="3">
                  <c:v>1330.8835401890028</c:v>
                </c:pt>
              </c:numCache>
            </c:numRef>
          </c:yVal>
          <c:smooth val="0"/>
        </c:ser>
        <c:ser>
          <c:idx val="2"/>
          <c:order val="2"/>
          <c:tx>
            <c:v>0.04% H2O2 1 mM Dtt (fadB short)</c:v>
          </c:tx>
          <c:xVal>
            <c:numRef>
              <c:f>'Part 2'!$A$30:$A$33</c:f>
              <c:numCache>
                <c:formatCode>General</c:formatCode>
                <c:ptCount val="4"/>
                <c:pt idx="0">
                  <c:v>0</c:v>
                </c:pt>
                <c:pt idx="1">
                  <c:v>135</c:v>
                </c:pt>
                <c:pt idx="2">
                  <c:v>195</c:v>
                </c:pt>
                <c:pt idx="3">
                  <c:v>253</c:v>
                </c:pt>
              </c:numCache>
            </c:numRef>
          </c:xVal>
          <c:yVal>
            <c:numRef>
              <c:f>'Part 2'!$D$30:$D$33</c:f>
              <c:numCache>
                <c:formatCode>General</c:formatCode>
                <c:ptCount val="4"/>
                <c:pt idx="0">
                  <c:v>4415.7583216127523</c:v>
                </c:pt>
                <c:pt idx="1">
                  <c:v>3019.6453629289449</c:v>
                </c:pt>
                <c:pt idx="2">
                  <c:v>2898.5901206391623</c:v>
                </c:pt>
                <c:pt idx="3">
                  <c:v>3173.0516768110756</c:v>
                </c:pt>
              </c:numCache>
            </c:numRef>
          </c:yVal>
          <c:smooth val="0"/>
        </c:ser>
        <c:ser>
          <c:idx val="3"/>
          <c:order val="3"/>
          <c:tx>
            <c:v>0.04% H2O2 5 mM Dtt (fadB short)</c:v>
          </c:tx>
          <c:xVal>
            <c:numRef>
              <c:f>'Part 2'!$A$30:$A$33</c:f>
              <c:numCache>
                <c:formatCode>General</c:formatCode>
                <c:ptCount val="4"/>
                <c:pt idx="0">
                  <c:v>0</c:v>
                </c:pt>
                <c:pt idx="1">
                  <c:v>135</c:v>
                </c:pt>
                <c:pt idx="2">
                  <c:v>195</c:v>
                </c:pt>
                <c:pt idx="3">
                  <c:v>253</c:v>
                </c:pt>
              </c:numCache>
            </c:numRef>
          </c:xVal>
          <c:yVal>
            <c:numRef>
              <c:f>'Part 2'!$E$30:$E$33</c:f>
              <c:numCache>
                <c:formatCode>General</c:formatCode>
                <c:ptCount val="4"/>
                <c:pt idx="0">
                  <c:v>4620.8994708994715</c:v>
                </c:pt>
                <c:pt idx="1">
                  <c:v>2797.7387408710924</c:v>
                </c:pt>
                <c:pt idx="2">
                  <c:v>2970.2380952380954</c:v>
                </c:pt>
                <c:pt idx="3">
                  <c:v>2858.7347155768207</c:v>
                </c:pt>
              </c:numCache>
            </c:numRef>
          </c:yVal>
          <c:smooth val="0"/>
        </c:ser>
        <c:ser>
          <c:idx val="4"/>
          <c:order val="4"/>
          <c:tx>
            <c:v>0.04% H2O2 10 mM Dtt (fadB short)</c:v>
          </c:tx>
          <c:xVal>
            <c:numRef>
              <c:f>'Part 2'!$A$30:$A$33</c:f>
              <c:numCache>
                <c:formatCode>General</c:formatCode>
                <c:ptCount val="4"/>
                <c:pt idx="0">
                  <c:v>0</c:v>
                </c:pt>
                <c:pt idx="1">
                  <c:v>135</c:v>
                </c:pt>
                <c:pt idx="2">
                  <c:v>195</c:v>
                </c:pt>
                <c:pt idx="3">
                  <c:v>253</c:v>
                </c:pt>
              </c:numCache>
            </c:numRef>
          </c:xVal>
          <c:yVal>
            <c:numRef>
              <c:f>'Part 2'!$F$30:$F$33</c:f>
              <c:numCache>
                <c:formatCode>General</c:formatCode>
                <c:ptCount val="4"/>
                <c:pt idx="0">
                  <c:v>4682.4694199755058</c:v>
                </c:pt>
                <c:pt idx="1">
                  <c:v>4022.9578893962462</c:v>
                </c:pt>
                <c:pt idx="2">
                  <c:v>3931.148050161677</c:v>
                </c:pt>
                <c:pt idx="3">
                  <c:v>3581.9468564263639</c:v>
                </c:pt>
              </c:numCache>
            </c:numRef>
          </c:yVal>
          <c:smooth val="0"/>
        </c:ser>
        <c:ser>
          <c:idx val="5"/>
          <c:order val="5"/>
          <c:tx>
            <c:v>0% H2O2 0 mM Dtt (control)</c:v>
          </c:tx>
          <c:xVal>
            <c:numRef>
              <c:f>'Part 2'!$A$30:$A$33</c:f>
              <c:numCache>
                <c:formatCode>General</c:formatCode>
                <c:ptCount val="4"/>
                <c:pt idx="0">
                  <c:v>0</c:v>
                </c:pt>
                <c:pt idx="1">
                  <c:v>135</c:v>
                </c:pt>
                <c:pt idx="2">
                  <c:v>195</c:v>
                </c:pt>
                <c:pt idx="3">
                  <c:v>253</c:v>
                </c:pt>
              </c:numCache>
            </c:numRef>
          </c:xVal>
          <c:yVal>
            <c:numRef>
              <c:f>'Part 2'!$G$30:$G$33</c:f>
              <c:numCache>
                <c:formatCode>General</c:formatCode>
                <c:ptCount val="4"/>
                <c:pt idx="0">
                  <c:v>724.30933297183094</c:v>
                </c:pt>
                <c:pt idx="1">
                  <c:v>164.45044813952109</c:v>
                </c:pt>
                <c:pt idx="2">
                  <c:v>172.21420048283017</c:v>
                </c:pt>
                <c:pt idx="3">
                  <c:v>262.17884316247745</c:v>
                </c:pt>
              </c:numCache>
            </c:numRef>
          </c:yVal>
          <c:smooth val="0"/>
        </c:ser>
        <c:ser>
          <c:idx val="6"/>
          <c:order val="6"/>
          <c:tx>
            <c:v>0.04% H2O2 0 mM DTT (control)</c:v>
          </c:tx>
          <c:xVal>
            <c:numRef>
              <c:f>'Part 2'!$A$30:$A$33</c:f>
              <c:numCache>
                <c:formatCode>General</c:formatCode>
                <c:ptCount val="4"/>
                <c:pt idx="0">
                  <c:v>0</c:v>
                </c:pt>
                <c:pt idx="1">
                  <c:v>135</c:v>
                </c:pt>
                <c:pt idx="2">
                  <c:v>195</c:v>
                </c:pt>
                <c:pt idx="3">
                  <c:v>253</c:v>
                </c:pt>
              </c:numCache>
            </c:numRef>
          </c:xVal>
          <c:yVal>
            <c:numRef>
              <c:f>'Part 2'!$H$30:$H$33</c:f>
              <c:numCache>
                <c:formatCode>General</c:formatCode>
                <c:ptCount val="4"/>
                <c:pt idx="0">
                  <c:v>840.95732310018013</c:v>
                </c:pt>
                <c:pt idx="1">
                  <c:v>313.14759436469961</c:v>
                </c:pt>
                <c:pt idx="2">
                  <c:v>212.27785832596828</c:v>
                </c:pt>
                <c:pt idx="3">
                  <c:v>193.33471145325439</c:v>
                </c:pt>
              </c:numCache>
            </c:numRef>
          </c:yVal>
          <c:smooth val="0"/>
        </c:ser>
        <c:ser>
          <c:idx val="7"/>
          <c:order val="7"/>
          <c:tx>
            <c:v>0.04% H2O2 1 mM DTT (control)</c:v>
          </c:tx>
          <c:xVal>
            <c:numRef>
              <c:f>'Part 2'!$A$30:$A$33</c:f>
              <c:numCache>
                <c:formatCode>General</c:formatCode>
                <c:ptCount val="4"/>
                <c:pt idx="0">
                  <c:v>0</c:v>
                </c:pt>
                <c:pt idx="1">
                  <c:v>135</c:v>
                </c:pt>
                <c:pt idx="2">
                  <c:v>195</c:v>
                </c:pt>
                <c:pt idx="3">
                  <c:v>253</c:v>
                </c:pt>
              </c:numCache>
            </c:numRef>
          </c:xVal>
          <c:yVal>
            <c:numRef>
              <c:f>'Part 2'!$I$30:$I$33</c:f>
              <c:numCache>
                <c:formatCode>General</c:formatCode>
                <c:ptCount val="4"/>
                <c:pt idx="0">
                  <c:v>786.75645342312009</c:v>
                </c:pt>
                <c:pt idx="1">
                  <c:v>563.92496392496389</c:v>
                </c:pt>
                <c:pt idx="2">
                  <c:v>630.26960484587596</c:v>
                </c:pt>
                <c:pt idx="3">
                  <c:v>561.20982389639096</c:v>
                </c:pt>
              </c:numCache>
            </c:numRef>
          </c:yVal>
          <c:smooth val="0"/>
        </c:ser>
        <c:ser>
          <c:idx val="8"/>
          <c:order val="8"/>
          <c:tx>
            <c:v>0.04% H2O2 5 mM DTT (control)</c:v>
          </c:tx>
          <c:xVal>
            <c:numRef>
              <c:f>'Part 2'!$A$30:$A$33</c:f>
              <c:numCache>
                <c:formatCode>General</c:formatCode>
                <c:ptCount val="4"/>
                <c:pt idx="0">
                  <c:v>0</c:v>
                </c:pt>
                <c:pt idx="1">
                  <c:v>135</c:v>
                </c:pt>
                <c:pt idx="2">
                  <c:v>195</c:v>
                </c:pt>
                <c:pt idx="3">
                  <c:v>253</c:v>
                </c:pt>
              </c:numCache>
            </c:numRef>
          </c:xVal>
          <c:yVal>
            <c:numRef>
              <c:f>'Part 2'!$J$30:$J$33</c:f>
              <c:numCache>
                <c:formatCode>General</c:formatCode>
                <c:ptCount val="4"/>
                <c:pt idx="0">
                  <c:v>789.79090781026753</c:v>
                </c:pt>
                <c:pt idx="1">
                  <c:v>576.55661088496902</c:v>
                </c:pt>
                <c:pt idx="2">
                  <c:v>455.58130925362565</c:v>
                </c:pt>
                <c:pt idx="3">
                  <c:v>629.19020715630893</c:v>
                </c:pt>
              </c:numCache>
            </c:numRef>
          </c:yVal>
          <c:smooth val="0"/>
        </c:ser>
        <c:ser>
          <c:idx val="9"/>
          <c:order val="9"/>
          <c:tx>
            <c:v>0.04% H2O2 10 mM DTT (control)</c:v>
          </c:tx>
          <c:xVal>
            <c:numRef>
              <c:f>'Part 2'!$A$30:$A$33</c:f>
              <c:numCache>
                <c:formatCode>General</c:formatCode>
                <c:ptCount val="4"/>
                <c:pt idx="0">
                  <c:v>0</c:v>
                </c:pt>
                <c:pt idx="1">
                  <c:v>135</c:v>
                </c:pt>
                <c:pt idx="2">
                  <c:v>195</c:v>
                </c:pt>
                <c:pt idx="3">
                  <c:v>253</c:v>
                </c:pt>
              </c:numCache>
            </c:numRef>
          </c:xVal>
          <c:yVal>
            <c:numRef>
              <c:f>'Part 2'!$K$30:$K$33</c:f>
              <c:numCache>
                <c:formatCode>General</c:formatCode>
                <c:ptCount val="4"/>
                <c:pt idx="0">
                  <c:v>720.43868394815547</c:v>
                </c:pt>
                <c:pt idx="1">
                  <c:v>678.31331369142038</c:v>
                </c:pt>
                <c:pt idx="2">
                  <c:v>529.438982070561</c:v>
                </c:pt>
                <c:pt idx="3">
                  <c:v>594.91978609625664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8226688"/>
        <c:axId val="198228608"/>
      </c:scatterChart>
      <c:valAx>
        <c:axId val="1982266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(minutes)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98228608"/>
        <c:crosses val="autoZero"/>
        <c:crossBetween val="midCat"/>
      </c:valAx>
      <c:valAx>
        <c:axId val="19822860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Average fluroescence/cell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9822668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9910267751660238"/>
          <c:y val="0.12631745260758334"/>
          <c:w val="0.30089732248339757"/>
          <c:h val="0.72385264217265033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The Effects of DTT and Hydrogen Peroxide on Fluorescence/cell</a:t>
            </a:r>
          </a:p>
        </c:rich>
      </c:tx>
      <c:layout>
        <c:manualLayout>
          <c:xMode val="edge"/>
          <c:yMode val="edge"/>
          <c:x val="0.15755665224945473"/>
          <c:y val="2.311076969037407E-2"/>
        </c:manualLayout>
      </c:layout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0% H2O2 0 mM DTT (fadB long)</c:v>
          </c:tx>
          <c:xVal>
            <c:numRef>
              <c:f>'Part 2'!$A$37:$A$40</c:f>
              <c:numCache>
                <c:formatCode>General</c:formatCode>
                <c:ptCount val="4"/>
                <c:pt idx="0">
                  <c:v>0</c:v>
                </c:pt>
                <c:pt idx="1">
                  <c:v>135</c:v>
                </c:pt>
                <c:pt idx="2">
                  <c:v>195</c:v>
                </c:pt>
                <c:pt idx="3">
                  <c:v>253</c:v>
                </c:pt>
              </c:numCache>
            </c:numRef>
          </c:xVal>
          <c:yVal>
            <c:numRef>
              <c:f>'Part 2'!$B$37:$B$40</c:f>
              <c:numCache>
                <c:formatCode>General</c:formatCode>
                <c:ptCount val="4"/>
                <c:pt idx="0">
                  <c:v>1084.6090534979423</c:v>
                </c:pt>
                <c:pt idx="1">
                  <c:v>176.93729937831844</c:v>
                </c:pt>
                <c:pt idx="2">
                  <c:v>148.02722166065709</c:v>
                </c:pt>
                <c:pt idx="3">
                  <c:v>202.92568738109662</c:v>
                </c:pt>
              </c:numCache>
            </c:numRef>
          </c:yVal>
          <c:smooth val="0"/>
        </c:ser>
        <c:ser>
          <c:idx val="1"/>
          <c:order val="1"/>
          <c:tx>
            <c:v>0.04% H2O2 0 mM DTT (fadB long)</c:v>
          </c:tx>
          <c:xVal>
            <c:numRef>
              <c:f>'Part 2'!$A$37:$A$40</c:f>
              <c:numCache>
                <c:formatCode>General</c:formatCode>
                <c:ptCount val="4"/>
                <c:pt idx="0">
                  <c:v>0</c:v>
                </c:pt>
                <c:pt idx="1">
                  <c:v>135</c:v>
                </c:pt>
                <c:pt idx="2">
                  <c:v>195</c:v>
                </c:pt>
                <c:pt idx="3">
                  <c:v>253</c:v>
                </c:pt>
              </c:numCache>
            </c:numRef>
          </c:xVal>
          <c:yVal>
            <c:numRef>
              <c:f>'Part 2'!$C$37:$C$40</c:f>
              <c:numCache>
                <c:formatCode>General</c:formatCode>
                <c:ptCount val="4"/>
                <c:pt idx="0">
                  <c:v>1062.1252498334445</c:v>
                </c:pt>
                <c:pt idx="1">
                  <c:v>405.59961462996256</c:v>
                </c:pt>
                <c:pt idx="2">
                  <c:v>278.29495136003828</c:v>
                </c:pt>
                <c:pt idx="3">
                  <c:v>212.45956809690168</c:v>
                </c:pt>
              </c:numCache>
            </c:numRef>
          </c:yVal>
          <c:smooth val="0"/>
        </c:ser>
        <c:ser>
          <c:idx val="2"/>
          <c:order val="2"/>
          <c:tx>
            <c:v>0.04% H2O2 1 mM DTT (fadB long)</c:v>
          </c:tx>
          <c:xVal>
            <c:numRef>
              <c:f>'Part 2'!$A$37:$A$40</c:f>
              <c:numCache>
                <c:formatCode>General</c:formatCode>
                <c:ptCount val="4"/>
                <c:pt idx="0">
                  <c:v>0</c:v>
                </c:pt>
                <c:pt idx="1">
                  <c:v>135</c:v>
                </c:pt>
                <c:pt idx="2">
                  <c:v>195</c:v>
                </c:pt>
                <c:pt idx="3">
                  <c:v>253</c:v>
                </c:pt>
              </c:numCache>
            </c:numRef>
          </c:xVal>
          <c:yVal>
            <c:numRef>
              <c:f>'Part 2'!$D$37:$D$40</c:f>
              <c:numCache>
                <c:formatCode>General</c:formatCode>
                <c:ptCount val="4"/>
                <c:pt idx="0">
                  <c:v>966.13653575678893</c:v>
                </c:pt>
                <c:pt idx="1">
                  <c:v>873.15457583999762</c:v>
                </c:pt>
                <c:pt idx="2">
                  <c:v>726.18970310378847</c:v>
                </c:pt>
                <c:pt idx="3">
                  <c:v>598.65947919340579</c:v>
                </c:pt>
              </c:numCache>
            </c:numRef>
          </c:yVal>
          <c:smooth val="0"/>
        </c:ser>
        <c:ser>
          <c:idx val="3"/>
          <c:order val="3"/>
          <c:tx>
            <c:v>0.04% H2O2 5 mM DTT (fadB long)</c:v>
          </c:tx>
          <c:xVal>
            <c:numRef>
              <c:f>'Part 2'!$A$37:$A$40</c:f>
              <c:numCache>
                <c:formatCode>General</c:formatCode>
                <c:ptCount val="4"/>
                <c:pt idx="0">
                  <c:v>0</c:v>
                </c:pt>
                <c:pt idx="1">
                  <c:v>135</c:v>
                </c:pt>
                <c:pt idx="2">
                  <c:v>195</c:v>
                </c:pt>
                <c:pt idx="3">
                  <c:v>253</c:v>
                </c:pt>
              </c:numCache>
            </c:numRef>
          </c:xVal>
          <c:yVal>
            <c:numRef>
              <c:f>'Part 2'!$E$37:$E$40</c:f>
              <c:numCache>
                <c:formatCode>General</c:formatCode>
                <c:ptCount val="4"/>
                <c:pt idx="0">
                  <c:v>930.46667019269762</c:v>
                </c:pt>
                <c:pt idx="1">
                  <c:v>684.97474747474746</c:v>
                </c:pt>
                <c:pt idx="2">
                  <c:v>557.47126436781616</c:v>
                </c:pt>
                <c:pt idx="3">
                  <c:v>557.19175151878164</c:v>
                </c:pt>
              </c:numCache>
            </c:numRef>
          </c:yVal>
          <c:smooth val="0"/>
        </c:ser>
        <c:ser>
          <c:idx val="4"/>
          <c:order val="4"/>
          <c:tx>
            <c:v>0.04% H2O2 10 mM DTT (fadB long)</c:v>
          </c:tx>
          <c:xVal>
            <c:numRef>
              <c:f>'Part 2'!$A$37:$A$40</c:f>
              <c:numCache>
                <c:formatCode>General</c:formatCode>
                <c:ptCount val="4"/>
                <c:pt idx="0">
                  <c:v>0</c:v>
                </c:pt>
                <c:pt idx="1">
                  <c:v>135</c:v>
                </c:pt>
                <c:pt idx="2">
                  <c:v>195</c:v>
                </c:pt>
                <c:pt idx="3">
                  <c:v>253</c:v>
                </c:pt>
              </c:numCache>
            </c:numRef>
          </c:xVal>
          <c:yVal>
            <c:numRef>
              <c:f>'Part 2'!$F$37:$F$40</c:f>
              <c:numCache>
                <c:formatCode>General</c:formatCode>
                <c:ptCount val="4"/>
                <c:pt idx="0">
                  <c:v>1018.6684429869507</c:v>
                </c:pt>
                <c:pt idx="1">
                  <c:v>766.16161616161617</c:v>
                </c:pt>
                <c:pt idx="2">
                  <c:v>823.79943502824847</c:v>
                </c:pt>
                <c:pt idx="3">
                  <c:v>853.24302134646962</c:v>
                </c:pt>
              </c:numCache>
            </c:numRef>
          </c:yVal>
          <c:smooth val="0"/>
        </c:ser>
        <c:ser>
          <c:idx val="5"/>
          <c:order val="5"/>
          <c:tx>
            <c:v>0% H2O2 0 mM DTT (control)</c:v>
          </c:tx>
          <c:xVal>
            <c:numRef>
              <c:f>'Part 2'!$A$37:$A$40</c:f>
              <c:numCache>
                <c:formatCode>General</c:formatCode>
                <c:ptCount val="4"/>
                <c:pt idx="0">
                  <c:v>0</c:v>
                </c:pt>
                <c:pt idx="1">
                  <c:v>135</c:v>
                </c:pt>
                <c:pt idx="2">
                  <c:v>195</c:v>
                </c:pt>
                <c:pt idx="3">
                  <c:v>253</c:v>
                </c:pt>
              </c:numCache>
            </c:numRef>
          </c:xVal>
          <c:yVal>
            <c:numRef>
              <c:f>'Part 2'!$G$37:$G$40</c:f>
              <c:numCache>
                <c:formatCode>General</c:formatCode>
                <c:ptCount val="4"/>
                <c:pt idx="0">
                  <c:v>724.30933297183094</c:v>
                </c:pt>
                <c:pt idx="1">
                  <c:v>164.45044813952109</c:v>
                </c:pt>
                <c:pt idx="2">
                  <c:v>172.21420048283017</c:v>
                </c:pt>
                <c:pt idx="3">
                  <c:v>262.17884316247745</c:v>
                </c:pt>
              </c:numCache>
            </c:numRef>
          </c:yVal>
          <c:smooth val="0"/>
        </c:ser>
        <c:ser>
          <c:idx val="6"/>
          <c:order val="6"/>
          <c:tx>
            <c:v>0.04% H2O2 0 mM DTT (control)</c:v>
          </c:tx>
          <c:xVal>
            <c:numRef>
              <c:f>'Part 2'!$A$37:$A$40</c:f>
              <c:numCache>
                <c:formatCode>General</c:formatCode>
                <c:ptCount val="4"/>
                <c:pt idx="0">
                  <c:v>0</c:v>
                </c:pt>
                <c:pt idx="1">
                  <c:v>135</c:v>
                </c:pt>
                <c:pt idx="2">
                  <c:v>195</c:v>
                </c:pt>
                <c:pt idx="3">
                  <c:v>253</c:v>
                </c:pt>
              </c:numCache>
            </c:numRef>
          </c:xVal>
          <c:yVal>
            <c:numRef>
              <c:f>'Part 2'!$H$37:$H$40</c:f>
              <c:numCache>
                <c:formatCode>General</c:formatCode>
                <c:ptCount val="4"/>
                <c:pt idx="0">
                  <c:v>840.95732310018013</c:v>
                </c:pt>
                <c:pt idx="1">
                  <c:v>313.14759436469961</c:v>
                </c:pt>
                <c:pt idx="2">
                  <c:v>212.27785832596828</c:v>
                </c:pt>
                <c:pt idx="3">
                  <c:v>193.33471145325439</c:v>
                </c:pt>
              </c:numCache>
            </c:numRef>
          </c:yVal>
          <c:smooth val="0"/>
        </c:ser>
        <c:ser>
          <c:idx val="7"/>
          <c:order val="7"/>
          <c:tx>
            <c:v>0.04% H2O2 1 mM DTT (control)</c:v>
          </c:tx>
          <c:xVal>
            <c:numRef>
              <c:f>'Part 2'!$A$37:$A$40</c:f>
              <c:numCache>
                <c:formatCode>General</c:formatCode>
                <c:ptCount val="4"/>
                <c:pt idx="0">
                  <c:v>0</c:v>
                </c:pt>
                <c:pt idx="1">
                  <c:v>135</c:v>
                </c:pt>
                <c:pt idx="2">
                  <c:v>195</c:v>
                </c:pt>
                <c:pt idx="3">
                  <c:v>253</c:v>
                </c:pt>
              </c:numCache>
            </c:numRef>
          </c:xVal>
          <c:yVal>
            <c:numRef>
              <c:f>'Part 2'!$I$37:$I$40</c:f>
              <c:numCache>
                <c:formatCode>General</c:formatCode>
                <c:ptCount val="4"/>
                <c:pt idx="0">
                  <c:v>786.75645342312009</c:v>
                </c:pt>
                <c:pt idx="1">
                  <c:v>563.92496392496389</c:v>
                </c:pt>
                <c:pt idx="2">
                  <c:v>630.26960484587596</c:v>
                </c:pt>
                <c:pt idx="3">
                  <c:v>561.20982389639096</c:v>
                </c:pt>
              </c:numCache>
            </c:numRef>
          </c:yVal>
          <c:smooth val="0"/>
        </c:ser>
        <c:ser>
          <c:idx val="8"/>
          <c:order val="8"/>
          <c:tx>
            <c:v>0.04% H2O2 5 mM DTT (control)</c:v>
          </c:tx>
          <c:xVal>
            <c:numRef>
              <c:f>'Part 2'!$A$37:$A$40</c:f>
              <c:numCache>
                <c:formatCode>General</c:formatCode>
                <c:ptCount val="4"/>
                <c:pt idx="0">
                  <c:v>0</c:v>
                </c:pt>
                <c:pt idx="1">
                  <c:v>135</c:v>
                </c:pt>
                <c:pt idx="2">
                  <c:v>195</c:v>
                </c:pt>
                <c:pt idx="3">
                  <c:v>253</c:v>
                </c:pt>
              </c:numCache>
            </c:numRef>
          </c:xVal>
          <c:yVal>
            <c:numRef>
              <c:f>'Part 2'!$J$37:$J$40</c:f>
              <c:numCache>
                <c:formatCode>General</c:formatCode>
                <c:ptCount val="4"/>
                <c:pt idx="0">
                  <c:v>789.79090781026753</c:v>
                </c:pt>
                <c:pt idx="1">
                  <c:v>576.55661088496902</c:v>
                </c:pt>
                <c:pt idx="2">
                  <c:v>455.58130925362565</c:v>
                </c:pt>
                <c:pt idx="3">
                  <c:v>629.19020715630893</c:v>
                </c:pt>
              </c:numCache>
            </c:numRef>
          </c:yVal>
          <c:smooth val="0"/>
        </c:ser>
        <c:ser>
          <c:idx val="9"/>
          <c:order val="9"/>
          <c:tx>
            <c:v>0.04% H2O2 10 mM DTT (control)</c:v>
          </c:tx>
          <c:xVal>
            <c:numRef>
              <c:f>'Part 2'!$A$37:$A$40</c:f>
              <c:numCache>
                <c:formatCode>General</c:formatCode>
                <c:ptCount val="4"/>
                <c:pt idx="0">
                  <c:v>0</c:v>
                </c:pt>
                <c:pt idx="1">
                  <c:v>135</c:v>
                </c:pt>
                <c:pt idx="2">
                  <c:v>195</c:v>
                </c:pt>
                <c:pt idx="3">
                  <c:v>253</c:v>
                </c:pt>
              </c:numCache>
            </c:numRef>
          </c:xVal>
          <c:yVal>
            <c:numRef>
              <c:f>'Part 2'!$K$37:$K$40</c:f>
              <c:numCache>
                <c:formatCode>General</c:formatCode>
                <c:ptCount val="4"/>
                <c:pt idx="0">
                  <c:v>720.43868394815547</c:v>
                </c:pt>
                <c:pt idx="1">
                  <c:v>678.31331369142038</c:v>
                </c:pt>
                <c:pt idx="2">
                  <c:v>529.438982070561</c:v>
                </c:pt>
                <c:pt idx="3">
                  <c:v>594.91978609625664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3607040"/>
        <c:axId val="203613312"/>
      </c:scatterChart>
      <c:valAx>
        <c:axId val="2036070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(minutes)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03613312"/>
        <c:crosses val="autoZero"/>
        <c:crossBetween val="midCat"/>
      </c:valAx>
      <c:valAx>
        <c:axId val="203613312"/>
        <c:scaling>
          <c:orientation val="minMax"/>
          <c:max val="60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Average fluroescence/cell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03607040"/>
        <c:crosses val="autoZero"/>
        <c:crossBetween val="midCat"/>
        <c:majorUnit val="1000"/>
      </c:valAx>
    </c:plotArea>
    <c:legend>
      <c:legendPos val="r"/>
      <c:layout>
        <c:manualLayout>
          <c:xMode val="edge"/>
          <c:yMode val="edge"/>
          <c:x val="0.7327368943746897"/>
          <c:y val="0.22067590551181102"/>
          <c:w val="0.26726310562531036"/>
          <c:h val="0.62833973753280836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The Effect of DTT on Fluorescence/cell</a:t>
            </a:r>
          </a:p>
        </c:rich>
      </c:tx>
      <c:layout>
        <c:manualLayout>
          <c:xMode val="edge"/>
          <c:yMode val="edge"/>
          <c:x val="0.16211249696480759"/>
          <c:y val="8.399621516038534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419988526706576"/>
          <c:y val="6.8390945158559327E-2"/>
          <c:w val="0.66042396449573693"/>
          <c:h val="0.81371439954404856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Sheet1!$J$3</c:f>
              <c:strCache>
                <c:ptCount val="1"/>
                <c:pt idx="0">
                  <c:v>Control 0mM DTT</c:v>
                </c:pt>
              </c:strCache>
            </c:strRef>
          </c:tx>
          <c:xVal>
            <c:numRef>
              <c:f>Sheet1!$I$4:$I$10</c:f>
              <c:numCache>
                <c:formatCode>General</c:formatCode>
                <c:ptCount val="7"/>
                <c:pt idx="0">
                  <c:v>0</c:v>
                </c:pt>
                <c:pt idx="1">
                  <c:v>112</c:v>
                </c:pt>
                <c:pt idx="2">
                  <c:v>177</c:v>
                </c:pt>
                <c:pt idx="3">
                  <c:v>237</c:v>
                </c:pt>
                <c:pt idx="4">
                  <c:v>304</c:v>
                </c:pt>
                <c:pt idx="5">
                  <c:v>364</c:v>
                </c:pt>
                <c:pt idx="6">
                  <c:v>1291</c:v>
                </c:pt>
              </c:numCache>
            </c:numRef>
          </c:xVal>
          <c:yVal>
            <c:numRef>
              <c:f>Sheet1!$J$4:$J$10</c:f>
              <c:numCache>
                <c:formatCode>0</c:formatCode>
                <c:ptCount val="7"/>
                <c:pt idx="0">
                  <c:v>822.22222222222217</c:v>
                </c:pt>
                <c:pt idx="1">
                  <c:v>224.19928825622773</c:v>
                </c:pt>
                <c:pt idx="2">
                  <c:v>187.87878787878785</c:v>
                </c:pt>
                <c:pt idx="3">
                  <c:v>271.62367223065252</c:v>
                </c:pt>
                <c:pt idx="4">
                  <c:v>389.13043478260875</c:v>
                </c:pt>
                <c:pt idx="5">
                  <c:v>663.41991341991343</c:v>
                </c:pt>
                <c:pt idx="6">
                  <c:v>1633.0498177399759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Sheet1!$K$3</c:f>
              <c:strCache>
                <c:ptCount val="1"/>
                <c:pt idx="0">
                  <c:v>Control 5 mM DTT</c:v>
                </c:pt>
              </c:strCache>
            </c:strRef>
          </c:tx>
          <c:xVal>
            <c:numRef>
              <c:f>Sheet1!$I$4:$I$10</c:f>
              <c:numCache>
                <c:formatCode>General</c:formatCode>
                <c:ptCount val="7"/>
                <c:pt idx="0">
                  <c:v>0</c:v>
                </c:pt>
                <c:pt idx="1">
                  <c:v>112</c:v>
                </c:pt>
                <c:pt idx="2">
                  <c:v>177</c:v>
                </c:pt>
                <c:pt idx="3">
                  <c:v>237</c:v>
                </c:pt>
                <c:pt idx="4">
                  <c:v>304</c:v>
                </c:pt>
                <c:pt idx="5">
                  <c:v>364</c:v>
                </c:pt>
                <c:pt idx="6">
                  <c:v>1291</c:v>
                </c:pt>
              </c:numCache>
            </c:numRef>
          </c:xVal>
          <c:yVal>
            <c:numRef>
              <c:f>Sheet1!$K$4:$K$10</c:f>
              <c:numCache>
                <c:formatCode>0</c:formatCode>
                <c:ptCount val="7"/>
                <c:pt idx="0">
                  <c:v>930.55555555555543</c:v>
                </c:pt>
                <c:pt idx="1">
                  <c:v>206.03015075376885</c:v>
                </c:pt>
                <c:pt idx="2">
                  <c:v>257.37265415549598</c:v>
                </c:pt>
                <c:pt idx="3">
                  <c:v>374.41860465116275</c:v>
                </c:pt>
                <c:pt idx="4">
                  <c:v>623.81852551984889</c:v>
                </c:pt>
                <c:pt idx="5">
                  <c:v>873.13432835820913</c:v>
                </c:pt>
                <c:pt idx="6">
                  <c:v>3059.4059405940593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Sheet1!$L$3</c:f>
              <c:strCache>
                <c:ptCount val="1"/>
                <c:pt idx="0">
                  <c:v>Short 0 mM DTT</c:v>
                </c:pt>
              </c:strCache>
            </c:strRef>
          </c:tx>
          <c:xVal>
            <c:numRef>
              <c:f>Sheet1!$I$4:$I$10</c:f>
              <c:numCache>
                <c:formatCode>General</c:formatCode>
                <c:ptCount val="7"/>
                <c:pt idx="0">
                  <c:v>0</c:v>
                </c:pt>
                <c:pt idx="1">
                  <c:v>112</c:v>
                </c:pt>
                <c:pt idx="2">
                  <c:v>177</c:v>
                </c:pt>
                <c:pt idx="3">
                  <c:v>237</c:v>
                </c:pt>
                <c:pt idx="4">
                  <c:v>304</c:v>
                </c:pt>
                <c:pt idx="5">
                  <c:v>364</c:v>
                </c:pt>
                <c:pt idx="6">
                  <c:v>1291</c:v>
                </c:pt>
              </c:numCache>
            </c:numRef>
          </c:xVal>
          <c:yVal>
            <c:numRef>
              <c:f>Sheet1!$L$4:$L$10</c:f>
              <c:numCache>
                <c:formatCode>0</c:formatCode>
                <c:ptCount val="7"/>
                <c:pt idx="0">
                  <c:v>5045.454545454545</c:v>
                </c:pt>
                <c:pt idx="1">
                  <c:v>814.96062992125985</c:v>
                </c:pt>
                <c:pt idx="2">
                  <c:v>786.78038379530915</c:v>
                </c:pt>
                <c:pt idx="3">
                  <c:v>1589.1089108910892</c:v>
                </c:pt>
                <c:pt idx="4">
                  <c:v>2018.3908045977012</c:v>
                </c:pt>
                <c:pt idx="5">
                  <c:v>3038.7168141592924</c:v>
                </c:pt>
                <c:pt idx="6">
                  <c:v>6993.9024390243903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Sheet1!$M$3</c:f>
              <c:strCache>
                <c:ptCount val="1"/>
                <c:pt idx="0">
                  <c:v>Short 5 mM DTT</c:v>
                </c:pt>
              </c:strCache>
            </c:strRef>
          </c:tx>
          <c:xVal>
            <c:numRef>
              <c:f>Sheet1!$I$4:$I$10</c:f>
              <c:numCache>
                <c:formatCode>General</c:formatCode>
                <c:ptCount val="7"/>
                <c:pt idx="0">
                  <c:v>0</c:v>
                </c:pt>
                <c:pt idx="1">
                  <c:v>112</c:v>
                </c:pt>
                <c:pt idx="2">
                  <c:v>177</c:v>
                </c:pt>
                <c:pt idx="3">
                  <c:v>237</c:v>
                </c:pt>
                <c:pt idx="4">
                  <c:v>304</c:v>
                </c:pt>
                <c:pt idx="5">
                  <c:v>364</c:v>
                </c:pt>
                <c:pt idx="6">
                  <c:v>1291</c:v>
                </c:pt>
              </c:numCache>
            </c:numRef>
          </c:xVal>
          <c:yVal>
            <c:numRef>
              <c:f>Sheet1!$M$4:$M$10</c:f>
              <c:numCache>
                <c:formatCode>0</c:formatCode>
                <c:ptCount val="7"/>
                <c:pt idx="0">
                  <c:v>4969.2307692307695</c:v>
                </c:pt>
                <c:pt idx="1">
                  <c:v>994.70899470899474</c:v>
                </c:pt>
                <c:pt idx="2">
                  <c:v>822.40437158469933</c:v>
                </c:pt>
                <c:pt idx="3">
                  <c:v>1995.238095238095</c:v>
                </c:pt>
                <c:pt idx="4">
                  <c:v>2913.3709981167613</c:v>
                </c:pt>
                <c:pt idx="5">
                  <c:v>3969.7542533081291</c:v>
                </c:pt>
                <c:pt idx="6">
                  <c:v>11838.345864661656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Sheet1!$N$3</c:f>
              <c:strCache>
                <c:ptCount val="1"/>
                <c:pt idx="0">
                  <c:v>Long 0 mM DTT</c:v>
                </c:pt>
              </c:strCache>
            </c:strRef>
          </c:tx>
          <c:xVal>
            <c:numRef>
              <c:f>Sheet1!$I$4:$I$10</c:f>
              <c:numCache>
                <c:formatCode>General</c:formatCode>
                <c:ptCount val="7"/>
                <c:pt idx="0">
                  <c:v>0</c:v>
                </c:pt>
                <c:pt idx="1">
                  <c:v>112</c:v>
                </c:pt>
                <c:pt idx="2">
                  <c:v>177</c:v>
                </c:pt>
                <c:pt idx="3">
                  <c:v>237</c:v>
                </c:pt>
                <c:pt idx="4">
                  <c:v>304</c:v>
                </c:pt>
                <c:pt idx="5">
                  <c:v>364</c:v>
                </c:pt>
                <c:pt idx="6">
                  <c:v>1291</c:v>
                </c:pt>
              </c:numCache>
            </c:numRef>
          </c:xVal>
          <c:yVal>
            <c:numRef>
              <c:f>Sheet1!$N$4:$N$10</c:f>
              <c:numCache>
                <c:formatCode>0</c:formatCode>
                <c:ptCount val="7"/>
                <c:pt idx="0">
                  <c:v>808.51063829787222</c:v>
                </c:pt>
                <c:pt idx="1">
                  <c:v>117.42424242424242</c:v>
                </c:pt>
                <c:pt idx="2">
                  <c:v>129.51167728237792</c:v>
                </c:pt>
                <c:pt idx="3">
                  <c:v>274.16798732171156</c:v>
                </c:pt>
                <c:pt idx="4">
                  <c:v>439.39393939393938</c:v>
                </c:pt>
                <c:pt idx="5">
                  <c:v>873.75415282392032</c:v>
                </c:pt>
                <c:pt idx="6">
                  <c:v>2162.060301507538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Sheet1!$O$3</c:f>
              <c:strCache>
                <c:ptCount val="1"/>
                <c:pt idx="0">
                  <c:v>Long 5 mM DTT</c:v>
                </c:pt>
              </c:strCache>
            </c:strRef>
          </c:tx>
          <c:xVal>
            <c:numRef>
              <c:f>Sheet1!$I$4:$I$10</c:f>
              <c:numCache>
                <c:formatCode>General</c:formatCode>
                <c:ptCount val="7"/>
                <c:pt idx="0">
                  <c:v>0</c:v>
                </c:pt>
                <c:pt idx="1">
                  <c:v>112</c:v>
                </c:pt>
                <c:pt idx="2">
                  <c:v>177</c:v>
                </c:pt>
                <c:pt idx="3">
                  <c:v>237</c:v>
                </c:pt>
                <c:pt idx="4">
                  <c:v>304</c:v>
                </c:pt>
                <c:pt idx="5">
                  <c:v>364</c:v>
                </c:pt>
                <c:pt idx="6">
                  <c:v>1291</c:v>
                </c:pt>
              </c:numCache>
            </c:numRef>
          </c:xVal>
          <c:yVal>
            <c:numRef>
              <c:f>Sheet1!$O$4:$O$10</c:f>
              <c:numCache>
                <c:formatCode>0</c:formatCode>
                <c:ptCount val="7"/>
                <c:pt idx="0">
                  <c:v>1040.5405405405404</c:v>
                </c:pt>
                <c:pt idx="1">
                  <c:v>157.63546798029557</c:v>
                </c:pt>
                <c:pt idx="2">
                  <c:v>152.11267605633802</c:v>
                </c:pt>
                <c:pt idx="3">
                  <c:v>407.40740740740739</c:v>
                </c:pt>
                <c:pt idx="4">
                  <c:v>745.28301886792462</c:v>
                </c:pt>
                <c:pt idx="5">
                  <c:v>1251.8796992481205</c:v>
                </c:pt>
                <c:pt idx="6">
                  <c:v>4625.0000000000009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6702848"/>
        <c:axId val="206705024"/>
      </c:scatterChart>
      <c:valAx>
        <c:axId val="2067028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(minutes)</a:t>
                </a:r>
              </a:p>
            </c:rich>
          </c:tx>
          <c:layout>
            <c:manualLayout>
              <c:xMode val="edge"/>
              <c:yMode val="edge"/>
              <c:x val="0.35743783472152685"/>
              <c:y val="0.9385483903119704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06705024"/>
        <c:crosses val="autoZero"/>
        <c:crossBetween val="midCat"/>
      </c:valAx>
      <c:valAx>
        <c:axId val="20670502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Fluorescence/cell</a:t>
                </a:r>
              </a:p>
            </c:rich>
          </c:tx>
          <c:overlay val="0"/>
        </c:title>
        <c:numFmt formatCode="0" sourceLinked="1"/>
        <c:majorTickMark val="out"/>
        <c:minorTickMark val="none"/>
        <c:tickLblPos val="nextTo"/>
        <c:crossAx val="20670284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3860532129098724"/>
          <c:y val="0.19398940908914847"/>
          <c:w val="0.24500357490463076"/>
          <c:h val="0.32290901625936619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The Effects of "Direct" DTT on Fluorescence/Cell</a:t>
            </a:r>
          </a:p>
        </c:rich>
      </c:tx>
      <c:layout>
        <c:manualLayout>
          <c:xMode val="edge"/>
          <c:yMode val="edge"/>
          <c:x val="0.13985069972370226"/>
          <c:y val="4.7140376136096167E-2"/>
        </c:manualLayout>
      </c:layout>
      <c:overlay val="1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Sheet1!$J$3</c:f>
              <c:strCache>
                <c:ptCount val="1"/>
                <c:pt idx="0">
                  <c:v>Control 0 mM DTT</c:v>
                </c:pt>
              </c:strCache>
            </c:strRef>
          </c:tx>
          <c:xVal>
            <c:numRef>
              <c:f>Sheet1!$I$4:$I$13</c:f>
              <c:numCache>
                <c:formatCode>General</c:formatCode>
                <c:ptCount val="10"/>
                <c:pt idx="0">
                  <c:v>0</c:v>
                </c:pt>
                <c:pt idx="1">
                  <c:v>60</c:v>
                </c:pt>
                <c:pt idx="2">
                  <c:v>120</c:v>
                </c:pt>
                <c:pt idx="3">
                  <c:v>155</c:v>
                </c:pt>
                <c:pt idx="4">
                  <c:v>240</c:v>
                </c:pt>
                <c:pt idx="5">
                  <c:v>300</c:v>
                </c:pt>
                <c:pt idx="6">
                  <c:v>360</c:v>
                </c:pt>
                <c:pt idx="7">
                  <c:v>432</c:v>
                </c:pt>
                <c:pt idx="8">
                  <c:v>490</c:v>
                </c:pt>
                <c:pt idx="9">
                  <c:v>1403</c:v>
                </c:pt>
              </c:numCache>
            </c:numRef>
          </c:xVal>
          <c:yVal>
            <c:numRef>
              <c:f>Sheet1!$J$4:$J$13</c:f>
              <c:numCache>
                <c:formatCode>0</c:formatCode>
                <c:ptCount val="10"/>
                <c:pt idx="0">
                  <c:v>925.45982575024209</c:v>
                </c:pt>
                <c:pt idx="1">
                  <c:v>858.40707964601779</c:v>
                </c:pt>
                <c:pt idx="2">
                  <c:v>916.33858267716539</c:v>
                </c:pt>
                <c:pt idx="3">
                  <c:v>929.63330029732413</c:v>
                </c:pt>
                <c:pt idx="4">
                  <c:v>1060.2655771195098</c:v>
                </c:pt>
                <c:pt idx="5">
                  <c:v>977.97797797797807</c:v>
                </c:pt>
                <c:pt idx="6">
                  <c:v>979.74927675988431</c:v>
                </c:pt>
                <c:pt idx="7" formatCode="General">
                  <c:v>1026</c:v>
                </c:pt>
                <c:pt idx="8">
                  <c:v>1013.9720558882235</c:v>
                </c:pt>
                <c:pt idx="9">
                  <c:v>1505.9717698154182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Sheet1!$K$3</c:f>
              <c:strCache>
                <c:ptCount val="1"/>
                <c:pt idx="0">
                  <c:v>Control 5 mM DTT</c:v>
                </c:pt>
              </c:strCache>
            </c:strRef>
          </c:tx>
          <c:xVal>
            <c:numRef>
              <c:f>Sheet1!$I$4:$I$13</c:f>
              <c:numCache>
                <c:formatCode>General</c:formatCode>
                <c:ptCount val="10"/>
                <c:pt idx="0">
                  <c:v>0</c:v>
                </c:pt>
                <c:pt idx="1">
                  <c:v>60</c:v>
                </c:pt>
                <c:pt idx="2">
                  <c:v>120</c:v>
                </c:pt>
                <c:pt idx="3">
                  <c:v>155</c:v>
                </c:pt>
                <c:pt idx="4">
                  <c:v>240</c:v>
                </c:pt>
                <c:pt idx="5">
                  <c:v>300</c:v>
                </c:pt>
                <c:pt idx="6">
                  <c:v>360</c:v>
                </c:pt>
                <c:pt idx="7">
                  <c:v>432</c:v>
                </c:pt>
                <c:pt idx="8">
                  <c:v>490</c:v>
                </c:pt>
                <c:pt idx="9">
                  <c:v>1403</c:v>
                </c:pt>
              </c:numCache>
            </c:numRef>
          </c:xVal>
          <c:yVal>
            <c:numRef>
              <c:f>Sheet1!$K$4:$K$13</c:f>
              <c:numCache>
                <c:formatCode>0</c:formatCode>
                <c:ptCount val="10"/>
                <c:pt idx="0">
                  <c:v>826.54028436018962</c:v>
                </c:pt>
                <c:pt idx="1">
                  <c:v>786.79245283018861</c:v>
                </c:pt>
                <c:pt idx="2">
                  <c:v>805.69185475956829</c:v>
                </c:pt>
                <c:pt idx="3">
                  <c:v>891.94699286442415</c:v>
                </c:pt>
                <c:pt idx="4">
                  <c:v>845.1113262342692</c:v>
                </c:pt>
                <c:pt idx="5">
                  <c:v>848.60173577627779</c:v>
                </c:pt>
                <c:pt idx="6">
                  <c:v>837.34359961501445</c:v>
                </c:pt>
                <c:pt idx="7">
                  <c:v>937.12574850299404</c:v>
                </c:pt>
                <c:pt idx="8">
                  <c:v>820.56256062075659</c:v>
                </c:pt>
                <c:pt idx="9">
                  <c:v>1181.4432989690722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Sheet1!$L$3</c:f>
              <c:strCache>
                <c:ptCount val="1"/>
                <c:pt idx="0">
                  <c:v>Short 0 mM DTT</c:v>
                </c:pt>
              </c:strCache>
            </c:strRef>
          </c:tx>
          <c:xVal>
            <c:numRef>
              <c:f>Sheet1!$I$4:$I$13</c:f>
              <c:numCache>
                <c:formatCode>General</c:formatCode>
                <c:ptCount val="10"/>
                <c:pt idx="0">
                  <c:v>0</c:v>
                </c:pt>
                <c:pt idx="1">
                  <c:v>60</c:v>
                </c:pt>
                <c:pt idx="2">
                  <c:v>120</c:v>
                </c:pt>
                <c:pt idx="3">
                  <c:v>155</c:v>
                </c:pt>
                <c:pt idx="4">
                  <c:v>240</c:v>
                </c:pt>
                <c:pt idx="5">
                  <c:v>300</c:v>
                </c:pt>
                <c:pt idx="6">
                  <c:v>360</c:v>
                </c:pt>
                <c:pt idx="7">
                  <c:v>432</c:v>
                </c:pt>
                <c:pt idx="8">
                  <c:v>490</c:v>
                </c:pt>
                <c:pt idx="9">
                  <c:v>1403</c:v>
                </c:pt>
              </c:numCache>
            </c:numRef>
          </c:xVal>
          <c:yVal>
            <c:numRef>
              <c:f>Sheet1!$L$4:$L$13</c:f>
              <c:numCache>
                <c:formatCode>0</c:formatCode>
                <c:ptCount val="10"/>
                <c:pt idx="0">
                  <c:v>3889.7502153316104</c:v>
                </c:pt>
                <c:pt idx="1">
                  <c:v>3646.0331299040977</c:v>
                </c:pt>
                <c:pt idx="2">
                  <c:v>3736.2831858407085</c:v>
                </c:pt>
                <c:pt idx="3">
                  <c:v>3650.8355321020226</c:v>
                </c:pt>
                <c:pt idx="4">
                  <c:v>3886.9715271786022</c:v>
                </c:pt>
                <c:pt idx="5">
                  <c:v>4002.6905829596412</c:v>
                </c:pt>
                <c:pt idx="6">
                  <c:v>4089.4097222222226</c:v>
                </c:pt>
                <c:pt idx="7">
                  <c:v>4244.1016333938296</c:v>
                </c:pt>
                <c:pt idx="8">
                  <c:v>4176.6784452296824</c:v>
                </c:pt>
                <c:pt idx="9">
                  <c:v>5570.637119113574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Sheet1!$M$3</c:f>
              <c:strCache>
                <c:ptCount val="1"/>
                <c:pt idx="0">
                  <c:v>Short 5 mM DTT</c:v>
                </c:pt>
              </c:strCache>
            </c:strRef>
          </c:tx>
          <c:xVal>
            <c:numRef>
              <c:f>Sheet1!$I$4:$I$13</c:f>
              <c:numCache>
                <c:formatCode>General</c:formatCode>
                <c:ptCount val="10"/>
                <c:pt idx="0">
                  <c:v>0</c:v>
                </c:pt>
                <c:pt idx="1">
                  <c:v>60</c:v>
                </c:pt>
                <c:pt idx="2">
                  <c:v>120</c:v>
                </c:pt>
                <c:pt idx="3">
                  <c:v>155</c:v>
                </c:pt>
                <c:pt idx="4">
                  <c:v>240</c:v>
                </c:pt>
                <c:pt idx="5">
                  <c:v>300</c:v>
                </c:pt>
                <c:pt idx="6">
                  <c:v>360</c:v>
                </c:pt>
                <c:pt idx="7">
                  <c:v>432</c:v>
                </c:pt>
                <c:pt idx="8">
                  <c:v>490</c:v>
                </c:pt>
                <c:pt idx="9">
                  <c:v>1403</c:v>
                </c:pt>
              </c:numCache>
            </c:numRef>
          </c:xVal>
          <c:yVal>
            <c:numRef>
              <c:f>Sheet1!$M$4:$M$13</c:f>
              <c:numCache>
                <c:formatCode>0</c:formatCode>
                <c:ptCount val="10"/>
                <c:pt idx="0">
                  <c:v>4718.3098591549297</c:v>
                </c:pt>
                <c:pt idx="1">
                  <c:v>3805.7354301572618</c:v>
                </c:pt>
                <c:pt idx="2">
                  <c:v>3706.8014705882356</c:v>
                </c:pt>
                <c:pt idx="3">
                  <c:v>3845.9383753501402</c:v>
                </c:pt>
                <c:pt idx="4">
                  <c:v>3816.4206642066424</c:v>
                </c:pt>
                <c:pt idx="5">
                  <c:v>3758.6529466791394</c:v>
                </c:pt>
                <c:pt idx="6">
                  <c:v>4074.5401742497584</c:v>
                </c:pt>
                <c:pt idx="7">
                  <c:v>4070.8050436469453</c:v>
                </c:pt>
                <c:pt idx="8">
                  <c:v>4018.9393939393935</c:v>
                </c:pt>
                <c:pt idx="9">
                  <c:v>5943.9560439560446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Sheet1!$N$3</c:f>
              <c:strCache>
                <c:ptCount val="1"/>
                <c:pt idx="0">
                  <c:v>Long 0 mM DTT</c:v>
                </c:pt>
              </c:strCache>
            </c:strRef>
          </c:tx>
          <c:xVal>
            <c:numRef>
              <c:f>Sheet1!$I$4:$I$13</c:f>
              <c:numCache>
                <c:formatCode>General</c:formatCode>
                <c:ptCount val="10"/>
                <c:pt idx="0">
                  <c:v>0</c:v>
                </c:pt>
                <c:pt idx="1">
                  <c:v>60</c:v>
                </c:pt>
                <c:pt idx="2">
                  <c:v>120</c:v>
                </c:pt>
                <c:pt idx="3">
                  <c:v>155</c:v>
                </c:pt>
                <c:pt idx="4">
                  <c:v>240</c:v>
                </c:pt>
                <c:pt idx="5">
                  <c:v>300</c:v>
                </c:pt>
                <c:pt idx="6">
                  <c:v>360</c:v>
                </c:pt>
                <c:pt idx="7">
                  <c:v>432</c:v>
                </c:pt>
                <c:pt idx="8">
                  <c:v>490</c:v>
                </c:pt>
                <c:pt idx="9">
                  <c:v>1403</c:v>
                </c:pt>
              </c:numCache>
            </c:numRef>
          </c:xVal>
          <c:yVal>
            <c:numRef>
              <c:f>Sheet1!$N$4:$N$13</c:f>
              <c:numCache>
                <c:formatCode>0</c:formatCode>
                <c:ptCount val="10"/>
                <c:pt idx="0">
                  <c:v>1074.5401742497581</c:v>
                </c:pt>
                <c:pt idx="1">
                  <c:v>1069.1016781836131</c:v>
                </c:pt>
                <c:pt idx="2">
                  <c:v>1058.2524271844659</c:v>
                </c:pt>
                <c:pt idx="3">
                  <c:v>1074.7572815533981</c:v>
                </c:pt>
                <c:pt idx="4">
                  <c:v>1169.4255111976631</c:v>
                </c:pt>
                <c:pt idx="5">
                  <c:v>1154.0755467196818</c:v>
                </c:pt>
                <c:pt idx="6">
                  <c:v>1144.9416342412451</c:v>
                </c:pt>
                <c:pt idx="7">
                  <c:v>1302.8391167192431</c:v>
                </c:pt>
                <c:pt idx="8">
                  <c:v>1340.625</c:v>
                </c:pt>
                <c:pt idx="9">
                  <c:v>1850.9316770186338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Sheet1!$O$3</c:f>
              <c:strCache>
                <c:ptCount val="1"/>
                <c:pt idx="0">
                  <c:v>Long 5 mM DTT</c:v>
                </c:pt>
              </c:strCache>
            </c:strRef>
          </c:tx>
          <c:xVal>
            <c:numRef>
              <c:f>Sheet1!$I$4:$I$13</c:f>
              <c:numCache>
                <c:formatCode>General</c:formatCode>
                <c:ptCount val="10"/>
                <c:pt idx="0">
                  <c:v>0</c:v>
                </c:pt>
                <c:pt idx="1">
                  <c:v>60</c:v>
                </c:pt>
                <c:pt idx="2">
                  <c:v>120</c:v>
                </c:pt>
                <c:pt idx="3">
                  <c:v>155</c:v>
                </c:pt>
                <c:pt idx="4">
                  <c:v>240</c:v>
                </c:pt>
                <c:pt idx="5">
                  <c:v>300</c:v>
                </c:pt>
                <c:pt idx="6">
                  <c:v>360</c:v>
                </c:pt>
                <c:pt idx="7">
                  <c:v>432</c:v>
                </c:pt>
                <c:pt idx="8">
                  <c:v>490</c:v>
                </c:pt>
                <c:pt idx="9">
                  <c:v>1403</c:v>
                </c:pt>
              </c:numCache>
            </c:numRef>
          </c:xVal>
          <c:yVal>
            <c:numRef>
              <c:f>Sheet1!$O$4:$O$13</c:f>
              <c:numCache>
                <c:formatCode>0</c:formatCode>
                <c:ptCount val="10"/>
                <c:pt idx="0">
                  <c:v>1330.3747534516765</c:v>
                </c:pt>
                <c:pt idx="1">
                  <c:v>1257.1148184494605</c:v>
                </c:pt>
                <c:pt idx="2">
                  <c:v>1313.5245901639344</c:v>
                </c:pt>
                <c:pt idx="3">
                  <c:v>1309.7165991902834</c:v>
                </c:pt>
                <c:pt idx="4">
                  <c:v>1312.0567375886526</c:v>
                </c:pt>
                <c:pt idx="5">
                  <c:v>1327.8008298755187</c:v>
                </c:pt>
                <c:pt idx="6">
                  <c:v>1336.4389233954453</c:v>
                </c:pt>
                <c:pt idx="7">
                  <c:v>1410.901467505241</c:v>
                </c:pt>
                <c:pt idx="8">
                  <c:v>1498.4193888303478</c:v>
                </c:pt>
                <c:pt idx="9">
                  <c:v>1933.7423312883436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7552256"/>
        <c:axId val="77558528"/>
      </c:scatterChart>
      <c:valAx>
        <c:axId val="775522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(minutes)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77558528"/>
        <c:crosses val="autoZero"/>
        <c:crossBetween val="midCat"/>
      </c:valAx>
      <c:valAx>
        <c:axId val="7755852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Fluorescence/cell</a:t>
                </a:r>
              </a:p>
            </c:rich>
          </c:tx>
          <c:overlay val="0"/>
        </c:title>
        <c:numFmt formatCode="0" sourceLinked="1"/>
        <c:majorTickMark val="out"/>
        <c:minorTickMark val="none"/>
        <c:tickLblPos val="nextTo"/>
        <c:crossAx val="77552256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Effect of Oleic Acid on Fluorescence/Cell</a:t>
            </a:r>
          </a:p>
        </c:rich>
      </c:tx>
      <c:layout>
        <c:manualLayout>
          <c:xMode val="edge"/>
          <c:yMode val="edge"/>
          <c:x val="0.15631759511302917"/>
          <c:y val="5.0757837156601919E-2"/>
        </c:manualLayout>
      </c:layout>
      <c:overlay val="1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Sheet1!$L$2</c:f>
              <c:strCache>
                <c:ptCount val="1"/>
                <c:pt idx="0">
                  <c:v>Short 0%</c:v>
                </c:pt>
              </c:strCache>
            </c:strRef>
          </c:tx>
          <c:xVal>
            <c:numRef>
              <c:f>Sheet1!$K$3:$K$8</c:f>
              <c:numCache>
                <c:formatCode>General</c:formatCode>
                <c:ptCount val="6"/>
                <c:pt idx="0">
                  <c:v>0</c:v>
                </c:pt>
                <c:pt idx="1">
                  <c:v>60</c:v>
                </c:pt>
                <c:pt idx="2">
                  <c:v>120</c:v>
                </c:pt>
                <c:pt idx="3">
                  <c:v>180</c:v>
                </c:pt>
                <c:pt idx="4">
                  <c:v>240</c:v>
                </c:pt>
                <c:pt idx="5">
                  <c:v>857</c:v>
                </c:pt>
              </c:numCache>
            </c:numRef>
          </c:xVal>
          <c:yVal>
            <c:numRef>
              <c:f>Sheet1!$L$3:$L$8</c:f>
              <c:numCache>
                <c:formatCode>0</c:formatCode>
                <c:ptCount val="6"/>
                <c:pt idx="0" formatCode="General">
                  <c:v>8140.0000000000009</c:v>
                </c:pt>
                <c:pt idx="1">
                  <c:v>5567.1641791044776</c:v>
                </c:pt>
                <c:pt idx="2">
                  <c:v>3734.6938775510203</c:v>
                </c:pt>
                <c:pt idx="3">
                  <c:v>2660.606060606061</c:v>
                </c:pt>
                <c:pt idx="4">
                  <c:v>1364.7798742138364</c:v>
                </c:pt>
                <c:pt idx="5">
                  <c:v>8876.6626360338578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Sheet1!$M$2</c:f>
              <c:strCache>
                <c:ptCount val="1"/>
                <c:pt idx="0">
                  <c:v>Short 0.01%</c:v>
                </c:pt>
              </c:strCache>
            </c:strRef>
          </c:tx>
          <c:xVal>
            <c:numRef>
              <c:f>Sheet1!$K$3:$K$8</c:f>
              <c:numCache>
                <c:formatCode>General</c:formatCode>
                <c:ptCount val="6"/>
                <c:pt idx="0">
                  <c:v>0</c:v>
                </c:pt>
                <c:pt idx="1">
                  <c:v>60</c:v>
                </c:pt>
                <c:pt idx="2">
                  <c:v>120</c:v>
                </c:pt>
                <c:pt idx="3">
                  <c:v>180</c:v>
                </c:pt>
                <c:pt idx="4">
                  <c:v>240</c:v>
                </c:pt>
                <c:pt idx="5">
                  <c:v>857</c:v>
                </c:pt>
              </c:numCache>
            </c:numRef>
          </c:xVal>
          <c:yVal>
            <c:numRef>
              <c:f>Sheet1!$M$3:$M$8</c:f>
              <c:numCache>
                <c:formatCode>0</c:formatCode>
                <c:ptCount val="6"/>
                <c:pt idx="0">
                  <c:v>4632.1839080459777</c:v>
                </c:pt>
                <c:pt idx="1">
                  <c:v>2230.7692307692309</c:v>
                </c:pt>
                <c:pt idx="2">
                  <c:v>1456.221198156682</c:v>
                </c:pt>
                <c:pt idx="3">
                  <c:v>1160.1307189542483</c:v>
                </c:pt>
                <c:pt idx="4">
                  <c:v>881.63265306122446</c:v>
                </c:pt>
                <c:pt idx="5">
                  <c:v>7870.7692307692314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Sheet1!$N$2</c:f>
              <c:strCache>
                <c:ptCount val="1"/>
                <c:pt idx="0">
                  <c:v>Long 0% </c:v>
                </c:pt>
              </c:strCache>
            </c:strRef>
          </c:tx>
          <c:xVal>
            <c:numRef>
              <c:f>Sheet1!$K$3:$K$8</c:f>
              <c:numCache>
                <c:formatCode>General</c:formatCode>
                <c:ptCount val="6"/>
                <c:pt idx="0">
                  <c:v>0</c:v>
                </c:pt>
                <c:pt idx="1">
                  <c:v>60</c:v>
                </c:pt>
                <c:pt idx="2">
                  <c:v>120</c:v>
                </c:pt>
                <c:pt idx="3">
                  <c:v>180</c:v>
                </c:pt>
                <c:pt idx="4">
                  <c:v>240</c:v>
                </c:pt>
                <c:pt idx="5">
                  <c:v>857</c:v>
                </c:pt>
              </c:numCache>
            </c:numRef>
          </c:xVal>
          <c:yVal>
            <c:numRef>
              <c:f>Sheet1!$N$3:$N$8</c:f>
              <c:numCache>
                <c:formatCode>0</c:formatCode>
                <c:ptCount val="6"/>
                <c:pt idx="0">
                  <c:v>2134.3283582089553</c:v>
                </c:pt>
                <c:pt idx="1">
                  <c:v>1554.2168674698796</c:v>
                </c:pt>
                <c:pt idx="2">
                  <c:v>1250.0000000000002</c:v>
                </c:pt>
                <c:pt idx="3">
                  <c:v>767.95580110497235</c:v>
                </c:pt>
                <c:pt idx="4">
                  <c:v>415.90214067278288</c:v>
                </c:pt>
                <c:pt idx="5">
                  <c:v>3233.7164750957859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Sheet1!$O$2</c:f>
              <c:strCache>
                <c:ptCount val="1"/>
                <c:pt idx="0">
                  <c:v>Long 0.01%</c:v>
                </c:pt>
              </c:strCache>
            </c:strRef>
          </c:tx>
          <c:xVal>
            <c:numRef>
              <c:f>Sheet1!$K$3:$K$8</c:f>
              <c:numCache>
                <c:formatCode>General</c:formatCode>
                <c:ptCount val="6"/>
                <c:pt idx="0">
                  <c:v>0</c:v>
                </c:pt>
                <c:pt idx="1">
                  <c:v>60</c:v>
                </c:pt>
                <c:pt idx="2">
                  <c:v>120</c:v>
                </c:pt>
                <c:pt idx="3">
                  <c:v>180</c:v>
                </c:pt>
                <c:pt idx="4">
                  <c:v>240</c:v>
                </c:pt>
                <c:pt idx="5">
                  <c:v>857</c:v>
                </c:pt>
              </c:numCache>
            </c:numRef>
          </c:xVal>
          <c:yVal>
            <c:numRef>
              <c:f>Sheet1!$O$3:$O$8</c:f>
              <c:numCache>
                <c:formatCode>0</c:formatCode>
                <c:ptCount val="6"/>
                <c:pt idx="0">
                  <c:v>1032.967032967033</c:v>
                </c:pt>
                <c:pt idx="1">
                  <c:v>647.05882352941182</c:v>
                </c:pt>
                <c:pt idx="2">
                  <c:v>413.95348837209303</c:v>
                </c:pt>
                <c:pt idx="3">
                  <c:v>277.0700636942675</c:v>
                </c:pt>
                <c:pt idx="4">
                  <c:v>213.08016877637129</c:v>
                </c:pt>
                <c:pt idx="5">
                  <c:v>2709.2419522326068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Sheet1!$P$2</c:f>
              <c:strCache>
                <c:ptCount val="1"/>
                <c:pt idx="0">
                  <c:v>Control 0%</c:v>
                </c:pt>
              </c:strCache>
            </c:strRef>
          </c:tx>
          <c:xVal>
            <c:numRef>
              <c:f>Sheet1!$K$3:$K$8</c:f>
              <c:numCache>
                <c:formatCode>General</c:formatCode>
                <c:ptCount val="6"/>
                <c:pt idx="0">
                  <c:v>0</c:v>
                </c:pt>
                <c:pt idx="1">
                  <c:v>60</c:v>
                </c:pt>
                <c:pt idx="2">
                  <c:v>120</c:v>
                </c:pt>
                <c:pt idx="3">
                  <c:v>180</c:v>
                </c:pt>
                <c:pt idx="4">
                  <c:v>240</c:v>
                </c:pt>
                <c:pt idx="5">
                  <c:v>857</c:v>
                </c:pt>
              </c:numCache>
            </c:numRef>
          </c:xVal>
          <c:yVal>
            <c:numRef>
              <c:f>Sheet1!$P$3:$P$8</c:f>
              <c:numCache>
                <c:formatCode>0</c:formatCode>
                <c:ptCount val="6"/>
                <c:pt idx="0">
                  <c:v>1622.6415094339623</c:v>
                </c:pt>
                <c:pt idx="1">
                  <c:v>1214.2857142857142</c:v>
                </c:pt>
                <c:pt idx="2">
                  <c:v>826.53061224489795</c:v>
                </c:pt>
                <c:pt idx="3">
                  <c:v>574.71264367816093</c:v>
                </c:pt>
                <c:pt idx="4">
                  <c:v>363.36336336336336</c:v>
                </c:pt>
                <c:pt idx="5">
                  <c:v>2644.8828606658449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Sheet1!$Q$2</c:f>
              <c:strCache>
                <c:ptCount val="1"/>
                <c:pt idx="0">
                  <c:v>Control 0.01%</c:v>
                </c:pt>
              </c:strCache>
            </c:strRef>
          </c:tx>
          <c:xVal>
            <c:numRef>
              <c:f>Sheet1!$K$3:$K$8</c:f>
              <c:numCache>
                <c:formatCode>General</c:formatCode>
                <c:ptCount val="6"/>
                <c:pt idx="0">
                  <c:v>0</c:v>
                </c:pt>
                <c:pt idx="1">
                  <c:v>60</c:v>
                </c:pt>
                <c:pt idx="2">
                  <c:v>120</c:v>
                </c:pt>
                <c:pt idx="3">
                  <c:v>180</c:v>
                </c:pt>
                <c:pt idx="4">
                  <c:v>240</c:v>
                </c:pt>
                <c:pt idx="5">
                  <c:v>857</c:v>
                </c:pt>
              </c:numCache>
            </c:numRef>
          </c:xVal>
          <c:yVal>
            <c:numRef>
              <c:f>Sheet1!$Q$3:$Q$8</c:f>
              <c:numCache>
                <c:formatCode>0</c:formatCode>
                <c:ptCount val="6"/>
                <c:pt idx="0">
                  <c:v>1083.3333333333335</c:v>
                </c:pt>
                <c:pt idx="1">
                  <c:v>455.08982035928148</c:v>
                </c:pt>
                <c:pt idx="2">
                  <c:v>260.08968609865468</c:v>
                </c:pt>
                <c:pt idx="3">
                  <c:v>288.52459016393442</c:v>
                </c:pt>
                <c:pt idx="4">
                  <c:v>224.69635627530363</c:v>
                </c:pt>
                <c:pt idx="5">
                  <c:v>2110.294117647059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8223616"/>
        <c:axId val="78233984"/>
      </c:scatterChart>
      <c:valAx>
        <c:axId val="782236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(minutes)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78233984"/>
        <c:crosses val="autoZero"/>
        <c:crossBetween val="midCat"/>
      </c:valAx>
      <c:valAx>
        <c:axId val="7823398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Fluorescence/cell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7822361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24314799393651898"/>
          <c:y val="0.17097686410710394"/>
          <c:w val="0.16582788319796429"/>
          <c:h val="0.29146189232144498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The Effect of "Direct" DTT on Fluorescence/Cell</a:t>
            </a:r>
          </a:p>
        </c:rich>
      </c:tx>
      <c:overlay val="1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Sheet1!$C$3</c:f>
              <c:strCache>
                <c:ptCount val="1"/>
                <c:pt idx="0">
                  <c:v>Short 0 mM</c:v>
                </c:pt>
              </c:strCache>
            </c:strRef>
          </c:tx>
          <c:xVal>
            <c:numRef>
              <c:f>Sheet1!$B$4:$B$12</c:f>
              <c:numCache>
                <c:formatCode>General</c:formatCode>
                <c:ptCount val="9"/>
                <c:pt idx="0">
                  <c:v>0</c:v>
                </c:pt>
                <c:pt idx="1">
                  <c:v>60</c:v>
                </c:pt>
                <c:pt idx="2">
                  <c:v>120</c:v>
                </c:pt>
                <c:pt idx="3">
                  <c:v>180</c:v>
                </c:pt>
                <c:pt idx="4">
                  <c:v>270</c:v>
                </c:pt>
                <c:pt idx="5">
                  <c:v>330</c:v>
                </c:pt>
                <c:pt idx="6">
                  <c:v>390</c:v>
                </c:pt>
                <c:pt idx="7">
                  <c:v>450</c:v>
                </c:pt>
                <c:pt idx="8">
                  <c:v>1410</c:v>
                </c:pt>
              </c:numCache>
            </c:numRef>
          </c:xVal>
          <c:yVal>
            <c:numRef>
              <c:f>Sheet1!$C$4:$C$12</c:f>
              <c:numCache>
                <c:formatCode>0</c:formatCode>
                <c:ptCount val="9"/>
                <c:pt idx="0">
                  <c:v>601.12359550561791</c:v>
                </c:pt>
                <c:pt idx="1">
                  <c:v>546.21848739495806</c:v>
                </c:pt>
                <c:pt idx="2">
                  <c:v>559.06976744186045</c:v>
                </c:pt>
                <c:pt idx="3">
                  <c:v>561.61806208842904</c:v>
                </c:pt>
                <c:pt idx="4">
                  <c:v>568.44106463878325</c:v>
                </c:pt>
                <c:pt idx="5">
                  <c:v>635.92233009708741</c:v>
                </c:pt>
                <c:pt idx="6">
                  <c:v>560.18957345971569</c:v>
                </c:pt>
                <c:pt idx="7">
                  <c:v>586.20689655172407</c:v>
                </c:pt>
                <c:pt idx="8">
                  <c:v>763.36633663366331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Sheet1!$D$3</c:f>
              <c:strCache>
                <c:ptCount val="1"/>
                <c:pt idx="0">
                  <c:v>Short 5 mM</c:v>
                </c:pt>
              </c:strCache>
            </c:strRef>
          </c:tx>
          <c:xVal>
            <c:numRef>
              <c:f>Sheet1!$B$4:$B$12</c:f>
              <c:numCache>
                <c:formatCode>General</c:formatCode>
                <c:ptCount val="9"/>
                <c:pt idx="0">
                  <c:v>0</c:v>
                </c:pt>
                <c:pt idx="1">
                  <c:v>60</c:v>
                </c:pt>
                <c:pt idx="2">
                  <c:v>120</c:v>
                </c:pt>
                <c:pt idx="3">
                  <c:v>180</c:v>
                </c:pt>
                <c:pt idx="4">
                  <c:v>270</c:v>
                </c:pt>
                <c:pt idx="5">
                  <c:v>330</c:v>
                </c:pt>
                <c:pt idx="6">
                  <c:v>390</c:v>
                </c:pt>
                <c:pt idx="7">
                  <c:v>450</c:v>
                </c:pt>
                <c:pt idx="8">
                  <c:v>1410</c:v>
                </c:pt>
              </c:numCache>
            </c:numRef>
          </c:xVal>
          <c:yVal>
            <c:numRef>
              <c:f>Sheet1!$D$4:$D$12</c:f>
              <c:numCache>
                <c:formatCode>0</c:formatCode>
                <c:ptCount val="9"/>
                <c:pt idx="0">
                  <c:v>482.06071757129718</c:v>
                </c:pt>
                <c:pt idx="1">
                  <c:v>446.57534246575341</c:v>
                </c:pt>
                <c:pt idx="2">
                  <c:v>413.91614629794827</c:v>
                </c:pt>
                <c:pt idx="3">
                  <c:v>425.13863216266174</c:v>
                </c:pt>
                <c:pt idx="4">
                  <c:v>481.16760828625235</c:v>
                </c:pt>
                <c:pt idx="5">
                  <c:v>440.61650045330919</c:v>
                </c:pt>
                <c:pt idx="6">
                  <c:v>425.13863216266174</c:v>
                </c:pt>
                <c:pt idx="7">
                  <c:v>482.66166822867854</c:v>
                </c:pt>
                <c:pt idx="8">
                  <c:v>600.77145612343304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Sheet1!$E$3</c:f>
              <c:strCache>
                <c:ptCount val="1"/>
                <c:pt idx="0">
                  <c:v>Long 0 mM</c:v>
                </c:pt>
              </c:strCache>
            </c:strRef>
          </c:tx>
          <c:xVal>
            <c:numRef>
              <c:f>Sheet1!$B$4:$B$12</c:f>
              <c:numCache>
                <c:formatCode>General</c:formatCode>
                <c:ptCount val="9"/>
                <c:pt idx="0">
                  <c:v>0</c:v>
                </c:pt>
                <c:pt idx="1">
                  <c:v>60</c:v>
                </c:pt>
                <c:pt idx="2">
                  <c:v>120</c:v>
                </c:pt>
                <c:pt idx="3">
                  <c:v>180</c:v>
                </c:pt>
                <c:pt idx="4">
                  <c:v>270</c:v>
                </c:pt>
                <c:pt idx="5">
                  <c:v>330</c:v>
                </c:pt>
                <c:pt idx="6">
                  <c:v>390</c:v>
                </c:pt>
                <c:pt idx="7">
                  <c:v>450</c:v>
                </c:pt>
                <c:pt idx="8">
                  <c:v>1410</c:v>
                </c:pt>
              </c:numCache>
            </c:numRef>
          </c:xVal>
          <c:yVal>
            <c:numRef>
              <c:f>Sheet1!$E$4:$E$12</c:f>
              <c:numCache>
                <c:formatCode>0</c:formatCode>
                <c:ptCount val="9"/>
                <c:pt idx="0">
                  <c:v>34.383954154727796</c:v>
                </c:pt>
                <c:pt idx="1">
                  <c:v>39.370078740157481</c:v>
                </c:pt>
                <c:pt idx="2">
                  <c:v>65.671641791044777</c:v>
                </c:pt>
                <c:pt idx="3">
                  <c:v>66.124109867751784</c:v>
                </c:pt>
                <c:pt idx="4">
                  <c:v>51.229508196721312</c:v>
                </c:pt>
                <c:pt idx="5">
                  <c:v>71.881606765327703</c:v>
                </c:pt>
                <c:pt idx="6">
                  <c:v>48.472075869336145</c:v>
                </c:pt>
                <c:pt idx="7">
                  <c:v>47.109207708779444</c:v>
                </c:pt>
                <c:pt idx="8">
                  <c:v>80.143540669856463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Sheet1!$F$3</c:f>
              <c:strCache>
                <c:ptCount val="1"/>
                <c:pt idx="0">
                  <c:v>Long 5 mM</c:v>
                </c:pt>
              </c:strCache>
            </c:strRef>
          </c:tx>
          <c:xVal>
            <c:numRef>
              <c:f>Sheet1!$B$4:$B$12</c:f>
              <c:numCache>
                <c:formatCode>General</c:formatCode>
                <c:ptCount val="9"/>
                <c:pt idx="0">
                  <c:v>0</c:v>
                </c:pt>
                <c:pt idx="1">
                  <c:v>60</c:v>
                </c:pt>
                <c:pt idx="2">
                  <c:v>120</c:v>
                </c:pt>
                <c:pt idx="3">
                  <c:v>180</c:v>
                </c:pt>
                <c:pt idx="4">
                  <c:v>270</c:v>
                </c:pt>
                <c:pt idx="5">
                  <c:v>330</c:v>
                </c:pt>
                <c:pt idx="6">
                  <c:v>390</c:v>
                </c:pt>
                <c:pt idx="7">
                  <c:v>450</c:v>
                </c:pt>
                <c:pt idx="8">
                  <c:v>1410</c:v>
                </c:pt>
              </c:numCache>
            </c:numRef>
          </c:xVal>
          <c:yVal>
            <c:numRef>
              <c:f>Sheet1!$F$4:$F$12</c:f>
              <c:numCache>
                <c:formatCode>0</c:formatCode>
                <c:ptCount val="9"/>
                <c:pt idx="0">
                  <c:v>38.123167155425222</c:v>
                </c:pt>
                <c:pt idx="1">
                  <c:v>15.594541910331383</c:v>
                </c:pt>
                <c:pt idx="2">
                  <c:v>14.77832512315271</c:v>
                </c:pt>
                <c:pt idx="3">
                  <c:v>25.183630640083948</c:v>
                </c:pt>
                <c:pt idx="4">
                  <c:v>31.380753138075317</c:v>
                </c:pt>
                <c:pt idx="5">
                  <c:v>45.258620689655167</c:v>
                </c:pt>
                <c:pt idx="6">
                  <c:v>18.398268398268396</c:v>
                </c:pt>
                <c:pt idx="7">
                  <c:v>38.418079096045197</c:v>
                </c:pt>
                <c:pt idx="8">
                  <c:v>87.58169934640523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8144128"/>
        <c:axId val="108146048"/>
      </c:scatterChart>
      <c:valAx>
        <c:axId val="1081441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(minutes)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08146048"/>
        <c:crosses val="autoZero"/>
        <c:crossBetween val="midCat"/>
      </c:valAx>
      <c:valAx>
        <c:axId val="10814604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Fluorescence/cell</a:t>
                </a:r>
              </a:p>
            </c:rich>
          </c:tx>
          <c:overlay val="0"/>
        </c:title>
        <c:numFmt formatCode="0" sourceLinked="1"/>
        <c:majorTickMark val="out"/>
        <c:minorTickMark val="none"/>
        <c:tickLblPos val="nextTo"/>
        <c:crossAx val="10814412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37544470293486043"/>
          <c:y val="0.50744670074135467"/>
          <c:w val="0.15107044858029109"/>
          <c:h val="0.20148086752313857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The Effect of DTT and/or Oleic Acid on Fluorescence/Cell</a:t>
            </a:r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Short 0.01% OA</c:v>
                </c:pt>
              </c:strCache>
            </c:strRef>
          </c:tx>
          <c:xVal>
            <c:numRef>
              <c:f>Sheet1!$A$3:$A$11</c:f>
              <c:numCache>
                <c:formatCode>General</c:formatCode>
                <c:ptCount val="9"/>
                <c:pt idx="0">
                  <c:v>0</c:v>
                </c:pt>
                <c:pt idx="1">
                  <c:v>60</c:v>
                </c:pt>
                <c:pt idx="2">
                  <c:v>120</c:v>
                </c:pt>
                <c:pt idx="3">
                  <c:v>210</c:v>
                </c:pt>
                <c:pt idx="4">
                  <c:v>270</c:v>
                </c:pt>
                <c:pt idx="5">
                  <c:v>330</c:v>
                </c:pt>
                <c:pt idx="6">
                  <c:v>390</c:v>
                </c:pt>
                <c:pt idx="7">
                  <c:v>450</c:v>
                </c:pt>
                <c:pt idx="8">
                  <c:v>1398</c:v>
                </c:pt>
              </c:numCache>
            </c:numRef>
          </c:xVal>
          <c:yVal>
            <c:numRef>
              <c:f>Sheet1!$B$3:$B$11</c:f>
              <c:numCache>
                <c:formatCode>0</c:formatCode>
                <c:ptCount val="9"/>
                <c:pt idx="0">
                  <c:v>1415.3846153846152</c:v>
                </c:pt>
                <c:pt idx="1">
                  <c:v>634.14634146341473</c:v>
                </c:pt>
                <c:pt idx="2">
                  <c:v>484.24068767908312</c:v>
                </c:pt>
                <c:pt idx="3">
                  <c:v>350.85007727975267</c:v>
                </c:pt>
                <c:pt idx="4">
                  <c:v>708.99470899470896</c:v>
                </c:pt>
                <c:pt idx="5">
                  <c:v>895.71899012074641</c:v>
                </c:pt>
                <c:pt idx="6">
                  <c:v>994.08866995073902</c:v>
                </c:pt>
                <c:pt idx="7">
                  <c:v>2347.4903474903476</c:v>
                </c:pt>
                <c:pt idx="8">
                  <c:v>5535.1201478743069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Short 5 mM DTT</c:v>
                </c:pt>
              </c:strCache>
            </c:strRef>
          </c:tx>
          <c:xVal>
            <c:numRef>
              <c:f>Sheet1!$A$3:$A$11</c:f>
              <c:numCache>
                <c:formatCode>General</c:formatCode>
                <c:ptCount val="9"/>
                <c:pt idx="0">
                  <c:v>0</c:v>
                </c:pt>
                <c:pt idx="1">
                  <c:v>60</c:v>
                </c:pt>
                <c:pt idx="2">
                  <c:v>120</c:v>
                </c:pt>
                <c:pt idx="3">
                  <c:v>210</c:v>
                </c:pt>
                <c:pt idx="4">
                  <c:v>270</c:v>
                </c:pt>
                <c:pt idx="5">
                  <c:v>330</c:v>
                </c:pt>
                <c:pt idx="6">
                  <c:v>390</c:v>
                </c:pt>
                <c:pt idx="7">
                  <c:v>450</c:v>
                </c:pt>
                <c:pt idx="8">
                  <c:v>1398</c:v>
                </c:pt>
              </c:numCache>
            </c:numRef>
          </c:xVal>
          <c:yVal>
            <c:numRef>
              <c:f>Sheet1!$C$3:$C$11</c:f>
              <c:numCache>
                <c:formatCode>0</c:formatCode>
                <c:ptCount val="9"/>
                <c:pt idx="0">
                  <c:v>2011.7647058823527</c:v>
                </c:pt>
                <c:pt idx="1">
                  <c:v>1289.2561983471076</c:v>
                </c:pt>
                <c:pt idx="2">
                  <c:v>677.57009345794393</c:v>
                </c:pt>
                <c:pt idx="3">
                  <c:v>494.87179487179486</c:v>
                </c:pt>
                <c:pt idx="4">
                  <c:v>909.48275862068965</c:v>
                </c:pt>
                <c:pt idx="5">
                  <c:v>1384.7695390781564</c:v>
                </c:pt>
                <c:pt idx="6">
                  <c:v>3238.0038387715931</c:v>
                </c:pt>
                <c:pt idx="7">
                  <c:v>2276.8670309653912</c:v>
                </c:pt>
                <c:pt idx="8">
                  <c:v>7477.6119402985069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Sheet1!$D$2</c:f>
              <c:strCache>
                <c:ptCount val="1"/>
                <c:pt idx="0">
                  <c:v>Short OA+DTT</c:v>
                </c:pt>
              </c:strCache>
            </c:strRef>
          </c:tx>
          <c:xVal>
            <c:numRef>
              <c:f>Sheet1!$A$3:$A$11</c:f>
              <c:numCache>
                <c:formatCode>General</c:formatCode>
                <c:ptCount val="9"/>
                <c:pt idx="0">
                  <c:v>0</c:v>
                </c:pt>
                <c:pt idx="1">
                  <c:v>60</c:v>
                </c:pt>
                <c:pt idx="2">
                  <c:v>120</c:v>
                </c:pt>
                <c:pt idx="3">
                  <c:v>210</c:v>
                </c:pt>
                <c:pt idx="4">
                  <c:v>270</c:v>
                </c:pt>
                <c:pt idx="5">
                  <c:v>330</c:v>
                </c:pt>
                <c:pt idx="6">
                  <c:v>390</c:v>
                </c:pt>
                <c:pt idx="7">
                  <c:v>450</c:v>
                </c:pt>
                <c:pt idx="8">
                  <c:v>1398</c:v>
                </c:pt>
              </c:numCache>
            </c:numRef>
          </c:xVal>
          <c:yVal>
            <c:numRef>
              <c:f>Sheet1!$D$3:$D$11</c:f>
              <c:numCache>
                <c:formatCode>0</c:formatCode>
                <c:ptCount val="9"/>
                <c:pt idx="0">
                  <c:v>1408</c:v>
                </c:pt>
                <c:pt idx="1">
                  <c:v>673.79679144385022</c:v>
                </c:pt>
                <c:pt idx="2">
                  <c:v>446.30872483221481</c:v>
                </c:pt>
                <c:pt idx="3">
                  <c:v>421.26789366053168</c:v>
                </c:pt>
                <c:pt idx="4">
                  <c:v>842.88747346072194</c:v>
                </c:pt>
                <c:pt idx="5">
                  <c:v>1218.8065099457503</c:v>
                </c:pt>
                <c:pt idx="6">
                  <c:v>1727.1126760563382</c:v>
                </c:pt>
                <c:pt idx="7">
                  <c:v>2533.2136445242368</c:v>
                </c:pt>
                <c:pt idx="8">
                  <c:v>9144.7876447876442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Sheet1!$E$2</c:f>
              <c:strCache>
                <c:ptCount val="1"/>
                <c:pt idx="0">
                  <c:v>Short none</c:v>
                </c:pt>
              </c:strCache>
            </c:strRef>
          </c:tx>
          <c:xVal>
            <c:numRef>
              <c:f>Sheet1!$A$3:$A$11</c:f>
              <c:numCache>
                <c:formatCode>General</c:formatCode>
                <c:ptCount val="9"/>
                <c:pt idx="0">
                  <c:v>0</c:v>
                </c:pt>
                <c:pt idx="1">
                  <c:v>60</c:v>
                </c:pt>
                <c:pt idx="2">
                  <c:v>120</c:v>
                </c:pt>
                <c:pt idx="3">
                  <c:v>210</c:v>
                </c:pt>
                <c:pt idx="4">
                  <c:v>270</c:v>
                </c:pt>
                <c:pt idx="5">
                  <c:v>330</c:v>
                </c:pt>
                <c:pt idx="6">
                  <c:v>390</c:v>
                </c:pt>
                <c:pt idx="7">
                  <c:v>450</c:v>
                </c:pt>
                <c:pt idx="8">
                  <c:v>1398</c:v>
                </c:pt>
              </c:numCache>
            </c:numRef>
          </c:xVal>
          <c:yVal>
            <c:numRef>
              <c:f>Sheet1!$E$3:$E$11</c:f>
              <c:numCache>
                <c:formatCode>0</c:formatCode>
                <c:ptCount val="9"/>
                <c:pt idx="0">
                  <c:v>1951.219512195122</c:v>
                </c:pt>
                <c:pt idx="1">
                  <c:v>1126.984126984127</c:v>
                </c:pt>
                <c:pt idx="2">
                  <c:v>495.72649572649567</c:v>
                </c:pt>
                <c:pt idx="3">
                  <c:v>416.50671785028788</c:v>
                </c:pt>
                <c:pt idx="4">
                  <c:v>845.34534534534532</c:v>
                </c:pt>
                <c:pt idx="5">
                  <c:v>1273.5483870967741</c:v>
                </c:pt>
                <c:pt idx="6">
                  <c:v>1149.9436302142051</c:v>
                </c:pt>
                <c:pt idx="7">
                  <c:v>2486.8995633187774</c:v>
                </c:pt>
                <c:pt idx="8">
                  <c:v>5670.8463949843263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8188416"/>
        <c:axId val="108190336"/>
      </c:scatterChart>
      <c:valAx>
        <c:axId val="1081884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(minutes)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08190336"/>
        <c:crosses val="autoZero"/>
        <c:crossBetween val="midCat"/>
      </c:valAx>
      <c:valAx>
        <c:axId val="10819033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Fluorescence/cell</a:t>
                </a:r>
              </a:p>
            </c:rich>
          </c:tx>
          <c:overlay val="0"/>
        </c:title>
        <c:numFmt formatCode="0" sourceLinked="1"/>
        <c:majorTickMark val="out"/>
        <c:minorTickMark val="none"/>
        <c:tickLblPos val="nextTo"/>
        <c:crossAx val="10818841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6776731033620793"/>
          <c:y val="0.24842451805593266"/>
          <c:w val="0.19532792775903013"/>
          <c:h val="0.19800705946239477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200"/>
              <a:t>The Effect of</a:t>
            </a:r>
            <a:r>
              <a:rPr lang="en-US" sz="1200" baseline="0"/>
              <a:t> Hydrogen Peroxide Concentration on Absorbance over Time</a:t>
            </a:r>
            <a:endParaRPr lang="en-US" sz="1200"/>
          </a:p>
        </c:rich>
      </c:tx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'[Chart in Microsoft PowerPoint]Sheet2'!$B$33</c:f>
              <c:strCache>
                <c:ptCount val="1"/>
                <c:pt idx="0">
                  <c:v>0.0%</c:v>
                </c:pt>
              </c:strCache>
            </c:strRef>
          </c:tx>
          <c:xVal>
            <c:numRef>
              <c:f>'[Chart in Microsoft PowerPoint]Sheet2'!$C$32:$H$32</c:f>
              <c:numCache>
                <c:formatCode>General</c:formatCode>
                <c:ptCount val="6"/>
                <c:pt idx="0">
                  <c:v>4</c:v>
                </c:pt>
                <c:pt idx="1">
                  <c:v>25</c:v>
                </c:pt>
                <c:pt idx="2">
                  <c:v>40</c:v>
                </c:pt>
                <c:pt idx="3">
                  <c:v>55</c:v>
                </c:pt>
                <c:pt idx="4">
                  <c:v>115</c:v>
                </c:pt>
                <c:pt idx="5">
                  <c:v>1080</c:v>
                </c:pt>
              </c:numCache>
            </c:numRef>
          </c:xVal>
          <c:yVal>
            <c:numRef>
              <c:f>'[Chart in Microsoft PowerPoint]Sheet2'!$C$33:$H$33</c:f>
              <c:numCache>
                <c:formatCode>General</c:formatCode>
                <c:ptCount val="6"/>
                <c:pt idx="0">
                  <c:v>0.14349999999999999</c:v>
                </c:pt>
                <c:pt idx="1">
                  <c:v>0.13800000000000001</c:v>
                </c:pt>
                <c:pt idx="2">
                  <c:v>0.157</c:v>
                </c:pt>
                <c:pt idx="3">
                  <c:v>0.16850000000000001</c:v>
                </c:pt>
                <c:pt idx="4">
                  <c:v>0.255</c:v>
                </c:pt>
                <c:pt idx="5">
                  <c:v>0.82399999999999995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'[Chart in Microsoft PowerPoint]Sheet2'!$B$34</c:f>
              <c:strCache>
                <c:ptCount val="1"/>
                <c:pt idx="0">
                  <c:v>0.003%</c:v>
                </c:pt>
              </c:strCache>
            </c:strRef>
          </c:tx>
          <c:xVal>
            <c:numRef>
              <c:f>'[Chart in Microsoft PowerPoint]Sheet2'!$C$32:$H$32</c:f>
              <c:numCache>
                <c:formatCode>General</c:formatCode>
                <c:ptCount val="6"/>
                <c:pt idx="0">
                  <c:v>4</c:v>
                </c:pt>
                <c:pt idx="1">
                  <c:v>25</c:v>
                </c:pt>
                <c:pt idx="2">
                  <c:v>40</c:v>
                </c:pt>
                <c:pt idx="3">
                  <c:v>55</c:v>
                </c:pt>
                <c:pt idx="4">
                  <c:v>115</c:v>
                </c:pt>
                <c:pt idx="5">
                  <c:v>1080</c:v>
                </c:pt>
              </c:numCache>
            </c:numRef>
          </c:xVal>
          <c:yVal>
            <c:numRef>
              <c:f>'[Chart in Microsoft PowerPoint]Sheet2'!$C$34:$H$34</c:f>
              <c:numCache>
                <c:formatCode>General</c:formatCode>
                <c:ptCount val="6"/>
                <c:pt idx="0">
                  <c:v>0.127</c:v>
                </c:pt>
                <c:pt idx="1">
                  <c:v>0.13300000000000001</c:v>
                </c:pt>
                <c:pt idx="2">
                  <c:v>0.13950000000000001</c:v>
                </c:pt>
                <c:pt idx="3">
                  <c:v>0.14349999999999999</c:v>
                </c:pt>
                <c:pt idx="4">
                  <c:v>0.23250000000000001</c:v>
                </c:pt>
                <c:pt idx="5">
                  <c:v>0.81950000000000001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'[Chart in Microsoft PowerPoint]Sheet2'!$B$35</c:f>
              <c:strCache>
                <c:ptCount val="1"/>
                <c:pt idx="0">
                  <c:v>0.005%</c:v>
                </c:pt>
              </c:strCache>
            </c:strRef>
          </c:tx>
          <c:xVal>
            <c:numRef>
              <c:f>'[Chart in Microsoft PowerPoint]Sheet2'!$C$32:$H$32</c:f>
              <c:numCache>
                <c:formatCode>General</c:formatCode>
                <c:ptCount val="6"/>
                <c:pt idx="0">
                  <c:v>4</c:v>
                </c:pt>
                <c:pt idx="1">
                  <c:v>25</c:v>
                </c:pt>
                <c:pt idx="2">
                  <c:v>40</c:v>
                </c:pt>
                <c:pt idx="3">
                  <c:v>55</c:v>
                </c:pt>
                <c:pt idx="4">
                  <c:v>115</c:v>
                </c:pt>
                <c:pt idx="5">
                  <c:v>1080</c:v>
                </c:pt>
              </c:numCache>
            </c:numRef>
          </c:xVal>
          <c:yVal>
            <c:numRef>
              <c:f>'[Chart in Microsoft PowerPoint]Sheet2'!$C$35:$H$35</c:f>
              <c:numCache>
                <c:formatCode>General</c:formatCode>
                <c:ptCount val="6"/>
                <c:pt idx="0">
                  <c:v>0.13900000000000001</c:v>
                </c:pt>
                <c:pt idx="1">
                  <c:v>0.13700000000000001</c:v>
                </c:pt>
                <c:pt idx="2">
                  <c:v>0.14949999999999999</c:v>
                </c:pt>
                <c:pt idx="3">
                  <c:v>0.1565</c:v>
                </c:pt>
                <c:pt idx="4">
                  <c:v>0.24</c:v>
                </c:pt>
                <c:pt idx="5">
                  <c:v>0.81399999999999995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'[Chart in Microsoft PowerPoint]Sheet2'!$B$36</c:f>
              <c:strCache>
                <c:ptCount val="1"/>
                <c:pt idx="0">
                  <c:v>0.01%</c:v>
                </c:pt>
              </c:strCache>
            </c:strRef>
          </c:tx>
          <c:xVal>
            <c:numRef>
              <c:f>'[Chart in Microsoft PowerPoint]Sheet2'!$C$32:$H$32</c:f>
              <c:numCache>
                <c:formatCode>General</c:formatCode>
                <c:ptCount val="6"/>
                <c:pt idx="0">
                  <c:v>4</c:v>
                </c:pt>
                <c:pt idx="1">
                  <c:v>25</c:v>
                </c:pt>
                <c:pt idx="2">
                  <c:v>40</c:v>
                </c:pt>
                <c:pt idx="3">
                  <c:v>55</c:v>
                </c:pt>
                <c:pt idx="4">
                  <c:v>115</c:v>
                </c:pt>
                <c:pt idx="5">
                  <c:v>1080</c:v>
                </c:pt>
              </c:numCache>
            </c:numRef>
          </c:xVal>
          <c:yVal>
            <c:numRef>
              <c:f>'[Chart in Microsoft PowerPoint]Sheet2'!$C$36:$H$36</c:f>
              <c:numCache>
                <c:formatCode>General</c:formatCode>
                <c:ptCount val="6"/>
                <c:pt idx="0">
                  <c:v>0.13250000000000001</c:v>
                </c:pt>
                <c:pt idx="1">
                  <c:v>0.14949999999999999</c:v>
                </c:pt>
                <c:pt idx="2">
                  <c:v>0.1525</c:v>
                </c:pt>
                <c:pt idx="3">
                  <c:v>0.1585</c:v>
                </c:pt>
                <c:pt idx="4">
                  <c:v>0.22450000000000001</c:v>
                </c:pt>
                <c:pt idx="5">
                  <c:v>0.80900000000000005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'[Chart in Microsoft PowerPoint]Sheet2'!$B$37</c:f>
              <c:strCache>
                <c:ptCount val="1"/>
                <c:pt idx="0">
                  <c:v>0.05%</c:v>
                </c:pt>
              </c:strCache>
            </c:strRef>
          </c:tx>
          <c:xVal>
            <c:numRef>
              <c:f>'[Chart in Microsoft PowerPoint]Sheet2'!$C$32:$H$32</c:f>
              <c:numCache>
                <c:formatCode>General</c:formatCode>
                <c:ptCount val="6"/>
                <c:pt idx="0">
                  <c:v>4</c:v>
                </c:pt>
                <c:pt idx="1">
                  <c:v>25</c:v>
                </c:pt>
                <c:pt idx="2">
                  <c:v>40</c:v>
                </c:pt>
                <c:pt idx="3">
                  <c:v>55</c:v>
                </c:pt>
                <c:pt idx="4">
                  <c:v>115</c:v>
                </c:pt>
                <c:pt idx="5">
                  <c:v>1080</c:v>
                </c:pt>
              </c:numCache>
            </c:numRef>
          </c:xVal>
          <c:yVal>
            <c:numRef>
              <c:f>'[Chart in Microsoft PowerPoint]Sheet2'!$C$37:$H$37</c:f>
              <c:numCache>
                <c:formatCode>General</c:formatCode>
                <c:ptCount val="6"/>
                <c:pt idx="0">
                  <c:v>0.121</c:v>
                </c:pt>
                <c:pt idx="1">
                  <c:v>0.127</c:v>
                </c:pt>
                <c:pt idx="2">
                  <c:v>0.1255</c:v>
                </c:pt>
                <c:pt idx="3">
                  <c:v>0.125</c:v>
                </c:pt>
                <c:pt idx="4">
                  <c:v>0.12</c:v>
                </c:pt>
                <c:pt idx="5">
                  <c:v>0.10199999999999999</c:v>
                </c:pt>
              </c:numCache>
            </c:numRef>
          </c:yVal>
          <c:smooth val="1"/>
        </c:ser>
        <c:ser>
          <c:idx val="5"/>
          <c:order val="5"/>
          <c:tx>
            <c:strRef>
              <c:f>'[Chart in Microsoft PowerPoint]Sheet2'!$B$38</c:f>
              <c:strCache>
                <c:ptCount val="1"/>
                <c:pt idx="0">
                  <c:v>0.1%</c:v>
                </c:pt>
              </c:strCache>
            </c:strRef>
          </c:tx>
          <c:xVal>
            <c:numRef>
              <c:f>'[Chart in Microsoft PowerPoint]Sheet2'!$C$32:$H$32</c:f>
              <c:numCache>
                <c:formatCode>General</c:formatCode>
                <c:ptCount val="6"/>
                <c:pt idx="0">
                  <c:v>4</c:v>
                </c:pt>
                <c:pt idx="1">
                  <c:v>25</c:v>
                </c:pt>
                <c:pt idx="2">
                  <c:v>40</c:v>
                </c:pt>
                <c:pt idx="3">
                  <c:v>55</c:v>
                </c:pt>
                <c:pt idx="4">
                  <c:v>115</c:v>
                </c:pt>
                <c:pt idx="5">
                  <c:v>1080</c:v>
                </c:pt>
              </c:numCache>
            </c:numRef>
          </c:xVal>
          <c:yVal>
            <c:numRef>
              <c:f>'[Chart in Microsoft PowerPoint]Sheet2'!$C$38:$H$38</c:f>
              <c:numCache>
                <c:formatCode>General</c:formatCode>
                <c:ptCount val="6"/>
                <c:pt idx="0">
                  <c:v>0.13300000000000001</c:v>
                </c:pt>
                <c:pt idx="1">
                  <c:v>0.1145</c:v>
                </c:pt>
                <c:pt idx="2">
                  <c:v>0.123</c:v>
                </c:pt>
                <c:pt idx="3">
                  <c:v>0.123</c:v>
                </c:pt>
                <c:pt idx="4">
                  <c:v>0.13100000000000001</c:v>
                </c:pt>
                <c:pt idx="5">
                  <c:v>0.1045</c:v>
                </c:pt>
              </c:numCache>
            </c:numRef>
          </c:yVal>
          <c:smooth val="1"/>
        </c:ser>
        <c:ser>
          <c:idx val="6"/>
          <c:order val="6"/>
          <c:tx>
            <c:strRef>
              <c:f>'[Chart in Microsoft PowerPoint]Sheet2'!$B$39</c:f>
              <c:strCache>
                <c:ptCount val="1"/>
                <c:pt idx="0">
                  <c:v>0.5%</c:v>
                </c:pt>
              </c:strCache>
            </c:strRef>
          </c:tx>
          <c:xVal>
            <c:numRef>
              <c:f>'[Chart in Microsoft PowerPoint]Sheet2'!$C$32:$H$32</c:f>
              <c:numCache>
                <c:formatCode>General</c:formatCode>
                <c:ptCount val="6"/>
                <c:pt idx="0">
                  <c:v>4</c:v>
                </c:pt>
                <c:pt idx="1">
                  <c:v>25</c:v>
                </c:pt>
                <c:pt idx="2">
                  <c:v>40</c:v>
                </c:pt>
                <c:pt idx="3">
                  <c:v>55</c:v>
                </c:pt>
                <c:pt idx="4">
                  <c:v>115</c:v>
                </c:pt>
                <c:pt idx="5">
                  <c:v>1080</c:v>
                </c:pt>
              </c:numCache>
            </c:numRef>
          </c:xVal>
          <c:yVal>
            <c:numRef>
              <c:f>'[Chart in Microsoft PowerPoint]Sheet2'!$C$39:$H$39</c:f>
              <c:numCache>
                <c:formatCode>General</c:formatCode>
                <c:ptCount val="6"/>
                <c:pt idx="0">
                  <c:v>0.13750000000000001</c:v>
                </c:pt>
                <c:pt idx="1">
                  <c:v>0.126</c:v>
                </c:pt>
                <c:pt idx="2">
                  <c:v>0.1245</c:v>
                </c:pt>
                <c:pt idx="3">
                  <c:v>0.123</c:v>
                </c:pt>
                <c:pt idx="4">
                  <c:v>0.12</c:v>
                </c:pt>
                <c:pt idx="5">
                  <c:v>9.35E-2</c:v>
                </c:pt>
              </c:numCache>
            </c:numRef>
          </c:yVal>
          <c:smooth val="1"/>
        </c:ser>
        <c:ser>
          <c:idx val="7"/>
          <c:order val="7"/>
          <c:tx>
            <c:strRef>
              <c:f>'[Chart in Microsoft PowerPoint]Sheet2'!$B$40</c:f>
              <c:strCache>
                <c:ptCount val="1"/>
                <c:pt idx="0">
                  <c:v>1%</c:v>
                </c:pt>
              </c:strCache>
            </c:strRef>
          </c:tx>
          <c:xVal>
            <c:numRef>
              <c:f>'[Chart in Microsoft PowerPoint]Sheet2'!$C$32:$H$32</c:f>
              <c:numCache>
                <c:formatCode>General</c:formatCode>
                <c:ptCount val="6"/>
                <c:pt idx="0">
                  <c:v>4</c:v>
                </c:pt>
                <c:pt idx="1">
                  <c:v>25</c:v>
                </c:pt>
                <c:pt idx="2">
                  <c:v>40</c:v>
                </c:pt>
                <c:pt idx="3">
                  <c:v>55</c:v>
                </c:pt>
                <c:pt idx="4">
                  <c:v>115</c:v>
                </c:pt>
                <c:pt idx="5">
                  <c:v>1080</c:v>
                </c:pt>
              </c:numCache>
            </c:numRef>
          </c:xVal>
          <c:yVal>
            <c:numRef>
              <c:f>'[Chart in Microsoft PowerPoint]Sheet2'!$C$40:$H$40</c:f>
              <c:numCache>
                <c:formatCode>General</c:formatCode>
                <c:ptCount val="6"/>
                <c:pt idx="0">
                  <c:v>0.13100000000000001</c:v>
                </c:pt>
                <c:pt idx="1">
                  <c:v>0.1245</c:v>
                </c:pt>
                <c:pt idx="2">
                  <c:v>0.1245</c:v>
                </c:pt>
                <c:pt idx="3">
                  <c:v>0.1255</c:v>
                </c:pt>
                <c:pt idx="4">
                  <c:v>0.121</c:v>
                </c:pt>
                <c:pt idx="5">
                  <c:v>0.10199999999999999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6392960"/>
        <c:axId val="166432768"/>
      </c:scatterChart>
      <c:valAx>
        <c:axId val="1663929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(minutes)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66432768"/>
        <c:crosses val="autoZero"/>
        <c:crossBetween val="midCat"/>
      </c:valAx>
      <c:valAx>
        <c:axId val="16643276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Absorbance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6639296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84068831070029293"/>
          <c:y val="0.35529500091558325"/>
          <c:w val="0.14481893567651868"/>
          <c:h val="0.38778190807544405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The Effect of DTT and/or Oleic Acid on Fluorescence/Cell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0673344140805929"/>
          <c:y val="9.7401757072032663E-2"/>
          <c:w val="0.70393610725129951"/>
          <c:h val="0.8419384295713036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Sheet1!$F$2</c:f>
              <c:strCache>
                <c:ptCount val="1"/>
                <c:pt idx="0">
                  <c:v>Long 0.01% OA</c:v>
                </c:pt>
              </c:strCache>
            </c:strRef>
          </c:tx>
          <c:xVal>
            <c:numRef>
              <c:f>Sheet1!$A$3:$A$11</c:f>
              <c:numCache>
                <c:formatCode>General</c:formatCode>
                <c:ptCount val="9"/>
                <c:pt idx="0">
                  <c:v>0</c:v>
                </c:pt>
                <c:pt idx="1">
                  <c:v>60</c:v>
                </c:pt>
                <c:pt idx="2">
                  <c:v>120</c:v>
                </c:pt>
                <c:pt idx="3">
                  <c:v>210</c:v>
                </c:pt>
                <c:pt idx="4">
                  <c:v>270</c:v>
                </c:pt>
                <c:pt idx="5">
                  <c:v>330</c:v>
                </c:pt>
                <c:pt idx="6">
                  <c:v>390</c:v>
                </c:pt>
                <c:pt idx="7">
                  <c:v>450</c:v>
                </c:pt>
                <c:pt idx="8">
                  <c:v>1398</c:v>
                </c:pt>
              </c:numCache>
            </c:numRef>
          </c:xVal>
          <c:yVal>
            <c:numRef>
              <c:f>Sheet1!$F$3:$F$11</c:f>
              <c:numCache>
                <c:formatCode>0</c:formatCode>
                <c:ptCount val="9"/>
                <c:pt idx="0">
                  <c:v>266.12903225806451</c:v>
                </c:pt>
                <c:pt idx="1">
                  <c:v>5.617977528089888</c:v>
                </c:pt>
                <c:pt idx="2">
                  <c:v>47.318611987381701</c:v>
                </c:pt>
                <c:pt idx="3">
                  <c:v>-29.079159935379646</c:v>
                </c:pt>
                <c:pt idx="4">
                  <c:v>-19.047619047619047</c:v>
                </c:pt>
                <c:pt idx="5">
                  <c:v>11.22334455667789</c:v>
                </c:pt>
                <c:pt idx="6">
                  <c:v>-59.230009871668315</c:v>
                </c:pt>
                <c:pt idx="7">
                  <c:v>38.759689922480618</c:v>
                </c:pt>
                <c:pt idx="8">
                  <c:v>505.67107750472587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Sheet1!$G$2</c:f>
              <c:strCache>
                <c:ptCount val="1"/>
                <c:pt idx="0">
                  <c:v>Long 5 mM DTT</c:v>
                </c:pt>
              </c:strCache>
            </c:strRef>
          </c:tx>
          <c:xVal>
            <c:numRef>
              <c:f>Sheet1!$A$3:$A$11</c:f>
              <c:numCache>
                <c:formatCode>General</c:formatCode>
                <c:ptCount val="9"/>
                <c:pt idx="0">
                  <c:v>0</c:v>
                </c:pt>
                <c:pt idx="1">
                  <c:v>60</c:v>
                </c:pt>
                <c:pt idx="2">
                  <c:v>120</c:v>
                </c:pt>
                <c:pt idx="3">
                  <c:v>210</c:v>
                </c:pt>
                <c:pt idx="4">
                  <c:v>270</c:v>
                </c:pt>
                <c:pt idx="5">
                  <c:v>330</c:v>
                </c:pt>
                <c:pt idx="6">
                  <c:v>390</c:v>
                </c:pt>
                <c:pt idx="7">
                  <c:v>450</c:v>
                </c:pt>
                <c:pt idx="8">
                  <c:v>1398</c:v>
                </c:pt>
              </c:numCache>
            </c:numRef>
          </c:xVal>
          <c:yVal>
            <c:numRef>
              <c:f>Sheet1!$G$3:$G$11</c:f>
              <c:numCache>
                <c:formatCode>0</c:formatCode>
                <c:ptCount val="9"/>
                <c:pt idx="0">
                  <c:v>129.87012987012986</c:v>
                </c:pt>
                <c:pt idx="1">
                  <c:v>123.71134020618557</c:v>
                </c:pt>
                <c:pt idx="2">
                  <c:v>-5.4347826086956523</c:v>
                </c:pt>
                <c:pt idx="3">
                  <c:v>-65.340909090909093</c:v>
                </c:pt>
                <c:pt idx="4">
                  <c:v>-74.766355140186917</c:v>
                </c:pt>
                <c:pt idx="5">
                  <c:v>-129.31034482758619</c:v>
                </c:pt>
                <c:pt idx="6">
                  <c:v>80.338266384778024</c:v>
                </c:pt>
                <c:pt idx="7">
                  <c:v>-173.38709677419354</c:v>
                </c:pt>
                <c:pt idx="8">
                  <c:v>-481.35593220338984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Sheet1!$H$2</c:f>
              <c:strCache>
                <c:ptCount val="1"/>
                <c:pt idx="0">
                  <c:v>Long OA+DTT</c:v>
                </c:pt>
              </c:strCache>
            </c:strRef>
          </c:tx>
          <c:xVal>
            <c:numRef>
              <c:f>Sheet1!$A$3:$A$11</c:f>
              <c:numCache>
                <c:formatCode>General</c:formatCode>
                <c:ptCount val="9"/>
                <c:pt idx="0">
                  <c:v>0</c:v>
                </c:pt>
                <c:pt idx="1">
                  <c:v>60</c:v>
                </c:pt>
                <c:pt idx="2">
                  <c:v>120</c:v>
                </c:pt>
                <c:pt idx="3">
                  <c:v>210</c:v>
                </c:pt>
                <c:pt idx="4">
                  <c:v>270</c:v>
                </c:pt>
                <c:pt idx="5">
                  <c:v>330</c:v>
                </c:pt>
                <c:pt idx="6">
                  <c:v>390</c:v>
                </c:pt>
                <c:pt idx="7">
                  <c:v>450</c:v>
                </c:pt>
                <c:pt idx="8">
                  <c:v>1398</c:v>
                </c:pt>
              </c:numCache>
            </c:numRef>
          </c:xVal>
          <c:yVal>
            <c:numRef>
              <c:f>Sheet1!$H$3:$H$11</c:f>
              <c:numCache>
                <c:formatCode>0</c:formatCode>
                <c:ptCount val="9"/>
                <c:pt idx="0">
                  <c:v>130.43478260869566</c:v>
                </c:pt>
                <c:pt idx="1">
                  <c:v>23.809523809523807</c:v>
                </c:pt>
                <c:pt idx="2">
                  <c:v>28.673835125448026</c:v>
                </c:pt>
                <c:pt idx="3">
                  <c:v>-36.093418259023359</c:v>
                </c:pt>
                <c:pt idx="4">
                  <c:v>-59.961315280464213</c:v>
                </c:pt>
                <c:pt idx="5">
                  <c:v>25.735294117647058</c:v>
                </c:pt>
                <c:pt idx="6">
                  <c:v>-115.73236889692585</c:v>
                </c:pt>
                <c:pt idx="7">
                  <c:v>341.91176470588232</c:v>
                </c:pt>
                <c:pt idx="8">
                  <c:v>1744.3438914027149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Sheet1!$I$2</c:f>
              <c:strCache>
                <c:ptCount val="1"/>
                <c:pt idx="0">
                  <c:v>Long none</c:v>
                </c:pt>
              </c:strCache>
            </c:strRef>
          </c:tx>
          <c:xVal>
            <c:numRef>
              <c:f>Sheet1!$A$3:$A$11</c:f>
              <c:numCache>
                <c:formatCode>General</c:formatCode>
                <c:ptCount val="9"/>
                <c:pt idx="0">
                  <c:v>0</c:v>
                </c:pt>
                <c:pt idx="1">
                  <c:v>60</c:v>
                </c:pt>
                <c:pt idx="2">
                  <c:v>120</c:v>
                </c:pt>
                <c:pt idx="3">
                  <c:v>210</c:v>
                </c:pt>
                <c:pt idx="4">
                  <c:v>270</c:v>
                </c:pt>
                <c:pt idx="5">
                  <c:v>330</c:v>
                </c:pt>
                <c:pt idx="6">
                  <c:v>390</c:v>
                </c:pt>
                <c:pt idx="7">
                  <c:v>450</c:v>
                </c:pt>
                <c:pt idx="8">
                  <c:v>1398</c:v>
                </c:pt>
              </c:numCache>
            </c:numRef>
          </c:xVal>
          <c:yVal>
            <c:numRef>
              <c:f>Sheet1!$I$3:$I$11</c:f>
              <c:numCache>
                <c:formatCode>0</c:formatCode>
                <c:ptCount val="9"/>
                <c:pt idx="0">
                  <c:v>157.89473684210526</c:v>
                </c:pt>
                <c:pt idx="1">
                  <c:v>-8.6206896551724128</c:v>
                </c:pt>
                <c:pt idx="2">
                  <c:v>34.934497816593883</c:v>
                </c:pt>
                <c:pt idx="3">
                  <c:v>-11.76470588235294</c:v>
                </c:pt>
                <c:pt idx="4">
                  <c:v>-86.124401913875602</c:v>
                </c:pt>
                <c:pt idx="5">
                  <c:v>-42.666666666666664</c:v>
                </c:pt>
                <c:pt idx="6">
                  <c:v>93.45794392523365</c:v>
                </c:pt>
                <c:pt idx="7">
                  <c:v>69.844789356984478</c:v>
                </c:pt>
                <c:pt idx="8">
                  <c:v>806.00214362272231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4423552"/>
        <c:axId val="124433920"/>
      </c:scatterChart>
      <c:valAx>
        <c:axId val="1244235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(minutes)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24433920"/>
        <c:crosses val="autoZero"/>
        <c:crossBetween val="midCat"/>
      </c:valAx>
      <c:valAx>
        <c:axId val="12443392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Fluorescence/cell</a:t>
                </a:r>
              </a:p>
            </c:rich>
          </c:tx>
          <c:overlay val="0"/>
        </c:title>
        <c:numFmt formatCode="0" sourceLinked="1"/>
        <c:majorTickMark val="out"/>
        <c:minorTickMark val="none"/>
        <c:tickLblPos val="nextTo"/>
        <c:crossAx val="12442355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5270310687908201"/>
          <c:y val="0.24670356063982568"/>
          <c:w val="0.18644417994262344"/>
          <c:h val="0.21668697073243204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The Effect of </a:t>
            </a: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sz="1800" b="1" i="0" u="none" strike="noStrike" baseline="-25000" dirty="0" smtClean="0">
                <a:effectLst/>
              </a:rPr>
              <a:t>2</a:t>
            </a:r>
            <a:r>
              <a:rPr lang="en-US" dirty="0" smtClean="0"/>
              <a:t> </a:t>
            </a:r>
            <a:r>
              <a:rPr lang="en-US" dirty="0"/>
              <a:t>Concentration</a:t>
            </a:r>
            <a:r>
              <a:rPr lang="en-US" baseline="0" dirty="0"/>
              <a:t> on Cell Growth</a:t>
            </a:r>
            <a:endParaRPr lang="en-US" dirty="0"/>
          </a:p>
        </c:rich>
      </c:tx>
      <c:layout>
        <c:manualLayout>
          <c:xMode val="edge"/>
          <c:yMode val="edge"/>
          <c:x val="0.11930107526881718"/>
          <c:y val="1.7857142857142856E-2"/>
        </c:manualLayout>
      </c:layout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Sheet1!$O$23</c:f>
              <c:strCache>
                <c:ptCount val="1"/>
                <c:pt idx="0">
                  <c:v>1%</c:v>
                </c:pt>
              </c:strCache>
            </c:strRef>
          </c:tx>
          <c:xVal>
            <c:numRef>
              <c:f>Sheet1!$P$22:$T$22</c:f>
              <c:numCache>
                <c:formatCode>General</c:formatCode>
                <c:ptCount val="5"/>
                <c:pt idx="0">
                  <c:v>2</c:v>
                </c:pt>
                <c:pt idx="1">
                  <c:v>22</c:v>
                </c:pt>
                <c:pt idx="2">
                  <c:v>42</c:v>
                </c:pt>
                <c:pt idx="3">
                  <c:v>97</c:v>
                </c:pt>
                <c:pt idx="4">
                  <c:v>1047</c:v>
                </c:pt>
              </c:numCache>
            </c:numRef>
          </c:xVal>
          <c:yVal>
            <c:numRef>
              <c:f>Sheet1!$P$23:$T$23</c:f>
              <c:numCache>
                <c:formatCode>General</c:formatCode>
                <c:ptCount val="5"/>
                <c:pt idx="0">
                  <c:v>0.17500000000000004</c:v>
                </c:pt>
                <c:pt idx="1">
                  <c:v>0.13100000000000001</c:v>
                </c:pt>
                <c:pt idx="2">
                  <c:v>0.127</c:v>
                </c:pt>
                <c:pt idx="3">
                  <c:v>0.126</c:v>
                </c:pt>
                <c:pt idx="4">
                  <c:v>0.13500000000000001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Sheet1!$O$24</c:f>
              <c:strCache>
                <c:ptCount val="1"/>
                <c:pt idx="0">
                  <c:v>0.06%</c:v>
                </c:pt>
              </c:strCache>
            </c:strRef>
          </c:tx>
          <c:xVal>
            <c:numRef>
              <c:f>Sheet1!$P$22:$T$22</c:f>
              <c:numCache>
                <c:formatCode>General</c:formatCode>
                <c:ptCount val="5"/>
                <c:pt idx="0">
                  <c:v>2</c:v>
                </c:pt>
                <c:pt idx="1">
                  <c:v>22</c:v>
                </c:pt>
                <c:pt idx="2">
                  <c:v>42</c:v>
                </c:pt>
                <c:pt idx="3">
                  <c:v>97</c:v>
                </c:pt>
                <c:pt idx="4">
                  <c:v>1047</c:v>
                </c:pt>
              </c:numCache>
            </c:numRef>
          </c:xVal>
          <c:yVal>
            <c:numRef>
              <c:f>Sheet1!$P$24:$T$24</c:f>
              <c:numCache>
                <c:formatCode>General</c:formatCode>
                <c:ptCount val="5"/>
                <c:pt idx="0">
                  <c:v>0.14000000000000001</c:v>
                </c:pt>
                <c:pt idx="1">
                  <c:v>0.14550000000000002</c:v>
                </c:pt>
                <c:pt idx="2">
                  <c:v>0.15550000000000003</c:v>
                </c:pt>
                <c:pt idx="3">
                  <c:v>0.22200000000000003</c:v>
                </c:pt>
                <c:pt idx="4">
                  <c:v>0.70850000000000002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Sheet1!$O$25</c:f>
              <c:strCache>
                <c:ptCount val="1"/>
                <c:pt idx="0">
                  <c:v>0.05%</c:v>
                </c:pt>
              </c:strCache>
            </c:strRef>
          </c:tx>
          <c:xVal>
            <c:numRef>
              <c:f>Sheet1!$P$22:$T$22</c:f>
              <c:numCache>
                <c:formatCode>General</c:formatCode>
                <c:ptCount val="5"/>
                <c:pt idx="0">
                  <c:v>2</c:v>
                </c:pt>
                <c:pt idx="1">
                  <c:v>22</c:v>
                </c:pt>
                <c:pt idx="2">
                  <c:v>42</c:v>
                </c:pt>
                <c:pt idx="3">
                  <c:v>97</c:v>
                </c:pt>
                <c:pt idx="4">
                  <c:v>1047</c:v>
                </c:pt>
              </c:numCache>
            </c:numRef>
          </c:xVal>
          <c:yVal>
            <c:numRef>
              <c:f>Sheet1!$P$25:$T$25</c:f>
              <c:numCache>
                <c:formatCode>General</c:formatCode>
                <c:ptCount val="5"/>
                <c:pt idx="0">
                  <c:v>0.14100000000000001</c:v>
                </c:pt>
                <c:pt idx="1">
                  <c:v>0.14700000000000002</c:v>
                </c:pt>
                <c:pt idx="2">
                  <c:v>0.16650000000000004</c:v>
                </c:pt>
                <c:pt idx="3">
                  <c:v>0.23149999999999998</c:v>
                </c:pt>
                <c:pt idx="4">
                  <c:v>0.72450000000000003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Sheet1!$O$26</c:f>
              <c:strCache>
                <c:ptCount val="1"/>
                <c:pt idx="0">
                  <c:v>0.04%</c:v>
                </c:pt>
              </c:strCache>
            </c:strRef>
          </c:tx>
          <c:xVal>
            <c:numRef>
              <c:f>Sheet1!$P$22:$T$22</c:f>
              <c:numCache>
                <c:formatCode>General</c:formatCode>
                <c:ptCount val="5"/>
                <c:pt idx="0">
                  <c:v>2</c:v>
                </c:pt>
                <c:pt idx="1">
                  <c:v>22</c:v>
                </c:pt>
                <c:pt idx="2">
                  <c:v>42</c:v>
                </c:pt>
                <c:pt idx="3">
                  <c:v>97</c:v>
                </c:pt>
                <c:pt idx="4">
                  <c:v>1047</c:v>
                </c:pt>
              </c:numCache>
            </c:numRef>
          </c:xVal>
          <c:yVal>
            <c:numRef>
              <c:f>Sheet1!$P$26:$T$26</c:f>
              <c:numCache>
                <c:formatCode>General</c:formatCode>
                <c:ptCount val="5"/>
                <c:pt idx="0">
                  <c:v>0.14550000000000002</c:v>
                </c:pt>
                <c:pt idx="1">
                  <c:v>0.14350000000000002</c:v>
                </c:pt>
                <c:pt idx="2">
                  <c:v>0.15600000000000003</c:v>
                </c:pt>
                <c:pt idx="3">
                  <c:v>0.24200000000000005</c:v>
                </c:pt>
                <c:pt idx="4">
                  <c:v>0.71450000000000002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Sheet1!$O$27</c:f>
              <c:strCache>
                <c:ptCount val="1"/>
                <c:pt idx="0">
                  <c:v>0.03%</c:v>
                </c:pt>
              </c:strCache>
            </c:strRef>
          </c:tx>
          <c:xVal>
            <c:numRef>
              <c:f>Sheet1!$P$22:$T$22</c:f>
              <c:numCache>
                <c:formatCode>General</c:formatCode>
                <c:ptCount val="5"/>
                <c:pt idx="0">
                  <c:v>2</c:v>
                </c:pt>
                <c:pt idx="1">
                  <c:v>22</c:v>
                </c:pt>
                <c:pt idx="2">
                  <c:v>42</c:v>
                </c:pt>
                <c:pt idx="3">
                  <c:v>97</c:v>
                </c:pt>
                <c:pt idx="4">
                  <c:v>1047</c:v>
                </c:pt>
              </c:numCache>
            </c:numRef>
          </c:xVal>
          <c:yVal>
            <c:numRef>
              <c:f>Sheet1!$P$27:$T$27</c:f>
              <c:numCache>
                <c:formatCode>General</c:formatCode>
                <c:ptCount val="5"/>
                <c:pt idx="0">
                  <c:v>0.11899999999999998</c:v>
                </c:pt>
                <c:pt idx="1">
                  <c:v>0.12200000000000001</c:v>
                </c:pt>
                <c:pt idx="2">
                  <c:v>0.1305</c:v>
                </c:pt>
                <c:pt idx="3">
                  <c:v>0.21600000000000003</c:v>
                </c:pt>
                <c:pt idx="4">
                  <c:v>0.64749999999999996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Sheet1!$O$28</c:f>
              <c:strCache>
                <c:ptCount val="1"/>
                <c:pt idx="0">
                  <c:v>0.02%</c:v>
                </c:pt>
              </c:strCache>
            </c:strRef>
          </c:tx>
          <c:xVal>
            <c:numRef>
              <c:f>Sheet1!$P$22:$T$22</c:f>
              <c:numCache>
                <c:formatCode>General</c:formatCode>
                <c:ptCount val="5"/>
                <c:pt idx="0">
                  <c:v>2</c:v>
                </c:pt>
                <c:pt idx="1">
                  <c:v>22</c:v>
                </c:pt>
                <c:pt idx="2">
                  <c:v>42</c:v>
                </c:pt>
                <c:pt idx="3">
                  <c:v>97</c:v>
                </c:pt>
                <c:pt idx="4">
                  <c:v>1047</c:v>
                </c:pt>
              </c:numCache>
            </c:numRef>
          </c:xVal>
          <c:yVal>
            <c:numRef>
              <c:f>Sheet1!$P$28:$T$28</c:f>
              <c:numCache>
                <c:formatCode>General</c:formatCode>
                <c:ptCount val="5"/>
                <c:pt idx="0">
                  <c:v>8.950000000000001E-2</c:v>
                </c:pt>
                <c:pt idx="1">
                  <c:v>0.13700000000000001</c:v>
                </c:pt>
                <c:pt idx="2">
                  <c:v>0.15550000000000003</c:v>
                </c:pt>
                <c:pt idx="3">
                  <c:v>0.26300000000000001</c:v>
                </c:pt>
                <c:pt idx="4">
                  <c:v>0.66649999999999998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Sheet1!$O$29</c:f>
              <c:strCache>
                <c:ptCount val="1"/>
                <c:pt idx="0">
                  <c:v>0.01%</c:v>
                </c:pt>
              </c:strCache>
            </c:strRef>
          </c:tx>
          <c:xVal>
            <c:numRef>
              <c:f>Sheet1!$P$22:$T$22</c:f>
              <c:numCache>
                <c:formatCode>General</c:formatCode>
                <c:ptCount val="5"/>
                <c:pt idx="0">
                  <c:v>2</c:v>
                </c:pt>
                <c:pt idx="1">
                  <c:v>22</c:v>
                </c:pt>
                <c:pt idx="2">
                  <c:v>42</c:v>
                </c:pt>
                <c:pt idx="3">
                  <c:v>97</c:v>
                </c:pt>
                <c:pt idx="4">
                  <c:v>1047</c:v>
                </c:pt>
              </c:numCache>
            </c:numRef>
          </c:xVal>
          <c:yVal>
            <c:numRef>
              <c:f>Sheet1!$P$29:$T$29</c:f>
              <c:numCache>
                <c:formatCode>General</c:formatCode>
                <c:ptCount val="5"/>
                <c:pt idx="0">
                  <c:v>0.12250000000000001</c:v>
                </c:pt>
                <c:pt idx="1">
                  <c:v>0.13400000000000001</c:v>
                </c:pt>
                <c:pt idx="2">
                  <c:v>0.15800000000000003</c:v>
                </c:pt>
                <c:pt idx="3">
                  <c:v>0.26950000000000002</c:v>
                </c:pt>
                <c:pt idx="4">
                  <c:v>0.6409999999999999</c:v>
                </c:pt>
              </c:numCache>
            </c:numRef>
          </c:yVal>
          <c:smooth val="0"/>
        </c:ser>
        <c:ser>
          <c:idx val="7"/>
          <c:order val="7"/>
          <c:tx>
            <c:strRef>
              <c:f>Sheet1!$O$30</c:f>
              <c:strCache>
                <c:ptCount val="1"/>
                <c:pt idx="0">
                  <c:v>0%</c:v>
                </c:pt>
              </c:strCache>
            </c:strRef>
          </c:tx>
          <c:xVal>
            <c:numRef>
              <c:f>Sheet1!$P$22:$T$22</c:f>
              <c:numCache>
                <c:formatCode>General</c:formatCode>
                <c:ptCount val="5"/>
                <c:pt idx="0">
                  <c:v>2</c:v>
                </c:pt>
                <c:pt idx="1">
                  <c:v>22</c:v>
                </c:pt>
                <c:pt idx="2">
                  <c:v>42</c:v>
                </c:pt>
                <c:pt idx="3">
                  <c:v>97</c:v>
                </c:pt>
                <c:pt idx="4">
                  <c:v>1047</c:v>
                </c:pt>
              </c:numCache>
            </c:numRef>
          </c:xVal>
          <c:yVal>
            <c:numRef>
              <c:f>Sheet1!$P$30:$T$30</c:f>
              <c:numCache>
                <c:formatCode>General</c:formatCode>
                <c:ptCount val="5"/>
                <c:pt idx="0">
                  <c:v>0.1295</c:v>
                </c:pt>
                <c:pt idx="1">
                  <c:v>0.14750000000000002</c:v>
                </c:pt>
                <c:pt idx="2">
                  <c:v>0.17299999999999999</c:v>
                </c:pt>
                <c:pt idx="3">
                  <c:v>0.28850000000000003</c:v>
                </c:pt>
                <c:pt idx="4">
                  <c:v>0.67899999999999994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0642304"/>
        <c:axId val="106639360"/>
      </c:scatterChart>
      <c:valAx>
        <c:axId val="90642304"/>
        <c:scaling>
          <c:orientation val="minMax"/>
          <c:max val="12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(minutes)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06639360"/>
        <c:crosses val="autoZero"/>
        <c:crossBetween val="midCat"/>
        <c:majorUnit val="200"/>
        <c:minorUnit val="5"/>
      </c:valAx>
      <c:valAx>
        <c:axId val="10663936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Absorbance (</a:t>
                </a:r>
                <a:r>
                  <a:rPr lang="en-US" sz="1000" b="1" i="0" u="none" strike="noStrike" baseline="0" dirty="0" smtClean="0">
                    <a:effectLst/>
                  </a:rPr>
                  <a:t>OD</a:t>
                </a:r>
                <a:r>
                  <a:rPr lang="en-US" sz="1000" b="1" i="0" u="none" strike="noStrike" baseline="-25000" dirty="0" smtClean="0">
                    <a:effectLst/>
                  </a:rPr>
                  <a:t>590</a:t>
                </a:r>
                <a:r>
                  <a:rPr lang="en-US" sz="1000" b="1" i="0" u="none" strike="noStrike" baseline="0" dirty="0" smtClean="0">
                    <a:effectLst/>
                  </a:rPr>
                  <a:t>)</a:t>
                </a:r>
                <a:endParaRPr lang="en-US" baseline="0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90642304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 dirty="0"/>
              <a:t>The Effect</a:t>
            </a:r>
            <a:r>
              <a:rPr lang="en-US" sz="1600" baseline="0" dirty="0"/>
              <a:t> of DTT </a:t>
            </a:r>
            <a:r>
              <a:rPr lang="en-US" sz="1600" baseline="0" dirty="0" smtClean="0"/>
              <a:t>on Cell Growth</a:t>
            </a:r>
            <a:endParaRPr lang="en-US" sz="1600" dirty="0"/>
          </a:p>
        </c:rich>
      </c:tx>
      <c:layout>
        <c:manualLayout>
          <c:xMode val="edge"/>
          <c:yMode val="edge"/>
          <c:x val="9.0694444444444453E-2"/>
          <c:y val="4.1666666666666664E-2"/>
        </c:manualLayout>
      </c:layout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'[DTT Experiment 1 data.xlsx]Sheet3'!$A$37</c:f>
              <c:strCache>
                <c:ptCount val="1"/>
                <c:pt idx="0">
                  <c:v>10mM</c:v>
                </c:pt>
              </c:strCache>
            </c:strRef>
          </c:tx>
          <c:marker>
            <c:symbol val="none"/>
          </c:marker>
          <c:xVal>
            <c:numRef>
              <c:f>'[DTT Experiment 1 data.xlsx]Sheet3'!$B$36:$D$36</c:f>
              <c:numCache>
                <c:formatCode>General</c:formatCode>
                <c:ptCount val="3"/>
                <c:pt idx="0">
                  <c:v>0</c:v>
                </c:pt>
                <c:pt idx="1">
                  <c:v>69</c:v>
                </c:pt>
                <c:pt idx="2">
                  <c:v>994</c:v>
                </c:pt>
              </c:numCache>
            </c:numRef>
          </c:xVal>
          <c:yVal>
            <c:numRef>
              <c:f>'[DTT Experiment 1 data.xlsx]Sheet3'!$B$37:$D$37</c:f>
              <c:numCache>
                <c:formatCode>General</c:formatCode>
                <c:ptCount val="3"/>
                <c:pt idx="0">
                  <c:v>0.30299999999999994</c:v>
                </c:pt>
                <c:pt idx="1">
                  <c:v>0.34133333333333338</c:v>
                </c:pt>
                <c:pt idx="2">
                  <c:v>0.625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'[DTT Experiment 1 data.xlsx]Sheet3'!$A$38</c:f>
              <c:strCache>
                <c:ptCount val="1"/>
                <c:pt idx="0">
                  <c:v>5mM</c:v>
                </c:pt>
              </c:strCache>
            </c:strRef>
          </c:tx>
          <c:marker>
            <c:symbol val="none"/>
          </c:marker>
          <c:xVal>
            <c:numRef>
              <c:f>'[DTT Experiment 1 data.xlsx]Sheet3'!$B$36:$D$36</c:f>
              <c:numCache>
                <c:formatCode>General</c:formatCode>
                <c:ptCount val="3"/>
                <c:pt idx="0">
                  <c:v>0</c:v>
                </c:pt>
                <c:pt idx="1">
                  <c:v>69</c:v>
                </c:pt>
                <c:pt idx="2">
                  <c:v>994</c:v>
                </c:pt>
              </c:numCache>
            </c:numRef>
          </c:xVal>
          <c:yVal>
            <c:numRef>
              <c:f>'[DTT Experiment 1 data.xlsx]Sheet3'!$B$38:$D$38</c:f>
              <c:numCache>
                <c:formatCode>General</c:formatCode>
                <c:ptCount val="3"/>
                <c:pt idx="0">
                  <c:v>0.316</c:v>
                </c:pt>
                <c:pt idx="1">
                  <c:v>0.37666666666666671</c:v>
                </c:pt>
                <c:pt idx="2">
                  <c:v>0.94533333333333325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'[DTT Experiment 1 data.xlsx]Sheet3'!$A$39</c:f>
              <c:strCache>
                <c:ptCount val="1"/>
                <c:pt idx="0">
                  <c:v>1mM</c:v>
                </c:pt>
              </c:strCache>
            </c:strRef>
          </c:tx>
          <c:marker>
            <c:symbol val="none"/>
          </c:marker>
          <c:xVal>
            <c:numRef>
              <c:f>'[DTT Experiment 1 data.xlsx]Sheet3'!$B$36:$D$36</c:f>
              <c:numCache>
                <c:formatCode>General</c:formatCode>
                <c:ptCount val="3"/>
                <c:pt idx="0">
                  <c:v>0</c:v>
                </c:pt>
                <c:pt idx="1">
                  <c:v>69</c:v>
                </c:pt>
                <c:pt idx="2">
                  <c:v>994</c:v>
                </c:pt>
              </c:numCache>
            </c:numRef>
          </c:xVal>
          <c:yVal>
            <c:numRef>
              <c:f>'[DTT Experiment 1 data.xlsx]Sheet3'!$B$39:$D$39</c:f>
              <c:numCache>
                <c:formatCode>General</c:formatCode>
                <c:ptCount val="3"/>
                <c:pt idx="0">
                  <c:v>0.316</c:v>
                </c:pt>
                <c:pt idx="1">
                  <c:v>0.36166666666666669</c:v>
                </c:pt>
                <c:pt idx="2">
                  <c:v>1.0623333333333334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'[DTT Experiment 1 data.xlsx]Sheet3'!$A$40</c:f>
              <c:strCache>
                <c:ptCount val="1"/>
                <c:pt idx="0">
                  <c:v>0mM</c:v>
                </c:pt>
              </c:strCache>
            </c:strRef>
          </c:tx>
          <c:marker>
            <c:symbol val="none"/>
          </c:marker>
          <c:xVal>
            <c:numRef>
              <c:f>'[DTT Experiment 1 data.xlsx]Sheet3'!$B$36:$D$36</c:f>
              <c:numCache>
                <c:formatCode>General</c:formatCode>
                <c:ptCount val="3"/>
                <c:pt idx="0">
                  <c:v>0</c:v>
                </c:pt>
                <c:pt idx="1">
                  <c:v>69</c:v>
                </c:pt>
                <c:pt idx="2">
                  <c:v>994</c:v>
                </c:pt>
              </c:numCache>
            </c:numRef>
          </c:xVal>
          <c:yVal>
            <c:numRef>
              <c:f>'[DTT Experiment 1 data.xlsx]Sheet3'!$B$40:$D$40</c:f>
              <c:numCache>
                <c:formatCode>General</c:formatCode>
                <c:ptCount val="3"/>
                <c:pt idx="0">
                  <c:v>0.30500000000000005</c:v>
                </c:pt>
                <c:pt idx="1">
                  <c:v>0.38400000000000001</c:v>
                </c:pt>
                <c:pt idx="2">
                  <c:v>1.1156666666666668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8851328"/>
        <c:axId val="193877504"/>
      </c:scatterChart>
      <c:valAx>
        <c:axId val="188851328"/>
        <c:scaling>
          <c:orientation val="minMax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</a:t>
                </a:r>
                <a:r>
                  <a:rPr lang="en-US" baseline="0"/>
                  <a:t> (minutes)</a:t>
                </a:r>
                <a:endParaRPr lang="en-US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93877504"/>
        <c:crosses val="autoZero"/>
        <c:crossBetween val="midCat"/>
      </c:valAx>
      <c:valAx>
        <c:axId val="19387750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r>
                  <a:rPr lang="en-US" dirty="0" smtClean="0">
                    <a:solidFill>
                      <a:schemeClr val="tx1"/>
                    </a:solidFill>
                  </a:rPr>
                  <a:t>Absorbance (OD</a:t>
                </a:r>
                <a:r>
                  <a:rPr lang="en-US" baseline="-25000" dirty="0" smtClean="0">
                    <a:solidFill>
                      <a:schemeClr val="tx1"/>
                    </a:solidFill>
                  </a:rPr>
                  <a:t>590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)</a:t>
                </a:r>
                <a:endParaRPr lang="en-US" dirty="0">
                  <a:solidFill>
                    <a:schemeClr val="tx1"/>
                  </a:solidFill>
                </a:endParaRP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8885132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8529595088893196"/>
          <c:y val="0.4746268235463425"/>
          <c:w val="0.13536506572988691"/>
          <c:h val="0.1357094384612426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8.3173764179131582E-2"/>
          <c:y val="0.14257536109077482"/>
          <c:w val="0.70469171457374058"/>
          <c:h val="0.772539758938424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Sheet1!$P$1</c:f>
              <c:strCache>
                <c:ptCount val="1"/>
                <c:pt idx="0">
                  <c:v>Average Fluorescence per cell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Sheet1!$U$2:$U$5</c:f>
                <c:numCache>
                  <c:formatCode>General</c:formatCode>
                  <c:ptCount val="4"/>
                  <c:pt idx="0">
                    <c:v>79.009449822561947</c:v>
                  </c:pt>
                  <c:pt idx="1">
                    <c:v>54.506805984867135</c:v>
                  </c:pt>
                  <c:pt idx="2">
                    <c:v>37.241106512577197</c:v>
                  </c:pt>
                  <c:pt idx="3">
                    <c:v>12.243552959641171</c:v>
                  </c:pt>
                </c:numCache>
              </c:numRef>
            </c:plus>
            <c:minus>
              <c:numRef>
                <c:f>Sheet1!$U$2:$U$5</c:f>
                <c:numCache>
                  <c:formatCode>General</c:formatCode>
                  <c:ptCount val="4"/>
                  <c:pt idx="0">
                    <c:v>79.009449822561947</c:v>
                  </c:pt>
                  <c:pt idx="1">
                    <c:v>54.506805984867135</c:v>
                  </c:pt>
                  <c:pt idx="2">
                    <c:v>37.241106512577197</c:v>
                  </c:pt>
                  <c:pt idx="3">
                    <c:v>12.243552959641171</c:v>
                  </c:pt>
                </c:numCache>
              </c:numRef>
            </c:minus>
          </c:errBars>
          <c:cat>
            <c:strRef>
              <c:f>Sheet1!$O$2:$O$5</c:f>
              <c:strCache>
                <c:ptCount val="4"/>
                <c:pt idx="0">
                  <c:v>Short</c:v>
                </c:pt>
                <c:pt idx="1">
                  <c:v>Short + DTT</c:v>
                </c:pt>
                <c:pt idx="2">
                  <c:v>Long</c:v>
                </c:pt>
                <c:pt idx="3">
                  <c:v>Long + DTT</c:v>
                </c:pt>
              </c:strCache>
            </c:strRef>
          </c:cat>
          <c:val>
            <c:numRef>
              <c:f>Sheet1!$P$2:$P$5</c:f>
              <c:numCache>
                <c:formatCode>General</c:formatCode>
                <c:ptCount val="4"/>
                <c:pt idx="0">
                  <c:v>3381.0688300148363</c:v>
                </c:pt>
                <c:pt idx="1">
                  <c:v>2898.2051215109132</c:v>
                </c:pt>
                <c:pt idx="2">
                  <c:v>1027.8631162808847</c:v>
                </c:pt>
                <c:pt idx="3">
                  <c:v>540.83866480755262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8115712"/>
        <c:axId val="198117248"/>
      </c:barChart>
      <c:catAx>
        <c:axId val="198115712"/>
        <c:scaling>
          <c:orientation val="minMax"/>
        </c:scaling>
        <c:delete val="0"/>
        <c:axPos val="b"/>
        <c:majorTickMark val="out"/>
        <c:minorTickMark val="none"/>
        <c:tickLblPos val="nextTo"/>
        <c:crossAx val="198117248"/>
        <c:crosses val="autoZero"/>
        <c:auto val="1"/>
        <c:lblAlgn val="ctr"/>
        <c:lblOffset val="100"/>
        <c:noMultiLvlLbl val="0"/>
      </c:catAx>
      <c:valAx>
        <c:axId val="1981172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81157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786547875287216"/>
          <c:y val="0.52523019736996568"/>
          <c:w val="0.19137327557238737"/>
          <c:h val="0.1527586865623219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198673082531354E-2"/>
          <c:y val="3.3080129259358139E-2"/>
          <c:w val="0.77148075240594927"/>
          <c:h val="0.826577184231184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Sheet1!$O$23</c:f>
              <c:strCache>
                <c:ptCount val="1"/>
                <c:pt idx="0">
                  <c:v>0mM DTT</c:v>
                </c:pt>
              </c:strCache>
            </c:strRef>
          </c:tx>
          <c:invertIfNegative val="0"/>
          <c:cat>
            <c:strRef>
              <c:f>Sheet1!$P$22:$W$22</c:f>
              <c:strCache>
                <c:ptCount val="8"/>
                <c:pt idx="0">
                  <c:v>Positive Control</c:v>
                </c:pt>
                <c:pt idx="1">
                  <c:v>Negative Control</c:v>
                </c:pt>
                <c:pt idx="2">
                  <c:v>CydL Colony 1</c:v>
                </c:pt>
                <c:pt idx="3">
                  <c:v>CydL Colony 2</c:v>
                </c:pt>
                <c:pt idx="4">
                  <c:v>LuxI    Colony 1</c:v>
                </c:pt>
                <c:pt idx="5">
                  <c:v>LuxI    Colony 2</c:v>
                </c:pt>
                <c:pt idx="6">
                  <c:v>Cyd S Colony 1</c:v>
                </c:pt>
                <c:pt idx="7">
                  <c:v>CydS Colony 2</c:v>
                </c:pt>
              </c:strCache>
            </c:strRef>
          </c:cat>
          <c:val>
            <c:numRef>
              <c:f>Sheet1!$P$23:$W$23</c:f>
              <c:numCache>
                <c:formatCode>General</c:formatCode>
                <c:ptCount val="8"/>
                <c:pt idx="0">
                  <c:v>17798.960138648177</c:v>
                </c:pt>
                <c:pt idx="1">
                  <c:v>1510.9890109890109</c:v>
                </c:pt>
                <c:pt idx="2">
                  <c:v>5847.8873239436607</c:v>
                </c:pt>
                <c:pt idx="3">
                  <c:v>6654.6255506607931</c:v>
                </c:pt>
                <c:pt idx="4">
                  <c:v>11581.597222222221</c:v>
                </c:pt>
                <c:pt idx="5">
                  <c:v>11278.674596431605</c:v>
                </c:pt>
                <c:pt idx="6">
                  <c:v>6445.229681978798</c:v>
                </c:pt>
                <c:pt idx="7">
                  <c:v>5645.0048496605232</c:v>
                </c:pt>
              </c:numCache>
            </c:numRef>
          </c:val>
        </c:ser>
        <c:ser>
          <c:idx val="1"/>
          <c:order val="1"/>
          <c:tx>
            <c:strRef>
              <c:f>Sheet1!$O$24</c:f>
              <c:strCache>
                <c:ptCount val="1"/>
                <c:pt idx="0">
                  <c:v>5mM DTT</c:v>
                </c:pt>
              </c:strCache>
            </c:strRef>
          </c:tx>
          <c:invertIfNegative val="0"/>
          <c:cat>
            <c:strRef>
              <c:f>Sheet1!$P$22:$W$22</c:f>
              <c:strCache>
                <c:ptCount val="8"/>
                <c:pt idx="0">
                  <c:v>Positive Control</c:v>
                </c:pt>
                <c:pt idx="1">
                  <c:v>Negative Control</c:v>
                </c:pt>
                <c:pt idx="2">
                  <c:v>CydL Colony 1</c:v>
                </c:pt>
                <c:pt idx="3">
                  <c:v>CydL Colony 2</c:v>
                </c:pt>
                <c:pt idx="4">
                  <c:v>LuxI    Colony 1</c:v>
                </c:pt>
                <c:pt idx="5">
                  <c:v>LuxI    Colony 2</c:v>
                </c:pt>
                <c:pt idx="6">
                  <c:v>Cyd S Colony 1</c:v>
                </c:pt>
                <c:pt idx="7">
                  <c:v>CydS Colony 2</c:v>
                </c:pt>
              </c:strCache>
            </c:strRef>
          </c:cat>
          <c:val>
            <c:numRef>
              <c:f>Sheet1!$P$24:$W$24</c:f>
              <c:numCache>
                <c:formatCode>General</c:formatCode>
                <c:ptCount val="8"/>
                <c:pt idx="0">
                  <c:v>13744.241461477362</c:v>
                </c:pt>
                <c:pt idx="1">
                  <c:v>-1996.7213114754099</c:v>
                </c:pt>
                <c:pt idx="2">
                  <c:v>2840.3041825095061</c:v>
                </c:pt>
                <c:pt idx="3">
                  <c:v>3685.8974358974356</c:v>
                </c:pt>
                <c:pt idx="4">
                  <c:v>7689.8454746136877</c:v>
                </c:pt>
                <c:pt idx="5">
                  <c:v>4389.3129770992373</c:v>
                </c:pt>
                <c:pt idx="6">
                  <c:v>3643.5555555555557</c:v>
                </c:pt>
                <c:pt idx="7">
                  <c:v>3170.7556427870459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755456"/>
        <c:axId val="26757376"/>
      </c:barChart>
      <c:catAx>
        <c:axId val="267554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Promoter</a:t>
                </a:r>
              </a:p>
            </c:rich>
          </c:tx>
          <c:overlay val="0"/>
        </c:title>
        <c:majorTickMark val="out"/>
        <c:minorTickMark val="none"/>
        <c:tickLblPos val="nextTo"/>
        <c:crossAx val="26757376"/>
        <c:crosses val="autoZero"/>
        <c:auto val="1"/>
        <c:lblAlgn val="ctr"/>
        <c:lblOffset val="100"/>
        <c:noMultiLvlLbl val="0"/>
      </c:catAx>
      <c:valAx>
        <c:axId val="2675737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Fluorescence/cell</a:t>
                </a:r>
              </a:p>
            </c:rich>
          </c:tx>
          <c:layout>
            <c:manualLayout>
              <c:xMode val="edge"/>
              <c:yMode val="edge"/>
              <c:x val="0"/>
              <c:y val="0.305452085448640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675545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Sheet1!$AA$2</c:f>
              <c:strCache>
                <c:ptCount val="1"/>
                <c:pt idx="0">
                  <c:v>Positive 0mM</c:v>
                </c:pt>
              </c:strCache>
            </c:strRef>
          </c:tx>
          <c:xVal>
            <c:numRef>
              <c:f>Sheet1!$Z$3:$Z$9</c:f>
              <c:numCache>
                <c:formatCode>General</c:formatCode>
                <c:ptCount val="7"/>
                <c:pt idx="0">
                  <c:v>0</c:v>
                </c:pt>
                <c:pt idx="1">
                  <c:v>15</c:v>
                </c:pt>
                <c:pt idx="2">
                  <c:v>30</c:v>
                </c:pt>
                <c:pt idx="3">
                  <c:v>45</c:v>
                </c:pt>
                <c:pt idx="4">
                  <c:v>60</c:v>
                </c:pt>
                <c:pt idx="5">
                  <c:v>75</c:v>
                </c:pt>
                <c:pt idx="6">
                  <c:v>90</c:v>
                </c:pt>
              </c:numCache>
            </c:numRef>
          </c:xVal>
          <c:yVal>
            <c:numRef>
              <c:f>Sheet1!$AA$3:$AA$9</c:f>
              <c:numCache>
                <c:formatCode>General</c:formatCode>
                <c:ptCount val="7"/>
                <c:pt idx="0">
                  <c:v>25486.725663716814</c:v>
                </c:pt>
                <c:pt idx="1">
                  <c:v>22130.434782608696</c:v>
                </c:pt>
                <c:pt idx="2">
                  <c:v>20681.481481481482</c:v>
                </c:pt>
                <c:pt idx="3">
                  <c:v>20930.232558139538</c:v>
                </c:pt>
                <c:pt idx="4">
                  <c:v>13291.666666666666</c:v>
                </c:pt>
                <c:pt idx="5">
                  <c:v>14124.031007751937</c:v>
                </c:pt>
                <c:pt idx="6">
                  <c:v>14870.748299319726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Sheet1!$AB$2</c:f>
              <c:strCache>
                <c:ptCount val="1"/>
                <c:pt idx="0">
                  <c:v>Positive 10mM</c:v>
                </c:pt>
              </c:strCache>
            </c:strRef>
          </c:tx>
          <c:xVal>
            <c:numRef>
              <c:f>Sheet1!$Z$3:$Z$9</c:f>
              <c:numCache>
                <c:formatCode>General</c:formatCode>
                <c:ptCount val="7"/>
                <c:pt idx="0">
                  <c:v>0</c:v>
                </c:pt>
                <c:pt idx="1">
                  <c:v>15</c:v>
                </c:pt>
                <c:pt idx="2">
                  <c:v>30</c:v>
                </c:pt>
                <c:pt idx="3">
                  <c:v>45</c:v>
                </c:pt>
                <c:pt idx="4">
                  <c:v>60</c:v>
                </c:pt>
                <c:pt idx="5">
                  <c:v>75</c:v>
                </c:pt>
                <c:pt idx="6">
                  <c:v>90</c:v>
                </c:pt>
              </c:numCache>
            </c:numRef>
          </c:xVal>
          <c:yVal>
            <c:numRef>
              <c:f>Sheet1!$AB$3:$AB$9</c:f>
              <c:numCache>
                <c:formatCode>General</c:formatCode>
                <c:ptCount val="7"/>
                <c:pt idx="0">
                  <c:v>14000</c:v>
                </c:pt>
                <c:pt idx="1">
                  <c:v>12352.941176470589</c:v>
                </c:pt>
                <c:pt idx="2">
                  <c:v>14479.338842975205</c:v>
                </c:pt>
                <c:pt idx="3">
                  <c:v>12235.294117647059</c:v>
                </c:pt>
                <c:pt idx="4">
                  <c:v>15462.365591397849</c:v>
                </c:pt>
                <c:pt idx="5">
                  <c:v>12822.115384615385</c:v>
                </c:pt>
                <c:pt idx="6">
                  <c:v>15241.525423728812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Sheet1!$AC$2</c:f>
              <c:strCache>
                <c:ptCount val="1"/>
                <c:pt idx="0">
                  <c:v>Negative 0mM</c:v>
                </c:pt>
              </c:strCache>
            </c:strRef>
          </c:tx>
          <c:xVal>
            <c:numRef>
              <c:f>Sheet1!$Z$3:$Z$9</c:f>
              <c:numCache>
                <c:formatCode>General</c:formatCode>
                <c:ptCount val="7"/>
                <c:pt idx="0">
                  <c:v>0</c:v>
                </c:pt>
                <c:pt idx="1">
                  <c:v>15</c:v>
                </c:pt>
                <c:pt idx="2">
                  <c:v>30</c:v>
                </c:pt>
                <c:pt idx="3">
                  <c:v>45</c:v>
                </c:pt>
                <c:pt idx="4">
                  <c:v>60</c:v>
                </c:pt>
                <c:pt idx="5">
                  <c:v>75</c:v>
                </c:pt>
                <c:pt idx="6">
                  <c:v>90</c:v>
                </c:pt>
              </c:numCache>
            </c:numRef>
          </c:xVal>
          <c:yVal>
            <c:numRef>
              <c:f>Sheet1!$AC$3:$AC$9</c:f>
              <c:numCache>
                <c:formatCode>General</c:formatCode>
                <c:ptCount val="7"/>
                <c:pt idx="0">
                  <c:v>1271.1864406779659</c:v>
                </c:pt>
                <c:pt idx="1">
                  <c:v>1824.9999999999998</c:v>
                </c:pt>
                <c:pt idx="2">
                  <c:v>3910.4477611940297</c:v>
                </c:pt>
                <c:pt idx="3">
                  <c:v>4683.2298136645959</c:v>
                </c:pt>
                <c:pt idx="4">
                  <c:v>4626.2626262626263</c:v>
                </c:pt>
                <c:pt idx="5">
                  <c:v>2709.9567099567098</c:v>
                </c:pt>
                <c:pt idx="6">
                  <c:v>3390.9774436090224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Sheet1!$AD$2</c:f>
              <c:strCache>
                <c:ptCount val="1"/>
                <c:pt idx="0">
                  <c:v>Negative 10mM</c:v>
                </c:pt>
              </c:strCache>
            </c:strRef>
          </c:tx>
          <c:xVal>
            <c:numRef>
              <c:f>Sheet1!$Z$3:$Z$9</c:f>
              <c:numCache>
                <c:formatCode>General</c:formatCode>
                <c:ptCount val="7"/>
                <c:pt idx="0">
                  <c:v>0</c:v>
                </c:pt>
                <c:pt idx="1">
                  <c:v>15</c:v>
                </c:pt>
                <c:pt idx="2">
                  <c:v>30</c:v>
                </c:pt>
                <c:pt idx="3">
                  <c:v>45</c:v>
                </c:pt>
                <c:pt idx="4">
                  <c:v>60</c:v>
                </c:pt>
                <c:pt idx="5">
                  <c:v>75</c:v>
                </c:pt>
                <c:pt idx="6">
                  <c:v>90</c:v>
                </c:pt>
              </c:numCache>
            </c:numRef>
          </c:xVal>
          <c:yVal>
            <c:numRef>
              <c:f>Sheet1!$AD$3:$AD$9</c:f>
              <c:numCache>
                <c:formatCode>General</c:formatCode>
                <c:ptCount val="7"/>
                <c:pt idx="0">
                  <c:v>-4549.1803278688521</c:v>
                </c:pt>
                <c:pt idx="1">
                  <c:v>-7168</c:v>
                </c:pt>
                <c:pt idx="2">
                  <c:v>-5076.3888888888887</c:v>
                </c:pt>
                <c:pt idx="3">
                  <c:v>-1726.7441860465117</c:v>
                </c:pt>
                <c:pt idx="4">
                  <c:v>-1796.1165048543689</c:v>
                </c:pt>
                <c:pt idx="5">
                  <c:v>600</c:v>
                </c:pt>
                <c:pt idx="6">
                  <c:v>900.00000000000011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Sheet1!$AI$2</c:f>
              <c:strCache>
                <c:ptCount val="1"/>
                <c:pt idx="0">
                  <c:v>LuxI Long 0mM</c:v>
                </c:pt>
              </c:strCache>
            </c:strRef>
          </c:tx>
          <c:xVal>
            <c:numRef>
              <c:f>Sheet1!$Z$3:$Z$9</c:f>
              <c:numCache>
                <c:formatCode>General</c:formatCode>
                <c:ptCount val="7"/>
                <c:pt idx="0">
                  <c:v>0</c:v>
                </c:pt>
                <c:pt idx="1">
                  <c:v>15</c:v>
                </c:pt>
                <c:pt idx="2">
                  <c:v>30</c:v>
                </c:pt>
                <c:pt idx="3">
                  <c:v>45</c:v>
                </c:pt>
                <c:pt idx="4">
                  <c:v>60</c:v>
                </c:pt>
                <c:pt idx="5">
                  <c:v>75</c:v>
                </c:pt>
                <c:pt idx="6">
                  <c:v>90</c:v>
                </c:pt>
              </c:numCache>
            </c:numRef>
          </c:xVal>
          <c:yVal>
            <c:numRef>
              <c:f>Sheet1!$AI$3:$AI$9</c:f>
              <c:numCache>
                <c:formatCode>General</c:formatCode>
                <c:ptCount val="7"/>
                <c:pt idx="0">
                  <c:v>20439.655172413793</c:v>
                </c:pt>
                <c:pt idx="1">
                  <c:v>21487.394957983193</c:v>
                </c:pt>
                <c:pt idx="2">
                  <c:v>16186.046511627907</c:v>
                </c:pt>
                <c:pt idx="3">
                  <c:v>20012.5</c:v>
                </c:pt>
                <c:pt idx="4">
                  <c:v>20856.410256410258</c:v>
                </c:pt>
                <c:pt idx="5">
                  <c:v>22814.655172413793</c:v>
                </c:pt>
                <c:pt idx="6">
                  <c:v>22606.177606177607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Sheet1!$AJ$2</c:f>
              <c:strCache>
                <c:ptCount val="1"/>
                <c:pt idx="0">
                  <c:v>LuxI Long 10mM</c:v>
                </c:pt>
              </c:strCache>
            </c:strRef>
          </c:tx>
          <c:xVal>
            <c:numRef>
              <c:f>Sheet1!$Z$3:$Z$9</c:f>
              <c:numCache>
                <c:formatCode>General</c:formatCode>
                <c:ptCount val="7"/>
                <c:pt idx="0">
                  <c:v>0</c:v>
                </c:pt>
                <c:pt idx="1">
                  <c:v>15</c:v>
                </c:pt>
                <c:pt idx="2">
                  <c:v>30</c:v>
                </c:pt>
                <c:pt idx="3">
                  <c:v>45</c:v>
                </c:pt>
                <c:pt idx="4">
                  <c:v>60</c:v>
                </c:pt>
                <c:pt idx="5">
                  <c:v>75</c:v>
                </c:pt>
                <c:pt idx="6">
                  <c:v>90</c:v>
                </c:pt>
              </c:numCache>
            </c:numRef>
          </c:xVal>
          <c:yVal>
            <c:numRef>
              <c:f>Sheet1!$AJ$3:$AJ$9</c:f>
              <c:numCache>
                <c:formatCode>General</c:formatCode>
                <c:ptCount val="7"/>
                <c:pt idx="0">
                  <c:v>9254.7169811320764</c:v>
                </c:pt>
                <c:pt idx="1">
                  <c:v>10077.586206896551</c:v>
                </c:pt>
                <c:pt idx="2">
                  <c:v>11228.346456692912</c:v>
                </c:pt>
                <c:pt idx="3">
                  <c:v>16388.535031847132</c:v>
                </c:pt>
                <c:pt idx="4">
                  <c:v>18494.949494949498</c:v>
                </c:pt>
                <c:pt idx="5">
                  <c:v>19296.650717703349</c:v>
                </c:pt>
                <c:pt idx="6">
                  <c:v>24456.066945606693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6795392"/>
        <c:axId val="26801664"/>
      </c:scatterChart>
      <c:valAx>
        <c:axId val="267953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(minutes)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6801664"/>
        <c:crosses val="autoZero"/>
        <c:crossBetween val="midCat"/>
      </c:valAx>
      <c:valAx>
        <c:axId val="2680166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Fluorescence/cell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6795392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Sheet1!$AA$2</c:f>
              <c:strCache>
                <c:ptCount val="1"/>
                <c:pt idx="0">
                  <c:v>Positive 0mM</c:v>
                </c:pt>
              </c:strCache>
            </c:strRef>
          </c:tx>
          <c:xVal>
            <c:numRef>
              <c:f>Sheet1!$Z$3:$Z$11</c:f>
              <c:numCache>
                <c:formatCode>General</c:formatCode>
                <c:ptCount val="9"/>
                <c:pt idx="0">
                  <c:v>0</c:v>
                </c:pt>
                <c:pt idx="1">
                  <c:v>15</c:v>
                </c:pt>
                <c:pt idx="2">
                  <c:v>30</c:v>
                </c:pt>
                <c:pt idx="3">
                  <c:v>45</c:v>
                </c:pt>
                <c:pt idx="4">
                  <c:v>60</c:v>
                </c:pt>
                <c:pt idx="5">
                  <c:v>75</c:v>
                </c:pt>
                <c:pt idx="6">
                  <c:v>90</c:v>
                </c:pt>
                <c:pt idx="7">
                  <c:v>373</c:v>
                </c:pt>
                <c:pt idx="8">
                  <c:v>453</c:v>
                </c:pt>
              </c:numCache>
            </c:numRef>
          </c:xVal>
          <c:yVal>
            <c:numRef>
              <c:f>Sheet1!$AA$3:$AA$11</c:f>
              <c:numCache>
                <c:formatCode>General</c:formatCode>
                <c:ptCount val="9"/>
                <c:pt idx="0">
                  <c:v>25486.725663716814</c:v>
                </c:pt>
                <c:pt idx="1">
                  <c:v>22130.434782608696</c:v>
                </c:pt>
                <c:pt idx="2">
                  <c:v>20681.481481481482</c:v>
                </c:pt>
                <c:pt idx="3">
                  <c:v>20930.232558139538</c:v>
                </c:pt>
                <c:pt idx="4">
                  <c:v>13291.666666666666</c:v>
                </c:pt>
                <c:pt idx="5">
                  <c:v>14124.031007751937</c:v>
                </c:pt>
                <c:pt idx="6">
                  <c:v>14870.748299319726</c:v>
                </c:pt>
                <c:pt idx="7">
                  <c:v>2133.1775700934581</c:v>
                </c:pt>
                <c:pt idx="8">
                  <c:v>9462.7118644067796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Sheet1!$AB$2</c:f>
              <c:strCache>
                <c:ptCount val="1"/>
                <c:pt idx="0">
                  <c:v>Positive 10mM</c:v>
                </c:pt>
              </c:strCache>
            </c:strRef>
          </c:tx>
          <c:xVal>
            <c:numRef>
              <c:f>Sheet1!$Z$3:$Z$11</c:f>
              <c:numCache>
                <c:formatCode>General</c:formatCode>
                <c:ptCount val="9"/>
                <c:pt idx="0">
                  <c:v>0</c:v>
                </c:pt>
                <c:pt idx="1">
                  <c:v>15</c:v>
                </c:pt>
                <c:pt idx="2">
                  <c:v>30</c:v>
                </c:pt>
                <c:pt idx="3">
                  <c:v>45</c:v>
                </c:pt>
                <c:pt idx="4">
                  <c:v>60</c:v>
                </c:pt>
                <c:pt idx="5">
                  <c:v>75</c:v>
                </c:pt>
                <c:pt idx="6">
                  <c:v>90</c:v>
                </c:pt>
                <c:pt idx="7">
                  <c:v>373</c:v>
                </c:pt>
                <c:pt idx="8">
                  <c:v>453</c:v>
                </c:pt>
              </c:numCache>
            </c:numRef>
          </c:xVal>
          <c:yVal>
            <c:numRef>
              <c:f>Sheet1!$AB$3:$AB$11</c:f>
              <c:numCache>
                <c:formatCode>General</c:formatCode>
                <c:ptCount val="9"/>
                <c:pt idx="0">
                  <c:v>14000</c:v>
                </c:pt>
                <c:pt idx="1">
                  <c:v>12352.941176470589</c:v>
                </c:pt>
                <c:pt idx="2">
                  <c:v>14479.338842975205</c:v>
                </c:pt>
                <c:pt idx="3">
                  <c:v>12235.294117647059</c:v>
                </c:pt>
                <c:pt idx="4">
                  <c:v>15462.365591397849</c:v>
                </c:pt>
                <c:pt idx="5">
                  <c:v>12822.115384615385</c:v>
                </c:pt>
                <c:pt idx="6">
                  <c:v>15241.525423728812</c:v>
                </c:pt>
                <c:pt idx="7">
                  <c:v>445.5128205128205</c:v>
                </c:pt>
                <c:pt idx="8">
                  <c:v>4794.0298507462685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Sheet1!$AC$2</c:f>
              <c:strCache>
                <c:ptCount val="1"/>
                <c:pt idx="0">
                  <c:v>Negative 0mM</c:v>
                </c:pt>
              </c:strCache>
            </c:strRef>
          </c:tx>
          <c:xVal>
            <c:numRef>
              <c:f>Sheet1!$Z$3:$Z$11</c:f>
              <c:numCache>
                <c:formatCode>General</c:formatCode>
                <c:ptCount val="9"/>
                <c:pt idx="0">
                  <c:v>0</c:v>
                </c:pt>
                <c:pt idx="1">
                  <c:v>15</c:v>
                </c:pt>
                <c:pt idx="2">
                  <c:v>30</c:v>
                </c:pt>
                <c:pt idx="3">
                  <c:v>45</c:v>
                </c:pt>
                <c:pt idx="4">
                  <c:v>60</c:v>
                </c:pt>
                <c:pt idx="5">
                  <c:v>75</c:v>
                </c:pt>
                <c:pt idx="6">
                  <c:v>90</c:v>
                </c:pt>
                <c:pt idx="7">
                  <c:v>373</c:v>
                </c:pt>
                <c:pt idx="8">
                  <c:v>453</c:v>
                </c:pt>
              </c:numCache>
            </c:numRef>
          </c:xVal>
          <c:yVal>
            <c:numRef>
              <c:f>Sheet1!$AC$3:$AC$11</c:f>
              <c:numCache>
                <c:formatCode>General</c:formatCode>
                <c:ptCount val="9"/>
                <c:pt idx="0">
                  <c:v>1271.1864406779659</c:v>
                </c:pt>
                <c:pt idx="1">
                  <c:v>1824.9999999999998</c:v>
                </c:pt>
                <c:pt idx="2">
                  <c:v>3910.4477611940297</c:v>
                </c:pt>
                <c:pt idx="3">
                  <c:v>4683.2298136645959</c:v>
                </c:pt>
                <c:pt idx="4">
                  <c:v>4626.2626262626263</c:v>
                </c:pt>
                <c:pt idx="5">
                  <c:v>2709.9567099567098</c:v>
                </c:pt>
                <c:pt idx="6">
                  <c:v>3390.9774436090224</c:v>
                </c:pt>
                <c:pt idx="7">
                  <c:v>-15628.361858190709</c:v>
                </c:pt>
                <c:pt idx="8">
                  <c:v>-11598.930481283423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Sheet1!$AD$2</c:f>
              <c:strCache>
                <c:ptCount val="1"/>
                <c:pt idx="0">
                  <c:v>Negative 10mM</c:v>
                </c:pt>
              </c:strCache>
            </c:strRef>
          </c:tx>
          <c:xVal>
            <c:numRef>
              <c:f>Sheet1!$Z$3:$Z$11</c:f>
              <c:numCache>
                <c:formatCode>General</c:formatCode>
                <c:ptCount val="9"/>
                <c:pt idx="0">
                  <c:v>0</c:v>
                </c:pt>
                <c:pt idx="1">
                  <c:v>15</c:v>
                </c:pt>
                <c:pt idx="2">
                  <c:v>30</c:v>
                </c:pt>
                <c:pt idx="3">
                  <c:v>45</c:v>
                </c:pt>
                <c:pt idx="4">
                  <c:v>60</c:v>
                </c:pt>
                <c:pt idx="5">
                  <c:v>75</c:v>
                </c:pt>
                <c:pt idx="6">
                  <c:v>90</c:v>
                </c:pt>
                <c:pt idx="7">
                  <c:v>373</c:v>
                </c:pt>
                <c:pt idx="8">
                  <c:v>453</c:v>
                </c:pt>
              </c:numCache>
            </c:numRef>
          </c:xVal>
          <c:yVal>
            <c:numRef>
              <c:f>Sheet1!$AD$3:$AD$11</c:f>
              <c:numCache>
                <c:formatCode>General</c:formatCode>
                <c:ptCount val="9"/>
                <c:pt idx="0">
                  <c:v>-4549.1803278688521</c:v>
                </c:pt>
                <c:pt idx="1">
                  <c:v>-7168</c:v>
                </c:pt>
                <c:pt idx="2">
                  <c:v>-5076.3888888888887</c:v>
                </c:pt>
                <c:pt idx="3">
                  <c:v>-1726.7441860465117</c:v>
                </c:pt>
                <c:pt idx="4">
                  <c:v>-1796.1165048543689</c:v>
                </c:pt>
                <c:pt idx="5">
                  <c:v>600</c:v>
                </c:pt>
                <c:pt idx="6">
                  <c:v>900.00000000000011</c:v>
                </c:pt>
                <c:pt idx="7">
                  <c:v>-20200.589970501474</c:v>
                </c:pt>
                <c:pt idx="8">
                  <c:v>-18486.810551558752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Sheet1!$AI$2</c:f>
              <c:strCache>
                <c:ptCount val="1"/>
                <c:pt idx="0">
                  <c:v>LuxI Long 0mM</c:v>
                </c:pt>
              </c:strCache>
            </c:strRef>
          </c:tx>
          <c:xVal>
            <c:numRef>
              <c:f>Sheet1!$Z$3:$Z$11</c:f>
              <c:numCache>
                <c:formatCode>General</c:formatCode>
                <c:ptCount val="9"/>
                <c:pt idx="0">
                  <c:v>0</c:v>
                </c:pt>
                <c:pt idx="1">
                  <c:v>15</c:v>
                </c:pt>
                <c:pt idx="2">
                  <c:v>30</c:v>
                </c:pt>
                <c:pt idx="3">
                  <c:v>45</c:v>
                </c:pt>
                <c:pt idx="4">
                  <c:v>60</c:v>
                </c:pt>
                <c:pt idx="5">
                  <c:v>75</c:v>
                </c:pt>
                <c:pt idx="6">
                  <c:v>90</c:v>
                </c:pt>
                <c:pt idx="7">
                  <c:v>373</c:v>
                </c:pt>
                <c:pt idx="8">
                  <c:v>453</c:v>
                </c:pt>
              </c:numCache>
            </c:numRef>
          </c:xVal>
          <c:yVal>
            <c:numRef>
              <c:f>Sheet1!$AI$3:$AI$11</c:f>
              <c:numCache>
                <c:formatCode>General</c:formatCode>
                <c:ptCount val="9"/>
                <c:pt idx="0">
                  <c:v>20439.655172413793</c:v>
                </c:pt>
                <c:pt idx="1">
                  <c:v>21487.394957983193</c:v>
                </c:pt>
                <c:pt idx="2">
                  <c:v>16186.046511627907</c:v>
                </c:pt>
                <c:pt idx="3">
                  <c:v>20012.5</c:v>
                </c:pt>
                <c:pt idx="4">
                  <c:v>20856.410256410258</c:v>
                </c:pt>
                <c:pt idx="5">
                  <c:v>22814.655172413793</c:v>
                </c:pt>
                <c:pt idx="6">
                  <c:v>22606.177606177607</c:v>
                </c:pt>
                <c:pt idx="7">
                  <c:v>6837.1501272264632</c:v>
                </c:pt>
                <c:pt idx="8">
                  <c:v>11072.635135135135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Sheet1!$AJ$2</c:f>
              <c:strCache>
                <c:ptCount val="1"/>
                <c:pt idx="0">
                  <c:v>LuxI Long 10mM</c:v>
                </c:pt>
              </c:strCache>
            </c:strRef>
          </c:tx>
          <c:xVal>
            <c:numRef>
              <c:f>Sheet1!$Z$3:$Z$11</c:f>
              <c:numCache>
                <c:formatCode>General</c:formatCode>
                <c:ptCount val="9"/>
                <c:pt idx="0">
                  <c:v>0</c:v>
                </c:pt>
                <c:pt idx="1">
                  <c:v>15</c:v>
                </c:pt>
                <c:pt idx="2">
                  <c:v>30</c:v>
                </c:pt>
                <c:pt idx="3">
                  <c:v>45</c:v>
                </c:pt>
                <c:pt idx="4">
                  <c:v>60</c:v>
                </c:pt>
                <c:pt idx="5">
                  <c:v>75</c:v>
                </c:pt>
                <c:pt idx="6">
                  <c:v>90</c:v>
                </c:pt>
                <c:pt idx="7">
                  <c:v>373</c:v>
                </c:pt>
                <c:pt idx="8">
                  <c:v>453</c:v>
                </c:pt>
              </c:numCache>
            </c:numRef>
          </c:xVal>
          <c:yVal>
            <c:numRef>
              <c:f>Sheet1!$AJ$3:$AJ$11</c:f>
              <c:numCache>
                <c:formatCode>General</c:formatCode>
                <c:ptCount val="9"/>
                <c:pt idx="0">
                  <c:v>9254.7169811320764</c:v>
                </c:pt>
                <c:pt idx="1">
                  <c:v>10077.586206896551</c:v>
                </c:pt>
                <c:pt idx="2">
                  <c:v>11228.346456692912</c:v>
                </c:pt>
                <c:pt idx="3">
                  <c:v>16388.535031847132</c:v>
                </c:pt>
                <c:pt idx="4">
                  <c:v>18494.949494949498</c:v>
                </c:pt>
                <c:pt idx="5">
                  <c:v>19296.650717703349</c:v>
                </c:pt>
                <c:pt idx="6">
                  <c:v>24456.066945606693</c:v>
                </c:pt>
                <c:pt idx="7">
                  <c:v>5020.833333333333</c:v>
                </c:pt>
                <c:pt idx="8">
                  <c:v>6049.4382022471909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417984"/>
        <c:axId val="27424256"/>
      </c:scatterChart>
      <c:valAx>
        <c:axId val="274179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(minutes)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7424256"/>
        <c:crosses val="autoZero"/>
        <c:crossBetween val="midCat"/>
      </c:valAx>
      <c:valAx>
        <c:axId val="27424256"/>
        <c:scaling>
          <c:orientation val="minMax"/>
          <c:min val="-200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Fluorescence/cell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7417984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Sheet1!$AA$2</c:f>
              <c:strCache>
                <c:ptCount val="1"/>
                <c:pt idx="0">
                  <c:v>Positive 0mM</c:v>
                </c:pt>
              </c:strCache>
            </c:strRef>
          </c:tx>
          <c:xVal>
            <c:numRef>
              <c:f>Sheet1!$Z$3:$Z$9</c:f>
              <c:numCache>
                <c:formatCode>General</c:formatCode>
                <c:ptCount val="7"/>
                <c:pt idx="0">
                  <c:v>0</c:v>
                </c:pt>
                <c:pt idx="1">
                  <c:v>15</c:v>
                </c:pt>
                <c:pt idx="2">
                  <c:v>30</c:v>
                </c:pt>
                <c:pt idx="3">
                  <c:v>45</c:v>
                </c:pt>
                <c:pt idx="4">
                  <c:v>60</c:v>
                </c:pt>
                <c:pt idx="5">
                  <c:v>75</c:v>
                </c:pt>
                <c:pt idx="6">
                  <c:v>90</c:v>
                </c:pt>
              </c:numCache>
            </c:numRef>
          </c:xVal>
          <c:yVal>
            <c:numRef>
              <c:f>Sheet1!$AA$3:$AA$9</c:f>
              <c:numCache>
                <c:formatCode>General</c:formatCode>
                <c:ptCount val="7"/>
                <c:pt idx="0">
                  <c:v>25486.725663716814</c:v>
                </c:pt>
                <c:pt idx="1">
                  <c:v>22130.434782608696</c:v>
                </c:pt>
                <c:pt idx="2">
                  <c:v>20681.481481481482</c:v>
                </c:pt>
                <c:pt idx="3">
                  <c:v>20930.232558139538</c:v>
                </c:pt>
                <c:pt idx="4">
                  <c:v>13291.666666666666</c:v>
                </c:pt>
                <c:pt idx="5">
                  <c:v>14124.031007751937</c:v>
                </c:pt>
                <c:pt idx="6">
                  <c:v>14870.748299319726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Sheet1!$AB$2</c:f>
              <c:strCache>
                <c:ptCount val="1"/>
                <c:pt idx="0">
                  <c:v>Positive 10mM</c:v>
                </c:pt>
              </c:strCache>
            </c:strRef>
          </c:tx>
          <c:xVal>
            <c:numRef>
              <c:f>Sheet1!$Z$3:$Z$9</c:f>
              <c:numCache>
                <c:formatCode>General</c:formatCode>
                <c:ptCount val="7"/>
                <c:pt idx="0">
                  <c:v>0</c:v>
                </c:pt>
                <c:pt idx="1">
                  <c:v>15</c:v>
                </c:pt>
                <c:pt idx="2">
                  <c:v>30</c:v>
                </c:pt>
                <c:pt idx="3">
                  <c:v>45</c:v>
                </c:pt>
                <c:pt idx="4">
                  <c:v>60</c:v>
                </c:pt>
                <c:pt idx="5">
                  <c:v>75</c:v>
                </c:pt>
                <c:pt idx="6">
                  <c:v>90</c:v>
                </c:pt>
              </c:numCache>
            </c:numRef>
          </c:xVal>
          <c:yVal>
            <c:numRef>
              <c:f>Sheet1!$AB$3:$AB$9</c:f>
              <c:numCache>
                <c:formatCode>General</c:formatCode>
                <c:ptCount val="7"/>
                <c:pt idx="0">
                  <c:v>14000</c:v>
                </c:pt>
                <c:pt idx="1">
                  <c:v>12352.941176470589</c:v>
                </c:pt>
                <c:pt idx="2">
                  <c:v>14479.338842975205</c:v>
                </c:pt>
                <c:pt idx="3">
                  <c:v>12235.294117647059</c:v>
                </c:pt>
                <c:pt idx="4">
                  <c:v>15462.365591397849</c:v>
                </c:pt>
                <c:pt idx="5">
                  <c:v>12822.115384615385</c:v>
                </c:pt>
                <c:pt idx="6">
                  <c:v>15241.525423728812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Sheet1!$AC$2</c:f>
              <c:strCache>
                <c:ptCount val="1"/>
                <c:pt idx="0">
                  <c:v>Negative 0mM</c:v>
                </c:pt>
              </c:strCache>
            </c:strRef>
          </c:tx>
          <c:xVal>
            <c:numRef>
              <c:f>Sheet1!$Z$3:$Z$9</c:f>
              <c:numCache>
                <c:formatCode>General</c:formatCode>
                <c:ptCount val="7"/>
                <c:pt idx="0">
                  <c:v>0</c:v>
                </c:pt>
                <c:pt idx="1">
                  <c:v>15</c:v>
                </c:pt>
                <c:pt idx="2">
                  <c:v>30</c:v>
                </c:pt>
                <c:pt idx="3">
                  <c:v>45</c:v>
                </c:pt>
                <c:pt idx="4">
                  <c:v>60</c:v>
                </c:pt>
                <c:pt idx="5">
                  <c:v>75</c:v>
                </c:pt>
                <c:pt idx="6">
                  <c:v>90</c:v>
                </c:pt>
              </c:numCache>
            </c:numRef>
          </c:xVal>
          <c:yVal>
            <c:numRef>
              <c:f>Sheet1!$AC$3:$AC$9</c:f>
              <c:numCache>
                <c:formatCode>General</c:formatCode>
                <c:ptCount val="7"/>
                <c:pt idx="0">
                  <c:v>1271.1864406779659</c:v>
                </c:pt>
                <c:pt idx="1">
                  <c:v>1824.9999999999998</c:v>
                </c:pt>
                <c:pt idx="2">
                  <c:v>3910.4477611940297</c:v>
                </c:pt>
                <c:pt idx="3">
                  <c:v>4683.2298136645959</c:v>
                </c:pt>
                <c:pt idx="4">
                  <c:v>4626.2626262626263</c:v>
                </c:pt>
                <c:pt idx="5">
                  <c:v>2709.9567099567098</c:v>
                </c:pt>
                <c:pt idx="6">
                  <c:v>3390.9774436090224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Sheet1!$AD$2</c:f>
              <c:strCache>
                <c:ptCount val="1"/>
                <c:pt idx="0">
                  <c:v>Negative 10mM</c:v>
                </c:pt>
              </c:strCache>
            </c:strRef>
          </c:tx>
          <c:xVal>
            <c:numRef>
              <c:f>Sheet1!$Z$3:$Z$9</c:f>
              <c:numCache>
                <c:formatCode>General</c:formatCode>
                <c:ptCount val="7"/>
                <c:pt idx="0">
                  <c:v>0</c:v>
                </c:pt>
                <c:pt idx="1">
                  <c:v>15</c:v>
                </c:pt>
                <c:pt idx="2">
                  <c:v>30</c:v>
                </c:pt>
                <c:pt idx="3">
                  <c:v>45</c:v>
                </c:pt>
                <c:pt idx="4">
                  <c:v>60</c:v>
                </c:pt>
                <c:pt idx="5">
                  <c:v>75</c:v>
                </c:pt>
                <c:pt idx="6">
                  <c:v>90</c:v>
                </c:pt>
              </c:numCache>
            </c:numRef>
          </c:xVal>
          <c:yVal>
            <c:numRef>
              <c:f>Sheet1!$AD$3:$AD$9</c:f>
              <c:numCache>
                <c:formatCode>General</c:formatCode>
                <c:ptCount val="7"/>
                <c:pt idx="0">
                  <c:v>-4549.1803278688521</c:v>
                </c:pt>
                <c:pt idx="1">
                  <c:v>-7168</c:v>
                </c:pt>
                <c:pt idx="2">
                  <c:v>-5076.3888888888887</c:v>
                </c:pt>
                <c:pt idx="3">
                  <c:v>-1726.7441860465117</c:v>
                </c:pt>
                <c:pt idx="4">
                  <c:v>-1796.1165048543689</c:v>
                </c:pt>
                <c:pt idx="5">
                  <c:v>600</c:v>
                </c:pt>
                <c:pt idx="6">
                  <c:v>900.00000000000011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Sheet1!$AE$2</c:f>
              <c:strCache>
                <c:ptCount val="1"/>
                <c:pt idx="0">
                  <c:v>CydLong 0mM</c:v>
                </c:pt>
              </c:strCache>
            </c:strRef>
          </c:tx>
          <c:xVal>
            <c:numRef>
              <c:f>Sheet1!$Z$3:$Z$9</c:f>
              <c:numCache>
                <c:formatCode>General</c:formatCode>
                <c:ptCount val="7"/>
                <c:pt idx="0">
                  <c:v>0</c:v>
                </c:pt>
                <c:pt idx="1">
                  <c:v>15</c:v>
                </c:pt>
                <c:pt idx="2">
                  <c:v>30</c:v>
                </c:pt>
                <c:pt idx="3">
                  <c:v>45</c:v>
                </c:pt>
                <c:pt idx="4">
                  <c:v>60</c:v>
                </c:pt>
                <c:pt idx="5">
                  <c:v>75</c:v>
                </c:pt>
                <c:pt idx="6">
                  <c:v>90</c:v>
                </c:pt>
              </c:numCache>
            </c:numRef>
          </c:xVal>
          <c:yVal>
            <c:numRef>
              <c:f>Sheet1!$AE$3:$AE$9</c:f>
              <c:numCache>
                <c:formatCode>General</c:formatCode>
                <c:ptCount val="7"/>
                <c:pt idx="0">
                  <c:v>6423.7288135593217</c:v>
                </c:pt>
                <c:pt idx="1">
                  <c:v>5478.6324786324785</c:v>
                </c:pt>
                <c:pt idx="2">
                  <c:v>9270.6766917293226</c:v>
                </c:pt>
                <c:pt idx="3">
                  <c:v>12624.20382165605</c:v>
                </c:pt>
                <c:pt idx="4">
                  <c:v>13039.800995024876</c:v>
                </c:pt>
                <c:pt idx="5">
                  <c:v>12892.703862660943</c:v>
                </c:pt>
                <c:pt idx="6">
                  <c:v>14231.372549019608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Sheet1!$AF$2</c:f>
              <c:strCache>
                <c:ptCount val="1"/>
                <c:pt idx="0">
                  <c:v>CydLong 10mM</c:v>
                </c:pt>
              </c:strCache>
            </c:strRef>
          </c:tx>
          <c:xVal>
            <c:numRef>
              <c:f>Sheet1!$Z$3:$Z$9</c:f>
              <c:numCache>
                <c:formatCode>General</c:formatCode>
                <c:ptCount val="7"/>
                <c:pt idx="0">
                  <c:v>0</c:v>
                </c:pt>
                <c:pt idx="1">
                  <c:v>15</c:v>
                </c:pt>
                <c:pt idx="2">
                  <c:v>30</c:v>
                </c:pt>
                <c:pt idx="3">
                  <c:v>45</c:v>
                </c:pt>
                <c:pt idx="4">
                  <c:v>60</c:v>
                </c:pt>
                <c:pt idx="5">
                  <c:v>75</c:v>
                </c:pt>
                <c:pt idx="6">
                  <c:v>90</c:v>
                </c:pt>
              </c:numCache>
            </c:numRef>
          </c:xVal>
          <c:yVal>
            <c:numRef>
              <c:f>Sheet1!$AF$3:$AF$9</c:f>
              <c:numCache>
                <c:formatCode>General</c:formatCode>
                <c:ptCount val="7"/>
                <c:pt idx="0">
                  <c:v>-2801.8867924528304</c:v>
                </c:pt>
                <c:pt idx="1">
                  <c:v>-2072.0720720720719</c:v>
                </c:pt>
                <c:pt idx="2">
                  <c:v>2727.272727272727</c:v>
                </c:pt>
                <c:pt idx="3">
                  <c:v>10581.081081081082</c:v>
                </c:pt>
                <c:pt idx="4">
                  <c:v>16955.801104972375</c:v>
                </c:pt>
                <c:pt idx="5">
                  <c:v>21765.55023923445</c:v>
                </c:pt>
                <c:pt idx="6">
                  <c:v>20599.137931034482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545600"/>
        <c:axId val="27547520"/>
      </c:scatterChart>
      <c:valAx>
        <c:axId val="275456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(minutes)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7547520"/>
        <c:crosses val="autoZero"/>
        <c:crossBetween val="midCat"/>
      </c:valAx>
      <c:valAx>
        <c:axId val="2754752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Fluorescence/cell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7545600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0.21691</cdr:x>
      <cdr:y>0</cdr:y>
    </cdr:from>
    <cdr:to>
      <cdr:x>0.23913</cdr:x>
      <cdr:y>0.09663</cdr:y>
    </cdr:to>
    <cdr:sp macro="" textlink="">
      <cdr:nvSpPr>
        <cdr:cNvPr id="2" name="Down Arrow 1"/>
        <cdr:cNvSpPr/>
      </cdr:nvSpPr>
      <cdr:spPr>
        <a:xfrm xmlns:a="http://schemas.openxmlformats.org/drawingml/2006/main">
          <a:off x="1785068" y="0"/>
          <a:ext cx="182880" cy="437322"/>
        </a:xfrm>
        <a:prstGeom xmlns:a="http://schemas.openxmlformats.org/drawingml/2006/main" prst="downArrow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0.19699</cdr:x>
      <cdr:y>0.05998</cdr:y>
    </cdr:from>
    <cdr:to>
      <cdr:x>0.21922</cdr:x>
      <cdr:y>0.1566</cdr:y>
    </cdr:to>
    <cdr:sp macro="" textlink="">
      <cdr:nvSpPr>
        <cdr:cNvPr id="2" name="Down Arrow 1"/>
        <cdr:cNvSpPr/>
      </cdr:nvSpPr>
      <cdr:spPr>
        <a:xfrm xmlns:a="http://schemas.openxmlformats.org/drawingml/2006/main">
          <a:off x="1621183" y="271448"/>
          <a:ext cx="182880" cy="437322"/>
        </a:xfrm>
        <a:prstGeom xmlns:a="http://schemas.openxmlformats.org/drawingml/2006/main" prst="downArrow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0.21922</cdr:x>
      <cdr:y>0.0793</cdr:y>
    </cdr:from>
    <cdr:to>
      <cdr:x>0.24144</cdr:x>
      <cdr:y>0.17593</cdr:y>
    </cdr:to>
    <cdr:sp macro="" textlink="">
      <cdr:nvSpPr>
        <cdr:cNvPr id="2" name="Down Arrow 1"/>
        <cdr:cNvSpPr/>
      </cdr:nvSpPr>
      <cdr:spPr>
        <a:xfrm xmlns:a="http://schemas.openxmlformats.org/drawingml/2006/main">
          <a:off x="1804063" y="358912"/>
          <a:ext cx="182880" cy="437322"/>
        </a:xfrm>
        <a:prstGeom xmlns:a="http://schemas.openxmlformats.org/drawingml/2006/main" prst="downArrow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0.77625</cdr:x>
      <cdr:y>0.30358</cdr:y>
    </cdr:from>
    <cdr:to>
      <cdr:x>1</cdr:x>
      <cdr:y>0.42164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105400" y="1371600"/>
          <a:ext cx="1471613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Difference due to DTT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0.74497</cdr:x>
      <cdr:y>0.65777</cdr:y>
    </cdr:from>
    <cdr:to>
      <cdr:x>0.96872</cdr:x>
      <cdr:y>0.77583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899659" y="2971800"/>
          <a:ext cx="1471613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 smtClean="0"/>
            <a:t>Difference due to DTT</a:t>
          </a:r>
          <a:endParaRPr lang="en-US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0.77598</cdr:x>
      <cdr:y>0.11843</cdr:y>
    </cdr:from>
    <cdr:to>
      <cdr:x>0.79808</cdr:x>
      <cdr:y>0.21995</cdr:y>
    </cdr:to>
    <cdr:sp macro="" textlink="">
      <cdr:nvSpPr>
        <cdr:cNvPr id="2" name="Right Brace 1"/>
        <cdr:cNvSpPr/>
      </cdr:nvSpPr>
      <cdr:spPr>
        <a:xfrm xmlns:a="http://schemas.openxmlformats.org/drawingml/2006/main">
          <a:off x="5352495" y="533400"/>
          <a:ext cx="152400" cy="457200"/>
        </a:xfrm>
        <a:prstGeom xmlns:a="http://schemas.openxmlformats.org/drawingml/2006/main" prst="rightBrace">
          <a:avLst/>
        </a:prstGeom>
        <a:ln xmlns:a="http://schemas.openxmlformats.org/drawingml/2006/main" w="28575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0.7733</cdr:x>
      <cdr:y>0.59217</cdr:y>
    </cdr:from>
    <cdr:to>
      <cdr:x>0.78478</cdr:x>
      <cdr:y>0.64293</cdr:y>
    </cdr:to>
    <cdr:sp macro="" textlink="">
      <cdr:nvSpPr>
        <cdr:cNvPr id="3" name="Right Brace 2"/>
        <cdr:cNvSpPr/>
      </cdr:nvSpPr>
      <cdr:spPr>
        <a:xfrm xmlns:a="http://schemas.openxmlformats.org/drawingml/2006/main">
          <a:off x="5334000" y="2667000"/>
          <a:ext cx="79159" cy="228600"/>
        </a:xfrm>
        <a:prstGeom xmlns:a="http://schemas.openxmlformats.org/drawingml/2006/main" prst="rightBrace">
          <a:avLst/>
        </a:prstGeom>
        <a:ln xmlns:a="http://schemas.openxmlformats.org/drawingml/2006/main" w="28575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0.79583</cdr:x>
      <cdr:y>0.55834</cdr:y>
    </cdr:from>
    <cdr:to>
      <cdr:x>0.93944</cdr:x>
      <cdr:y>0.68647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5489359" y="2514600"/>
          <a:ext cx="990600" cy="57708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50" dirty="0" smtClean="0"/>
            <a:t>Oleic acid difference in long promoter</a:t>
          </a:r>
          <a:endParaRPr lang="en-US" sz="105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0.76705</cdr:x>
      <cdr:y>0.20175</cdr:y>
    </cdr:from>
    <cdr:to>
      <cdr:x>0.86932</cdr:x>
      <cdr:y>0.25439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143500" y="876300"/>
          <a:ext cx="6858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dirty="0" smtClean="0"/>
            <a:t>short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0.75276</cdr:x>
      <cdr:y>0.75813</cdr:y>
    </cdr:from>
    <cdr:to>
      <cdr:x>0.85503</cdr:x>
      <cdr:y>0.81076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5047695" y="3292876"/>
          <a:ext cx="6858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 smtClean="0"/>
            <a:t>long</a:t>
          </a:r>
          <a:endParaRPr lang="en-US" sz="11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0.74427</cdr:x>
      <cdr:y>0.18366</cdr:y>
    </cdr:from>
    <cdr:to>
      <cdr:x>0.91094</cdr:x>
      <cdr:y>0.30435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501196" y="965636"/>
          <a:ext cx="1231924" cy="6345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Difference due to oleic acid</a:t>
          </a:r>
          <a:endParaRPr lang="en-US" sz="1100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0.83721</cdr:x>
      <cdr:y>0.14151</cdr:y>
    </cdr:from>
    <cdr:to>
      <cdr:x>0.97674</cdr:x>
      <cdr:y>0.23585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486400" y="571500"/>
          <a:ext cx="9144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0.79412</cdr:x>
      <cdr:y>0.44444</cdr:y>
    </cdr:from>
    <cdr:to>
      <cdr:x>0.95691</cdr:x>
      <cdr:y>0.57276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6172200" y="2438400"/>
          <a:ext cx="1265269" cy="7039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 smtClean="0"/>
            <a:t>Difference due to oleic acid</a:t>
          </a:r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7550BDD8-54D3-4ACA-A862-0EC4B36499BC}" type="datetimeFigureOut">
              <a:rPr lang="en-US" smtClean="0"/>
              <a:t>07/23/2012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ED049071-9B9C-43F4-B48B-9556106AB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762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51156-D313-D947-A547-7799A36B484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7347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51156-D313-D947-A547-7799A36B484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7347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49071-9B9C-43F4-B48B-9556106ABE6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4690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luxI</a:t>
            </a:r>
            <a:r>
              <a:rPr lang="en-US" dirty="0" smtClean="0"/>
              <a:t> with DTT increased in fluorescen</a:t>
            </a:r>
            <a:r>
              <a:rPr lang="en-US" baseline="0" dirty="0" smtClean="0"/>
              <a:t>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49071-9B9C-43F4-B48B-9556106ABE6F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2097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0.01% hydrogen peroxide, cells died but we expected fluorescence to increase.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49071-9B9C-43F4-B48B-9556106ABE6F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9192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Expected increased</a:t>
            </a:r>
            <a:r>
              <a:rPr lang="en-US" baseline="0" dirty="0" smtClean="0"/>
              <a:t> fluorescence and that’s what we got.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49071-9B9C-43F4-B48B-9556106ABE6F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8499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Expected</a:t>
            </a:r>
            <a:r>
              <a:rPr lang="en-US" baseline="0" dirty="0" smtClean="0"/>
              <a:t> to see a decrease in fluorescence, and we did, but so did the control.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49071-9B9C-43F4-B48B-9556106ABE6F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7265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Same story as </a:t>
            </a:r>
            <a:r>
              <a:rPr lang="en-US" dirty="0" err="1" smtClean="0"/>
              <a:t>cyd</a:t>
            </a:r>
            <a:r>
              <a:rPr lang="en-US" dirty="0" smtClean="0"/>
              <a:t> long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49071-9B9C-43F4-B48B-9556106ABE6F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8043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Adding </a:t>
            </a:r>
            <a:r>
              <a:rPr lang="en-US" dirty="0" err="1" smtClean="0"/>
              <a:t>LuxR</a:t>
            </a:r>
            <a:r>
              <a:rPr lang="en-US" dirty="0" smtClean="0"/>
              <a:t> may</a:t>
            </a:r>
            <a:r>
              <a:rPr lang="en-US" baseline="0" dirty="0" smtClean="0"/>
              <a:t> allow </a:t>
            </a:r>
            <a:r>
              <a:rPr lang="en-US" baseline="0" dirty="0" err="1" smtClean="0"/>
              <a:t>luxI</a:t>
            </a:r>
            <a:r>
              <a:rPr lang="en-US" baseline="0" dirty="0" smtClean="0"/>
              <a:t> promoter to work as predicted because </a:t>
            </a:r>
            <a:r>
              <a:rPr lang="en-US" baseline="0" dirty="0" err="1" smtClean="0"/>
              <a:t>luxI</a:t>
            </a:r>
            <a:r>
              <a:rPr lang="en-US" baseline="0" dirty="0" smtClean="0"/>
              <a:t> functions in vivo in the presence of </a:t>
            </a:r>
            <a:r>
              <a:rPr lang="en-US" baseline="0" dirty="0" err="1" smtClean="0"/>
              <a:t>LuxR</a:t>
            </a:r>
            <a:r>
              <a:rPr lang="en-US" baseline="0" dirty="0" smtClean="0"/>
              <a:t> and 30C6, and </a:t>
            </a:r>
            <a:r>
              <a:rPr lang="en-US" baseline="0" dirty="0" err="1" smtClean="0"/>
              <a:t>LuxR</a:t>
            </a:r>
            <a:r>
              <a:rPr lang="en-US" baseline="0" dirty="0" smtClean="0"/>
              <a:t> activates </a:t>
            </a:r>
            <a:r>
              <a:rPr lang="en-US" baseline="0" dirty="0" err="1" smtClean="0"/>
              <a:t>luxI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49071-9B9C-43F4-B48B-9556106ABE6F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1384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ArcBcyt</a:t>
            </a:r>
            <a:r>
              <a:rPr lang="en-US" dirty="0" smtClean="0"/>
              <a:t> is shorter than </a:t>
            </a:r>
            <a:r>
              <a:rPr lang="en-US" dirty="0" err="1" smtClean="0"/>
              <a:t>ArcB</a:t>
            </a:r>
            <a:r>
              <a:rPr lang="en-US" dirty="0" smtClean="0"/>
              <a:t> so it is not 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transmembrane</a:t>
            </a:r>
            <a:r>
              <a:rPr lang="en-US" baseline="0" dirty="0" smtClean="0"/>
              <a:t> protein and is more receptive to DTT.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49071-9B9C-43F4-B48B-9556106ABE6F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8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51156-D313-D947-A547-7799A36B484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734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49071-9B9C-43F4-B48B-9556106ABE6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507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ArcBcyt</a:t>
            </a:r>
            <a:r>
              <a:rPr lang="en-US" dirty="0" smtClean="0"/>
              <a:t> is shorter than </a:t>
            </a:r>
            <a:r>
              <a:rPr lang="en-US" dirty="0" err="1" smtClean="0"/>
              <a:t>ArcB</a:t>
            </a:r>
            <a:r>
              <a:rPr lang="en-US" dirty="0" smtClean="0"/>
              <a:t> so it is not 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transmembrane</a:t>
            </a:r>
            <a:r>
              <a:rPr lang="en-US" baseline="0" dirty="0" smtClean="0"/>
              <a:t> protein and is more receptive to DTT.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49071-9B9C-43F4-B48B-9556106ABE6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88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49071-9B9C-43F4-B48B-9556106ABE6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6592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51156-D313-D947-A547-7799A36B484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7009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51156-D313-D947-A547-7799A36B484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7347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51156-D313-D947-A547-7799A36B484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7347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51156-D313-D947-A547-7799A36B484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734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0AA9B-65AD-487D-B3E1-43AEE2BA4D27}" type="datetimeFigureOut">
              <a:rPr lang="en-US" smtClean="0"/>
              <a:t>07/23/2012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1CF25-DD8E-4372-9ED7-3AEA6DE32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587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0AA9B-65AD-487D-B3E1-43AEE2BA4D27}" type="datetimeFigureOut">
              <a:rPr lang="en-US" smtClean="0"/>
              <a:t>07/23/2012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1CF25-DD8E-4372-9ED7-3AEA6DE32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124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0AA9B-65AD-487D-B3E1-43AEE2BA4D27}" type="datetimeFigureOut">
              <a:rPr lang="en-US" smtClean="0"/>
              <a:t>07/23/2012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1CF25-DD8E-4372-9ED7-3AEA6DE32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531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0AA9B-65AD-487D-B3E1-43AEE2BA4D27}" type="datetimeFigureOut">
              <a:rPr lang="en-US" smtClean="0"/>
              <a:t>07/23/2012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1CF25-DD8E-4372-9ED7-3AEA6DE32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867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0AA9B-65AD-487D-B3E1-43AEE2BA4D27}" type="datetimeFigureOut">
              <a:rPr lang="en-US" smtClean="0"/>
              <a:t>07/23/2012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1CF25-DD8E-4372-9ED7-3AEA6DE32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69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0AA9B-65AD-487D-B3E1-43AEE2BA4D27}" type="datetimeFigureOut">
              <a:rPr lang="en-US" smtClean="0"/>
              <a:t>07/23/2012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1CF25-DD8E-4372-9ED7-3AEA6DE32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544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0AA9B-65AD-487D-B3E1-43AEE2BA4D27}" type="datetimeFigureOut">
              <a:rPr lang="en-US" smtClean="0"/>
              <a:t>07/23/2012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1CF25-DD8E-4372-9ED7-3AEA6DE32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722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0AA9B-65AD-487D-B3E1-43AEE2BA4D27}" type="datetimeFigureOut">
              <a:rPr lang="en-US" smtClean="0"/>
              <a:t>07/23/2012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1CF25-DD8E-4372-9ED7-3AEA6DE32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844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0AA9B-65AD-487D-B3E1-43AEE2BA4D27}" type="datetimeFigureOut">
              <a:rPr lang="en-US" smtClean="0"/>
              <a:t>07/23/2012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1CF25-DD8E-4372-9ED7-3AEA6DE32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470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0AA9B-65AD-487D-B3E1-43AEE2BA4D27}" type="datetimeFigureOut">
              <a:rPr lang="en-US" smtClean="0"/>
              <a:t>07/23/2012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1CF25-DD8E-4372-9ED7-3AEA6DE32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230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0AA9B-65AD-487D-B3E1-43AEE2BA4D27}" type="datetimeFigureOut">
              <a:rPr lang="en-US" smtClean="0"/>
              <a:t>07/23/2012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1CF25-DD8E-4372-9ED7-3AEA6DE32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169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0AA9B-65AD-487D-B3E1-43AEE2BA4D27}" type="datetimeFigureOut">
              <a:rPr lang="en-US" smtClean="0"/>
              <a:t>07/23/2012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1CF25-DD8E-4372-9ED7-3AEA6DE32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994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rcAB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System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3810000"/>
            <a:ext cx="5712179" cy="1524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Meredith Nakano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Betsy Gammon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Summer 2012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Davidson College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Synthetic Biology Research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19400" y="2892926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ow It Affects Promoters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33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405" y="1143000"/>
            <a:ext cx="7642195" cy="47244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New composite parts: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J100083: long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luxI+RBS+GFP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J100086: short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Cyd+RBS+GFP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J100084: long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Cyd+RBS+GFP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J100077: short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fadB+RBS+RFP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J100078: long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fadB+RBS+RFP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Next step: start testing functionality with stressors (DTT and hydrogen peroxide)</a:t>
            </a: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53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144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yd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luxI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Testing: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Did not respond to DTT as we thought they would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83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20574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fadB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Testing: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923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few experiments with DTT and hydrogen peroxide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fadB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promoter did not respond</a:t>
            </a: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Idea: use oleic acid to help activate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F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adR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505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5604420"/>
              </p:ext>
            </p:extLst>
          </p:nvPr>
        </p:nvGraphicFramePr>
        <p:xfrm>
          <a:off x="609600" y="838200"/>
          <a:ext cx="8153400" cy="5135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93920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5667156"/>
              </p:ext>
            </p:extLst>
          </p:nvPr>
        </p:nvGraphicFramePr>
        <p:xfrm>
          <a:off x="838200" y="1524000"/>
          <a:ext cx="7239000" cy="35052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5842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Promoter</a:t>
                      </a:r>
                      <a:endParaRPr lang="en-US" sz="1200" dirty="0"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DTT only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DTT &amp; H</a:t>
                      </a:r>
                      <a:r>
                        <a:rPr lang="en-US" sz="1200" baseline="-25000">
                          <a:effectLst/>
                        </a:rPr>
                        <a:t>2</a:t>
                      </a:r>
                      <a:r>
                        <a:rPr lang="en-US" sz="1200">
                          <a:effectLst/>
                        </a:rPr>
                        <a:t>O</a:t>
                      </a:r>
                      <a:r>
                        <a:rPr lang="en-US" sz="1200" baseline="-250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DTT &amp; Oleic Acid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842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cyd long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Uncertain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None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Not tested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842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cyd short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Uncertain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None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Not tested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842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luxI long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None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None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Not tested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842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fadB long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None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None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Induced</a:t>
                      </a:r>
                      <a:endParaRPr lang="en-US" sz="1200" dirty="0"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842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fadB short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Induced</a:t>
                      </a:r>
                      <a:r>
                        <a:rPr lang="en-US" sz="1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(?)</a:t>
                      </a:r>
                      <a:endParaRPr lang="en-US" sz="1200" dirty="0"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None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None</a:t>
                      </a:r>
                      <a:endParaRPr lang="en-US" sz="1200" dirty="0"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49733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the future…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arcBcyt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52006" y="3108960"/>
            <a:ext cx="7529885" cy="1741331"/>
            <a:chOff x="731519" y="2130949"/>
            <a:chExt cx="7529885" cy="1741331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731519" y="2679589"/>
              <a:ext cx="7529885" cy="0"/>
            </a:xfrm>
            <a:prstGeom prst="line">
              <a:avLst/>
            </a:prstGeom>
            <a:ln w="184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Flowchart: Document 5"/>
            <p:cNvSpPr/>
            <p:nvPr/>
          </p:nvSpPr>
          <p:spPr>
            <a:xfrm rot="10800000">
              <a:off x="1956021" y="2130949"/>
              <a:ext cx="1296062" cy="1598212"/>
            </a:xfrm>
            <a:prstGeom prst="flowChartDocumen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993419" y="2926075"/>
              <a:ext cx="1296063" cy="946205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297925" y="2930055"/>
              <a:ext cx="7712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arcB</a:t>
              </a:r>
              <a:endPara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335324" y="3071393"/>
              <a:ext cx="6778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arcB</a:t>
              </a:r>
              <a:endPara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736867" y="3009702"/>
              <a:ext cx="5526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cyt</a:t>
              </a:r>
              <a:endParaRPr lang="en-US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419181" y="5096782"/>
            <a:ext cx="3995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Missing amino acids 23-77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Partially active in aerobic conditions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68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the future…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arcBcyt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Test other stressors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oleic acid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20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94643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What is the big picture?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625824" y="1417638"/>
            <a:ext cx="5652741" cy="4298448"/>
            <a:chOff x="1578569" y="1719742"/>
            <a:chExt cx="5652741" cy="4298448"/>
          </a:xfrm>
        </p:grpSpPr>
        <p:sp>
          <p:nvSpPr>
            <p:cNvPr id="5" name="Oval 4"/>
            <p:cNvSpPr/>
            <p:nvPr/>
          </p:nvSpPr>
          <p:spPr>
            <a:xfrm>
              <a:off x="1627464" y="1719742"/>
              <a:ext cx="1737360" cy="173736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Right Arrow 5"/>
            <p:cNvSpPr/>
            <p:nvPr/>
          </p:nvSpPr>
          <p:spPr>
            <a:xfrm>
              <a:off x="4219661" y="2370415"/>
              <a:ext cx="855677" cy="402672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20318" y="2403756"/>
              <a:ext cx="13516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E. coli 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ell 1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Explosion 1 8"/>
            <p:cNvSpPr/>
            <p:nvPr/>
          </p:nvSpPr>
          <p:spPr>
            <a:xfrm>
              <a:off x="5897461" y="2013884"/>
              <a:ext cx="1333849" cy="1115735"/>
            </a:xfrm>
            <a:prstGeom prst="irregularSeal1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8569" y="4183040"/>
              <a:ext cx="1835150" cy="1835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2042" y="4841851"/>
              <a:ext cx="950913" cy="517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6234807" y="2369144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Drug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083323" y="4915949"/>
              <a:ext cx="9989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No Drug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20318" y="4915948"/>
              <a:ext cx="13516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E. coli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cell 2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213379" y="3625882"/>
            <a:ext cx="1091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Stress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084230" y="6149009"/>
            <a:ext cx="1478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 Stress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U-Turn Arrow 19"/>
          <p:cNvSpPr/>
          <p:nvPr/>
        </p:nvSpPr>
        <p:spPr>
          <a:xfrm rot="10800000">
            <a:off x="2286000" y="3154998"/>
            <a:ext cx="4394226" cy="470884"/>
          </a:xfrm>
          <a:prstGeom prst="utur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U-Turn Arrow 27"/>
          <p:cNvSpPr/>
          <p:nvPr/>
        </p:nvSpPr>
        <p:spPr>
          <a:xfrm rot="10800000">
            <a:off x="2365074" y="5678125"/>
            <a:ext cx="4394226" cy="470884"/>
          </a:xfrm>
          <a:prstGeom prst="utur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78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LuxI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Long Promoter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2385268"/>
            <a:ext cx="9144000" cy="1367624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endParaRPr lang="en-US" sz="1400" dirty="0"/>
          </a:p>
          <a:p>
            <a:pPr marL="0" indent="0">
              <a:lnSpc>
                <a:spcPct val="200000"/>
              </a:lnSpc>
              <a:buNone/>
            </a:pPr>
            <a:r>
              <a:rPr lang="en-US" sz="650" dirty="0" smtClean="0"/>
              <a:t>CATCTCTTTATCCTTACCTATTGTTTGTCGCAAGTTTTGCGTGTTATATATCATTAAAACGGTAATGGATTGACATTTGATTCTAATAAATTG</a:t>
            </a:r>
            <a:r>
              <a:rPr lang="en-US" sz="650" u="sng" dirty="0" smtClean="0"/>
              <a:t>GATTTTTGTCACACTAT</a:t>
            </a:r>
            <a:r>
              <a:rPr lang="en-US" sz="650" dirty="0" smtClean="0"/>
              <a:t>TGTATCGCTGGGAATAC</a:t>
            </a:r>
            <a:r>
              <a:rPr lang="en-US" sz="650" u="sng" dirty="0" smtClean="0"/>
              <a:t>AATTACTTAACATAAGC</a:t>
            </a:r>
            <a:r>
              <a:rPr lang="en-US" sz="650" dirty="0" smtClean="0"/>
              <a:t>ACCTGTAGGATCGTACAGGTTTACGCAAGAAAATGGTTTGTT</a:t>
            </a:r>
            <a:r>
              <a:rPr lang="en-US" sz="650" u="sng" dirty="0" smtClean="0"/>
              <a:t>A</a:t>
            </a:r>
            <a:r>
              <a:rPr lang="en-US" sz="650" dirty="0" smtClean="0"/>
              <a:t>TAGTCGAAT</a:t>
            </a:r>
            <a:r>
              <a:rPr lang="en-US" sz="650" u="sng" dirty="0" smtClean="0"/>
              <a:t>A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Moon 4"/>
          <p:cNvSpPr/>
          <p:nvPr/>
        </p:nvSpPr>
        <p:spPr>
          <a:xfrm rot="-5400000">
            <a:off x="4483872" y="2381172"/>
            <a:ext cx="221312" cy="787179"/>
          </a:xfrm>
          <a:prstGeom prst="moon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ket 7"/>
          <p:cNvSpPr/>
          <p:nvPr/>
        </p:nvSpPr>
        <p:spPr>
          <a:xfrm rot="16200000">
            <a:off x="4371562" y="-824741"/>
            <a:ext cx="289556" cy="8833901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534356" y="3983604"/>
            <a:ext cx="1606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Long Sequence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43847" y="3164619"/>
            <a:ext cx="1301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arcA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binding site 1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10862" y="3148716"/>
            <a:ext cx="1301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arcA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binding site 2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Moon 12"/>
          <p:cNvSpPr/>
          <p:nvPr/>
        </p:nvSpPr>
        <p:spPr>
          <a:xfrm rot="-5400000">
            <a:off x="5950888" y="2381171"/>
            <a:ext cx="221312" cy="787179"/>
          </a:xfrm>
          <a:prstGeom prst="moon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Bracket 13"/>
          <p:cNvSpPr/>
          <p:nvPr/>
        </p:nvSpPr>
        <p:spPr>
          <a:xfrm rot="5400000">
            <a:off x="7647956" y="1326302"/>
            <a:ext cx="182882" cy="2466233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909682" y="2015936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Short Sequence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Moon 15"/>
          <p:cNvSpPr/>
          <p:nvPr/>
        </p:nvSpPr>
        <p:spPr>
          <a:xfrm rot="-5400000">
            <a:off x="7628740" y="2398816"/>
            <a:ext cx="221312" cy="787179"/>
          </a:xfrm>
          <a:prstGeom prst="mo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088716" y="3165944"/>
            <a:ext cx="1301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LuxR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binding site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80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What is my system?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928" y="110544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rcAB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system in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E. coli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8852" y="5217545"/>
            <a:ext cx="6832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luxI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fadB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71671" y="2640054"/>
            <a:ext cx="7721408" cy="3604225"/>
            <a:chOff x="571671" y="2563146"/>
            <a:chExt cx="7721408" cy="3604225"/>
          </a:xfrm>
        </p:grpSpPr>
        <p:grpSp>
          <p:nvGrpSpPr>
            <p:cNvPr id="5" name="Group 4"/>
            <p:cNvGrpSpPr/>
            <p:nvPr/>
          </p:nvGrpSpPr>
          <p:grpSpPr>
            <a:xfrm>
              <a:off x="571671" y="3218725"/>
              <a:ext cx="7721408" cy="2948646"/>
              <a:chOff x="571671" y="2338333"/>
              <a:chExt cx="7721408" cy="2948646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1052689" y="2356431"/>
                <a:ext cx="75946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rcB</a:t>
                </a:r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571671" y="5031328"/>
                <a:ext cx="3068184" cy="0"/>
              </a:xfrm>
              <a:prstGeom prst="line">
                <a:avLst/>
              </a:prstGeom>
              <a:ln w="6032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V="1">
                <a:off x="1241332" y="4522180"/>
                <a:ext cx="8476" cy="509148"/>
              </a:xfrm>
              <a:prstGeom prst="line">
                <a:avLst/>
              </a:prstGeom>
              <a:ln w="14605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>
                <a:off x="1179320" y="4572779"/>
                <a:ext cx="686527" cy="0"/>
              </a:xfrm>
              <a:prstGeom prst="straightConnector1">
                <a:avLst/>
              </a:prstGeom>
              <a:ln w="111125">
                <a:solidFill>
                  <a:srgbClr val="FF0000"/>
                </a:solidFill>
                <a:tailEnd type="arrow"/>
              </a:ln>
              <a:effectLst>
                <a:outerShdw blurRad="40000" dist="20000" dir="5400000" rotWithShape="0">
                  <a:srgbClr val="000000">
                    <a:alpha val="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Oval 20"/>
              <p:cNvSpPr/>
              <p:nvPr/>
            </p:nvSpPr>
            <p:spPr>
              <a:xfrm>
                <a:off x="2145544" y="4802871"/>
                <a:ext cx="491588" cy="48410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901254" y="4865472"/>
                <a:ext cx="966223" cy="35890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145543" y="4910968"/>
                <a:ext cx="62282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RBS</a:t>
                </a:r>
                <a:endParaRPr lang="en-US" sz="1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3068940" y="4895116"/>
                <a:ext cx="57091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Gene</a:t>
                </a:r>
                <a:endParaRPr lang="en-US" sz="140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6" name="Down Arrow 25"/>
              <p:cNvSpPr/>
              <p:nvPr/>
            </p:nvSpPr>
            <p:spPr>
              <a:xfrm>
                <a:off x="1258197" y="2907095"/>
                <a:ext cx="264387" cy="325521"/>
              </a:xfrm>
              <a:prstGeom prst="downArrow">
                <a:avLst/>
              </a:prstGeom>
              <a:solidFill>
                <a:srgbClr val="008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1052689" y="3231660"/>
                <a:ext cx="77777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rcA</a:t>
                </a:r>
                <a:r>
                  <a:rPr lang="en-US" sz="2000" baseline="30000" dirty="0" err="1" smtClean="0">
                    <a:solidFill>
                      <a:srgbClr val="008000"/>
                    </a:solidFill>
                    <a:latin typeface="Times New Roman" pitchFamily="18" charset="0"/>
                    <a:cs typeface="Times New Roman" pitchFamily="18" charset="0"/>
                  </a:rPr>
                  <a:t>P</a:t>
                </a:r>
                <a:endParaRPr lang="en-US" sz="2000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30" name="Straight Connector 29"/>
              <p:cNvCxnSpPr/>
              <p:nvPr/>
            </p:nvCxnSpPr>
            <p:spPr>
              <a:xfrm>
                <a:off x="1418290" y="3679069"/>
                <a:ext cx="0" cy="490283"/>
              </a:xfrm>
              <a:prstGeom prst="line">
                <a:avLst/>
              </a:prstGeom>
              <a:ln w="130175">
                <a:solidFill>
                  <a:srgbClr val="FF0000"/>
                </a:solidFill>
                <a:head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1152392" y="4185027"/>
                <a:ext cx="531795" cy="0"/>
              </a:xfrm>
              <a:prstGeom prst="line">
                <a:avLst/>
              </a:prstGeom>
              <a:ln w="6985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TextBox 54"/>
              <p:cNvSpPr txBox="1"/>
              <p:nvPr/>
            </p:nvSpPr>
            <p:spPr>
              <a:xfrm>
                <a:off x="3867477" y="3213562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OR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43" name="Straight Connector 42"/>
              <p:cNvCxnSpPr/>
              <p:nvPr/>
            </p:nvCxnSpPr>
            <p:spPr>
              <a:xfrm>
                <a:off x="4997273" y="5013230"/>
                <a:ext cx="3068184" cy="0"/>
              </a:xfrm>
              <a:prstGeom prst="line">
                <a:avLst/>
              </a:prstGeom>
              <a:ln w="6032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flipV="1">
                <a:off x="5658545" y="4504082"/>
                <a:ext cx="8476" cy="509148"/>
              </a:xfrm>
              <a:prstGeom prst="line">
                <a:avLst/>
              </a:prstGeom>
              <a:ln w="146050">
                <a:solidFill>
                  <a:srgbClr val="297D2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/>
              <p:cNvCxnSpPr/>
              <p:nvPr/>
            </p:nvCxnSpPr>
            <p:spPr>
              <a:xfrm>
                <a:off x="5604922" y="4554681"/>
                <a:ext cx="686527" cy="0"/>
              </a:xfrm>
              <a:prstGeom prst="straightConnector1">
                <a:avLst/>
              </a:prstGeom>
              <a:ln w="111125">
                <a:solidFill>
                  <a:srgbClr val="297D25"/>
                </a:solidFill>
                <a:tailEnd type="arrow"/>
              </a:ln>
              <a:effectLst>
                <a:outerShdw blurRad="40000" dist="20000" dir="5400000" rotWithShape="0">
                  <a:srgbClr val="000000">
                    <a:alpha val="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Oval 45"/>
              <p:cNvSpPr/>
              <p:nvPr/>
            </p:nvSpPr>
            <p:spPr>
              <a:xfrm>
                <a:off x="6571146" y="4784773"/>
                <a:ext cx="491588" cy="48410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7326856" y="4847374"/>
                <a:ext cx="966223" cy="35890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6571145" y="4865472"/>
                <a:ext cx="63499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RBS</a:t>
                </a:r>
                <a:endParaRPr lang="en-US" sz="140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7494542" y="4859341"/>
                <a:ext cx="57091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Gene</a:t>
                </a:r>
                <a:endParaRPr lang="en-US" sz="140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4" name="Group 3"/>
              <p:cNvGrpSpPr/>
              <p:nvPr/>
            </p:nvGrpSpPr>
            <p:grpSpPr>
              <a:xfrm>
                <a:off x="5478291" y="2338333"/>
                <a:ext cx="759465" cy="923630"/>
                <a:chOff x="5478291" y="2338333"/>
                <a:chExt cx="759465" cy="923630"/>
              </a:xfrm>
            </p:grpSpPr>
            <p:sp>
              <p:nvSpPr>
                <p:cNvPr id="41" name="TextBox 40"/>
                <p:cNvSpPr txBox="1"/>
                <p:nvPr/>
              </p:nvSpPr>
              <p:spPr>
                <a:xfrm>
                  <a:off x="5478291" y="2338333"/>
                  <a:ext cx="759465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 err="1">
                      <a:latin typeface="Times New Roman" pitchFamily="18" charset="0"/>
                      <a:cs typeface="Times New Roman" pitchFamily="18" charset="0"/>
                    </a:rPr>
                    <a:t>a</a:t>
                  </a:r>
                  <a:r>
                    <a:rPr lang="en-US" sz="2000" dirty="0" err="1" smtClean="0">
                      <a:latin typeface="Times New Roman" pitchFamily="18" charset="0"/>
                      <a:cs typeface="Times New Roman" pitchFamily="18" charset="0"/>
                    </a:rPr>
                    <a:t>rcB</a:t>
                  </a:r>
                  <a:endParaRPr lang="en-US" sz="20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0" name="Down Arrow 49"/>
                <p:cNvSpPr/>
                <p:nvPr/>
              </p:nvSpPr>
              <p:spPr>
                <a:xfrm>
                  <a:off x="5683799" y="2799998"/>
                  <a:ext cx="264387" cy="461965"/>
                </a:xfrm>
                <a:prstGeom prst="downArrow">
                  <a:avLst/>
                </a:prstGeom>
                <a:solidFill>
                  <a:srgbClr val="00800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51" name="TextBox 50"/>
              <p:cNvSpPr txBox="1"/>
              <p:nvPr/>
            </p:nvSpPr>
            <p:spPr>
              <a:xfrm>
                <a:off x="5478291" y="3213562"/>
                <a:ext cx="77777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rcA</a:t>
                </a:r>
                <a:r>
                  <a:rPr lang="en-US" sz="2000" baseline="30000" dirty="0" err="1" smtClean="0">
                    <a:solidFill>
                      <a:srgbClr val="008000"/>
                    </a:solidFill>
                    <a:latin typeface="Times New Roman" pitchFamily="18" charset="0"/>
                    <a:cs typeface="Times New Roman" pitchFamily="18" charset="0"/>
                  </a:rPr>
                  <a:t>P</a:t>
                </a:r>
                <a:endParaRPr lang="en-US" sz="2000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4655437" y="4522180"/>
                <a:ext cx="88357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cydAP</a:t>
                </a:r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6" name="Down Arrow 55"/>
              <p:cNvSpPr/>
              <p:nvPr/>
            </p:nvSpPr>
            <p:spPr>
              <a:xfrm>
                <a:off x="5704005" y="3679069"/>
                <a:ext cx="264387" cy="490283"/>
              </a:xfrm>
              <a:prstGeom prst="downArrow">
                <a:avLst/>
              </a:prstGeom>
              <a:solidFill>
                <a:srgbClr val="297D25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1024699" y="2563146"/>
              <a:ext cx="787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Stress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326856" y="4541404"/>
              <a:ext cx="9027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ON</a:t>
              </a:r>
              <a:endParaRPr lang="en-US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456954" y="4541404"/>
              <a:ext cx="11116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OFF</a:t>
              </a:r>
              <a:endPara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450577" y="2575249"/>
              <a:ext cx="787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Stress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Up Arrow 37"/>
            <p:cNvSpPr/>
            <p:nvPr/>
          </p:nvSpPr>
          <p:spPr>
            <a:xfrm rot="10800000">
              <a:off x="1319179" y="2957931"/>
              <a:ext cx="198217" cy="286247"/>
            </a:xfrm>
            <a:prstGeom prst="up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Up Arrow 38"/>
            <p:cNvSpPr/>
            <p:nvPr/>
          </p:nvSpPr>
          <p:spPr>
            <a:xfrm rot="10800000">
              <a:off x="5737089" y="2932478"/>
              <a:ext cx="198217" cy="286247"/>
            </a:xfrm>
            <a:prstGeom prst="up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2570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651" y="27463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What is my system?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9305" y="4980849"/>
            <a:ext cx="8801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luxI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fadB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558740" y="2047226"/>
            <a:ext cx="7309709" cy="4296392"/>
            <a:chOff x="438651" y="1461129"/>
            <a:chExt cx="7309709" cy="4296392"/>
          </a:xfrm>
        </p:grpSpPr>
        <p:sp>
          <p:nvSpPr>
            <p:cNvPr id="4" name="TextBox 3"/>
            <p:cNvSpPr txBox="1"/>
            <p:nvPr/>
          </p:nvSpPr>
          <p:spPr>
            <a:xfrm>
              <a:off x="919669" y="2826973"/>
              <a:ext cx="7594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rcB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438651" y="5501870"/>
              <a:ext cx="3068184" cy="0"/>
            </a:xfrm>
            <a:prstGeom prst="line">
              <a:avLst/>
            </a:prstGeom>
            <a:ln w="6032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1046300" y="5006319"/>
              <a:ext cx="686527" cy="0"/>
            </a:xfrm>
            <a:prstGeom prst="straightConnector1">
              <a:avLst/>
            </a:prstGeom>
            <a:ln w="111125">
              <a:solidFill>
                <a:srgbClr val="00B05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2012524" y="5273413"/>
              <a:ext cx="491588" cy="48410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768234" y="5336014"/>
              <a:ext cx="966223" cy="35890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12524" y="5325704"/>
              <a:ext cx="5840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RBS</a:t>
              </a:r>
              <a:endParaRPr lang="en-US" sz="1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033666" y="5347981"/>
              <a:ext cx="5132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GFP</a:t>
              </a:r>
              <a:endParaRPr lang="en-US" sz="1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Down Arrow 12"/>
            <p:cNvSpPr/>
            <p:nvPr/>
          </p:nvSpPr>
          <p:spPr>
            <a:xfrm>
              <a:off x="1125177" y="3377637"/>
              <a:ext cx="264387" cy="325521"/>
            </a:xfrm>
            <a:prstGeom prst="down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19669" y="3702202"/>
              <a:ext cx="8963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rcA</a:t>
              </a:r>
              <a:r>
                <a:rPr lang="en-US" sz="2400" baseline="30000" dirty="0" err="1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endParaRPr lang="en-US" sz="24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1019372" y="4149611"/>
              <a:ext cx="531795" cy="505958"/>
              <a:chOff x="1056975" y="4149611"/>
              <a:chExt cx="531795" cy="505958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>
                <a:off x="1322873" y="4149611"/>
                <a:ext cx="0" cy="490283"/>
              </a:xfrm>
              <a:prstGeom prst="line">
                <a:avLst/>
              </a:prstGeom>
              <a:ln w="130175">
                <a:solidFill>
                  <a:srgbClr val="FF0000"/>
                </a:solidFill>
                <a:head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1056975" y="4655569"/>
                <a:ext cx="531795" cy="0"/>
              </a:xfrm>
              <a:prstGeom prst="line">
                <a:avLst/>
              </a:prstGeom>
              <a:ln w="6985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" name="Straight Connector 6"/>
            <p:cNvCxnSpPr/>
            <p:nvPr/>
          </p:nvCxnSpPr>
          <p:spPr>
            <a:xfrm flipV="1">
              <a:off x="1116701" y="4992722"/>
              <a:ext cx="8476" cy="509148"/>
            </a:xfrm>
            <a:prstGeom prst="line">
              <a:avLst/>
            </a:prstGeom>
            <a:ln w="14605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984589" y="1461129"/>
              <a:ext cx="7665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1083903" y="2300388"/>
              <a:ext cx="531795" cy="505958"/>
              <a:chOff x="1056975" y="4149611"/>
              <a:chExt cx="531795" cy="505958"/>
            </a:xfrm>
          </p:grpSpPr>
          <p:cxnSp>
            <p:nvCxnSpPr>
              <p:cNvPr id="35" name="Straight Connector 34"/>
              <p:cNvCxnSpPr/>
              <p:nvPr/>
            </p:nvCxnSpPr>
            <p:spPr>
              <a:xfrm>
                <a:off x="1322873" y="4149611"/>
                <a:ext cx="0" cy="490283"/>
              </a:xfrm>
              <a:prstGeom prst="line">
                <a:avLst/>
              </a:prstGeom>
              <a:ln w="130175">
                <a:solidFill>
                  <a:srgbClr val="FF0000"/>
                </a:solidFill>
                <a:head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1056975" y="4655569"/>
                <a:ext cx="531795" cy="0"/>
              </a:xfrm>
              <a:prstGeom prst="line">
                <a:avLst/>
              </a:prstGeom>
              <a:ln w="6985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TextBox 18"/>
            <p:cNvSpPr txBox="1"/>
            <p:nvPr/>
          </p:nvSpPr>
          <p:spPr>
            <a:xfrm>
              <a:off x="4933572" y="2826973"/>
              <a:ext cx="7594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rcB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4452554" y="5501870"/>
              <a:ext cx="3068184" cy="0"/>
            </a:xfrm>
            <a:prstGeom prst="line">
              <a:avLst/>
            </a:prstGeom>
            <a:ln w="6032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5060203" y="5006319"/>
              <a:ext cx="686527" cy="0"/>
            </a:xfrm>
            <a:prstGeom prst="straightConnector1">
              <a:avLst/>
            </a:prstGeom>
            <a:ln w="111125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/>
            <p:cNvSpPr/>
            <p:nvPr/>
          </p:nvSpPr>
          <p:spPr>
            <a:xfrm>
              <a:off x="6026427" y="5273413"/>
              <a:ext cx="491588" cy="48410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782137" y="5336014"/>
              <a:ext cx="966223" cy="35890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026426" y="5347981"/>
              <a:ext cx="6145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RBS</a:t>
              </a:r>
              <a:endParaRPr lang="en-US" sz="1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047569" y="5354199"/>
              <a:ext cx="5132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GFP</a:t>
              </a:r>
              <a:endParaRPr lang="en-US" sz="1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933572" y="3702202"/>
              <a:ext cx="8963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rcA</a:t>
              </a:r>
              <a:r>
                <a:rPr lang="en-US" sz="2400" baseline="30000" dirty="0" err="1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endParaRPr lang="en-US" sz="24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962746" y="4944825"/>
              <a:ext cx="10230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ydAP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Down Arrow 30"/>
            <p:cNvSpPr/>
            <p:nvPr/>
          </p:nvSpPr>
          <p:spPr>
            <a:xfrm>
              <a:off x="5159286" y="4167709"/>
              <a:ext cx="264387" cy="490283"/>
            </a:xfrm>
            <a:prstGeom prst="down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 flipV="1">
              <a:off x="5122653" y="4992722"/>
              <a:ext cx="8476" cy="509148"/>
            </a:xfrm>
            <a:prstGeom prst="line">
              <a:avLst/>
            </a:prstGeom>
            <a:ln w="146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" name="Group 39"/>
            <p:cNvGrpSpPr/>
            <p:nvPr/>
          </p:nvGrpSpPr>
          <p:grpSpPr>
            <a:xfrm>
              <a:off x="4949615" y="1587280"/>
              <a:ext cx="766557" cy="1223624"/>
              <a:chOff x="994579" y="1582722"/>
              <a:chExt cx="766557" cy="1223624"/>
            </a:xfrm>
          </p:grpSpPr>
          <p:sp>
            <p:nvSpPr>
              <p:cNvPr id="41" name="TextBox 40"/>
              <p:cNvSpPr txBox="1"/>
              <p:nvPr/>
            </p:nvSpPr>
            <p:spPr>
              <a:xfrm>
                <a:off x="994579" y="1582722"/>
                <a:ext cx="7665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en-US" sz="2400" baseline="-25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en-US" sz="2400" baseline="-25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42" name="Group 41"/>
              <p:cNvGrpSpPr/>
              <p:nvPr/>
            </p:nvGrpSpPr>
            <p:grpSpPr>
              <a:xfrm>
                <a:off x="1083903" y="2300388"/>
                <a:ext cx="531795" cy="505958"/>
                <a:chOff x="1056975" y="4149611"/>
                <a:chExt cx="531795" cy="505958"/>
              </a:xfrm>
            </p:grpSpPr>
            <p:cxnSp>
              <p:nvCxnSpPr>
                <p:cNvPr id="43" name="Straight Connector 42"/>
                <p:cNvCxnSpPr/>
                <p:nvPr/>
              </p:nvCxnSpPr>
              <p:spPr>
                <a:xfrm>
                  <a:off x="1322873" y="4149611"/>
                  <a:ext cx="0" cy="490283"/>
                </a:xfrm>
                <a:prstGeom prst="line">
                  <a:avLst/>
                </a:prstGeom>
                <a:ln w="130175">
                  <a:solidFill>
                    <a:srgbClr val="FF0000"/>
                  </a:solidFill>
                  <a:headEnd type="non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>
                  <a:off x="1056975" y="4655569"/>
                  <a:ext cx="531795" cy="0"/>
                </a:xfrm>
                <a:prstGeom prst="line">
                  <a:avLst/>
                </a:prstGeom>
                <a:ln w="6985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5" name="Down Arrow 44"/>
            <p:cNvSpPr/>
            <p:nvPr/>
          </p:nvSpPr>
          <p:spPr>
            <a:xfrm>
              <a:off x="5172642" y="3378748"/>
              <a:ext cx="264387" cy="325521"/>
            </a:xfrm>
            <a:prstGeom prst="down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47356" y="1922794"/>
              <a:ext cx="9852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(Stress)</a:t>
              </a:r>
              <a:endParaRPr lang="en-US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910860" y="1957701"/>
              <a:ext cx="9852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(Stress)</a:t>
              </a:r>
              <a:endParaRPr lang="en-US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724155" y="4034789"/>
              <a:ext cx="8227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ON</a:t>
              </a:r>
              <a:endParaRPr lang="en-US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741125" y="3933431"/>
              <a:ext cx="10072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OFF</a:t>
              </a:r>
              <a:endPara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181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7221" y="3665550"/>
            <a:ext cx="895316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AACTAATTTCAGCCTTATAACTCACACATTTTA</a:t>
            </a:r>
            <a:r>
              <a:rPr lang="en-US" sz="800" u="sng" dirty="0" smtClean="0">
                <a:solidFill>
                  <a:srgbClr val="92D050"/>
                </a:solidFill>
              </a:rPr>
              <a:t>AACATAAATGTCAGTAAAGTTACCTTATTGAAACATGATTAACATAATTTG</a:t>
            </a:r>
            <a:r>
              <a:rPr lang="en-US" sz="800" dirty="0" smtClean="0"/>
              <a:t>TAGGAA</a:t>
            </a:r>
            <a:r>
              <a:rPr lang="en-US" sz="800" u="sng" dirty="0" smtClean="0">
                <a:solidFill>
                  <a:srgbClr val="FF0000"/>
                </a:solidFill>
              </a:rPr>
              <a:t>TTGATATTTATCAAT</a:t>
            </a:r>
            <a:r>
              <a:rPr lang="en-US" sz="800" dirty="0" smtClean="0"/>
              <a:t>GTATAAGTCT</a:t>
            </a:r>
            <a:r>
              <a:rPr lang="en-US" sz="800" b="1" dirty="0" smtClean="0">
                <a:solidFill>
                  <a:srgbClr val="0000FF"/>
                </a:solidFill>
              </a:rPr>
              <a:t>T</a:t>
            </a:r>
            <a:r>
              <a:rPr lang="en-US" sz="800" dirty="0" smtClean="0"/>
              <a:t>GGAAATGGGCATCAAAAAGAGATA</a:t>
            </a:r>
            <a:r>
              <a:rPr lang="en-US" sz="800" b="1" dirty="0" smtClean="0">
                <a:solidFill>
                  <a:srgbClr val="0000FF"/>
                </a:solidFill>
              </a:rPr>
              <a:t>A</a:t>
            </a:r>
            <a:r>
              <a:rPr lang="en-US" sz="800" dirty="0" smtClean="0"/>
              <a:t>ATTGTTCTC</a:t>
            </a:r>
            <a:r>
              <a:rPr lang="en-US" sz="800" b="1" dirty="0" smtClean="0">
                <a:solidFill>
                  <a:srgbClr val="0000FF"/>
                </a:solidFill>
              </a:rPr>
              <a:t>G</a:t>
            </a:r>
          </a:p>
          <a:p>
            <a:r>
              <a:rPr lang="en-US" sz="1100" dirty="0" smtClean="0"/>
              <a:t>	</a:t>
            </a:r>
            <a:endParaRPr lang="en-US" sz="1100" dirty="0"/>
          </a:p>
        </p:txBody>
      </p:sp>
      <p:sp>
        <p:nvSpPr>
          <p:cNvPr id="3" name="Moon 2"/>
          <p:cNvSpPr/>
          <p:nvPr/>
        </p:nvSpPr>
        <p:spPr>
          <a:xfrm rot="16200000">
            <a:off x="3164619" y="2006783"/>
            <a:ext cx="492981" cy="2830664"/>
          </a:xfrm>
          <a:prstGeom prst="mo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Block Arc 4"/>
          <p:cNvSpPr/>
          <p:nvPr/>
        </p:nvSpPr>
        <p:spPr>
          <a:xfrm rot="10800000">
            <a:off x="5124614" y="2978681"/>
            <a:ext cx="818984" cy="686869"/>
          </a:xfrm>
          <a:prstGeom prst="blockArc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70997" y="3852759"/>
            <a:ext cx="18390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rcA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Binding Site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activates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90727" y="3887621"/>
            <a:ext cx="17235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Fnr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Binding Site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represses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27348" y="185088"/>
            <a:ext cx="3552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aerobic conditions: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98573" y="1512292"/>
            <a:ext cx="3339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P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92772" y="2368699"/>
            <a:ext cx="6190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Off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97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7221" y="3665550"/>
            <a:ext cx="895316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AACTAATTTCAGCCTTATAACTCACACATTTTA</a:t>
            </a:r>
            <a:r>
              <a:rPr lang="en-US" sz="800" u="sng" dirty="0" smtClean="0">
                <a:solidFill>
                  <a:srgbClr val="92D050"/>
                </a:solidFill>
              </a:rPr>
              <a:t>AACATAAATGTCAGTAAAGTTACCTTATTGAAACATGATTAACATAATTTG</a:t>
            </a:r>
            <a:r>
              <a:rPr lang="en-US" sz="800" dirty="0" smtClean="0"/>
              <a:t>TAGGAA</a:t>
            </a:r>
            <a:r>
              <a:rPr lang="en-US" sz="800" u="sng" dirty="0" smtClean="0">
                <a:solidFill>
                  <a:srgbClr val="FF0000"/>
                </a:solidFill>
              </a:rPr>
              <a:t>TTGATATTTATCAAT</a:t>
            </a:r>
            <a:r>
              <a:rPr lang="en-US" sz="800" dirty="0" smtClean="0"/>
              <a:t>GTATAAGTCT</a:t>
            </a:r>
            <a:r>
              <a:rPr lang="en-US" sz="800" b="1" dirty="0" smtClean="0">
                <a:solidFill>
                  <a:srgbClr val="0000FF"/>
                </a:solidFill>
              </a:rPr>
              <a:t>T</a:t>
            </a:r>
            <a:r>
              <a:rPr lang="en-US" sz="800" dirty="0" smtClean="0"/>
              <a:t>GGAAATGGGCATCAAAAAGAGATA</a:t>
            </a:r>
            <a:r>
              <a:rPr lang="en-US" sz="800" b="1" dirty="0" smtClean="0">
                <a:solidFill>
                  <a:srgbClr val="0000FF"/>
                </a:solidFill>
              </a:rPr>
              <a:t>A</a:t>
            </a:r>
            <a:r>
              <a:rPr lang="en-US" sz="800" dirty="0" smtClean="0"/>
              <a:t>ATTGTTCTC</a:t>
            </a:r>
            <a:r>
              <a:rPr lang="en-US" sz="800" b="1" dirty="0" smtClean="0">
                <a:solidFill>
                  <a:srgbClr val="0000FF"/>
                </a:solidFill>
              </a:rPr>
              <a:t>G</a:t>
            </a:r>
          </a:p>
          <a:p>
            <a:r>
              <a:rPr lang="en-US" sz="1100" dirty="0" smtClean="0"/>
              <a:t>	</a:t>
            </a:r>
            <a:endParaRPr lang="en-US" sz="1100" dirty="0"/>
          </a:p>
        </p:txBody>
      </p:sp>
      <p:sp>
        <p:nvSpPr>
          <p:cNvPr id="3" name="Moon 2"/>
          <p:cNvSpPr/>
          <p:nvPr/>
        </p:nvSpPr>
        <p:spPr>
          <a:xfrm rot="16200000">
            <a:off x="3164619" y="2006783"/>
            <a:ext cx="492981" cy="2830664"/>
          </a:xfrm>
          <a:prstGeom prst="mo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Block Arc 4"/>
          <p:cNvSpPr/>
          <p:nvPr/>
        </p:nvSpPr>
        <p:spPr>
          <a:xfrm rot="10800000">
            <a:off x="5124614" y="2978681"/>
            <a:ext cx="818984" cy="686869"/>
          </a:xfrm>
          <a:prstGeom prst="blockArc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70997" y="3852759"/>
            <a:ext cx="18390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arcA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Binding Site</a:t>
            </a:r>
          </a:p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activates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90727" y="3887621"/>
            <a:ext cx="17235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Fnr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Binding Site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represses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93340" y="162363"/>
            <a:ext cx="43665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microaerobic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conditions:</a:t>
            </a: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(oxygen levels below 20%)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059387" y="2575613"/>
            <a:ext cx="2703443" cy="80613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089081" y="2823739"/>
            <a:ext cx="64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arcA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98572" y="2823739"/>
            <a:ext cx="3339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en-US" sz="11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115420" y="1866733"/>
            <a:ext cx="673374" cy="662378"/>
            <a:chOff x="5215903" y="2269134"/>
            <a:chExt cx="1346747" cy="992829"/>
          </a:xfrm>
        </p:grpSpPr>
        <p:sp>
          <p:nvSpPr>
            <p:cNvPr id="20" name="TextBox 19"/>
            <p:cNvSpPr txBox="1"/>
            <p:nvPr/>
          </p:nvSpPr>
          <p:spPr>
            <a:xfrm>
              <a:off x="5215903" y="2269134"/>
              <a:ext cx="1346747" cy="5535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rcB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Down Arrow 20"/>
            <p:cNvSpPr/>
            <p:nvPr/>
          </p:nvSpPr>
          <p:spPr>
            <a:xfrm>
              <a:off x="5683797" y="2799998"/>
              <a:ext cx="342142" cy="461965"/>
            </a:xfrm>
            <a:prstGeom prst="down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7428518" y="2020850"/>
            <a:ext cx="6190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endParaRPr lang="en-US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52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7221" y="3665550"/>
            <a:ext cx="895316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AACTAATTTCAGCCTTATAACTCACACATTTTA</a:t>
            </a:r>
            <a:r>
              <a:rPr lang="en-US" sz="800" u="sng" dirty="0" smtClean="0">
                <a:solidFill>
                  <a:srgbClr val="92D050"/>
                </a:solidFill>
              </a:rPr>
              <a:t>AACATAAATGTCAGTAAAGTTACCTTATTGAAACATGATTAACATAATTTG</a:t>
            </a:r>
            <a:r>
              <a:rPr lang="en-US" sz="800" dirty="0" smtClean="0"/>
              <a:t>TAGGAA</a:t>
            </a:r>
            <a:r>
              <a:rPr lang="en-US" sz="800" u="sng" dirty="0" smtClean="0">
                <a:solidFill>
                  <a:srgbClr val="FF0000"/>
                </a:solidFill>
              </a:rPr>
              <a:t>TTGATATTTATCAAT</a:t>
            </a:r>
            <a:r>
              <a:rPr lang="en-US" sz="800" dirty="0" smtClean="0"/>
              <a:t>GTATAAGTCT</a:t>
            </a:r>
            <a:r>
              <a:rPr lang="en-US" sz="800" b="1" dirty="0" smtClean="0">
                <a:solidFill>
                  <a:srgbClr val="0000FF"/>
                </a:solidFill>
              </a:rPr>
              <a:t>T</a:t>
            </a:r>
            <a:r>
              <a:rPr lang="en-US" sz="800" dirty="0" smtClean="0"/>
              <a:t>GGAAATGGGCATCAAAAAGAGATA</a:t>
            </a:r>
            <a:r>
              <a:rPr lang="en-US" sz="800" b="1" dirty="0" smtClean="0">
                <a:solidFill>
                  <a:srgbClr val="0000FF"/>
                </a:solidFill>
              </a:rPr>
              <a:t>A</a:t>
            </a:r>
            <a:r>
              <a:rPr lang="en-US" sz="800" dirty="0" smtClean="0"/>
              <a:t>ATTGTTCTC</a:t>
            </a:r>
            <a:r>
              <a:rPr lang="en-US" sz="800" b="1" dirty="0" smtClean="0">
                <a:solidFill>
                  <a:srgbClr val="0000FF"/>
                </a:solidFill>
              </a:rPr>
              <a:t>G</a:t>
            </a:r>
          </a:p>
          <a:p>
            <a:r>
              <a:rPr lang="en-US" sz="1100" dirty="0" smtClean="0"/>
              <a:t>	</a:t>
            </a:r>
            <a:endParaRPr lang="en-US" sz="1100" dirty="0"/>
          </a:p>
        </p:txBody>
      </p:sp>
      <p:sp>
        <p:nvSpPr>
          <p:cNvPr id="3" name="Moon 2"/>
          <p:cNvSpPr/>
          <p:nvPr/>
        </p:nvSpPr>
        <p:spPr>
          <a:xfrm rot="16200000">
            <a:off x="3164619" y="2006783"/>
            <a:ext cx="492981" cy="2830664"/>
          </a:xfrm>
          <a:prstGeom prst="mo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Block Arc 4"/>
          <p:cNvSpPr/>
          <p:nvPr/>
        </p:nvSpPr>
        <p:spPr>
          <a:xfrm rot="10800000">
            <a:off x="5124614" y="2978681"/>
            <a:ext cx="818984" cy="686869"/>
          </a:xfrm>
          <a:prstGeom prst="blockArc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70997" y="3852759"/>
            <a:ext cx="18390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rcA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Binding Site</a:t>
            </a:r>
          </a:p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ctivates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90727" y="3887621"/>
            <a:ext cx="17235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Fnr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Binding Site</a:t>
            </a:r>
          </a:p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epresses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39568" y="246423"/>
            <a:ext cx="62527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anaerobic conditions:</a:t>
            </a: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(oxygen levels below 7-10%)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059387" y="2575613"/>
            <a:ext cx="2703443" cy="806135"/>
            <a:chOff x="2059387" y="2575613"/>
            <a:chExt cx="2703443" cy="806135"/>
          </a:xfrm>
        </p:grpSpPr>
        <p:sp>
          <p:nvSpPr>
            <p:cNvPr id="13" name="Oval 12"/>
            <p:cNvSpPr/>
            <p:nvPr/>
          </p:nvSpPr>
          <p:spPr>
            <a:xfrm>
              <a:off x="2059387" y="2575613"/>
              <a:ext cx="2703443" cy="806135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089081" y="2823739"/>
              <a:ext cx="64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arcA</a:t>
              </a:r>
              <a:endPara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498572" y="2823739"/>
              <a:ext cx="33395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endParaRPr lang="en-US" sz="1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279664" y="2941078"/>
            <a:ext cx="500932" cy="503986"/>
            <a:chOff x="5239907" y="1444965"/>
            <a:chExt cx="500932" cy="503986"/>
          </a:xfrm>
        </p:grpSpPr>
        <p:sp>
          <p:nvSpPr>
            <p:cNvPr id="15" name="Oval 14"/>
            <p:cNvSpPr/>
            <p:nvPr/>
          </p:nvSpPr>
          <p:spPr>
            <a:xfrm>
              <a:off x="5279664" y="1444965"/>
              <a:ext cx="421419" cy="50398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239907" y="1525372"/>
              <a:ext cx="5009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Fnr</a:t>
              </a:r>
              <a:endPara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115420" y="1866733"/>
            <a:ext cx="673374" cy="662378"/>
            <a:chOff x="5215903" y="2269134"/>
            <a:chExt cx="1346747" cy="992829"/>
          </a:xfrm>
        </p:grpSpPr>
        <p:sp>
          <p:nvSpPr>
            <p:cNvPr id="20" name="TextBox 19"/>
            <p:cNvSpPr txBox="1"/>
            <p:nvPr/>
          </p:nvSpPr>
          <p:spPr>
            <a:xfrm>
              <a:off x="5215903" y="2269134"/>
              <a:ext cx="1346747" cy="5535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rcB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Down Arrow 20"/>
            <p:cNvSpPr/>
            <p:nvPr/>
          </p:nvSpPr>
          <p:spPr>
            <a:xfrm>
              <a:off x="5683797" y="2799998"/>
              <a:ext cx="342142" cy="461965"/>
            </a:xfrm>
            <a:prstGeom prst="down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142596" y="1293924"/>
            <a:ext cx="6190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endParaRPr lang="en-US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42991" y="1293924"/>
            <a:ext cx="6190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Off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80028" y="1971923"/>
            <a:ext cx="1478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Intermediate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78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7221" y="3665550"/>
            <a:ext cx="895316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AACTAATTTCAGCCTTATAACTCACACATTTTA</a:t>
            </a:r>
            <a:r>
              <a:rPr lang="en-US" sz="800" u="sng" dirty="0" smtClean="0">
                <a:solidFill>
                  <a:srgbClr val="92D050"/>
                </a:solidFill>
              </a:rPr>
              <a:t>AACATAAATGTCAGTAAAGTTACCTTATTGAAACATGATTAACATAATTTG</a:t>
            </a:r>
            <a:r>
              <a:rPr lang="en-US" sz="800" dirty="0" smtClean="0"/>
              <a:t>TAGGAA</a:t>
            </a:r>
            <a:r>
              <a:rPr lang="en-US" sz="800" u="sng" dirty="0" smtClean="0">
                <a:solidFill>
                  <a:srgbClr val="FF0000"/>
                </a:solidFill>
              </a:rPr>
              <a:t>TTGATATTTATCAAT</a:t>
            </a:r>
            <a:r>
              <a:rPr lang="en-US" sz="800" dirty="0" smtClean="0"/>
              <a:t>GTATAAGTCT</a:t>
            </a:r>
            <a:r>
              <a:rPr lang="en-US" sz="800" b="1" dirty="0" smtClean="0">
                <a:solidFill>
                  <a:srgbClr val="0000FF"/>
                </a:solidFill>
              </a:rPr>
              <a:t>T</a:t>
            </a:r>
            <a:r>
              <a:rPr lang="en-US" sz="800" dirty="0" smtClean="0"/>
              <a:t>GGAAATGGGCATCAAAAAGAGATA</a:t>
            </a:r>
            <a:r>
              <a:rPr lang="en-US" sz="800" b="1" dirty="0" smtClean="0">
                <a:solidFill>
                  <a:srgbClr val="0000FF"/>
                </a:solidFill>
              </a:rPr>
              <a:t>A</a:t>
            </a:r>
            <a:r>
              <a:rPr lang="en-US" sz="800" dirty="0" smtClean="0"/>
              <a:t>ATTGTTCTC</a:t>
            </a:r>
            <a:r>
              <a:rPr lang="en-US" sz="800" b="1" dirty="0" smtClean="0">
                <a:solidFill>
                  <a:srgbClr val="0000FF"/>
                </a:solidFill>
              </a:rPr>
              <a:t>G</a:t>
            </a:r>
          </a:p>
          <a:p>
            <a:r>
              <a:rPr lang="en-US" sz="1100" dirty="0" smtClean="0"/>
              <a:t>	</a:t>
            </a:r>
            <a:endParaRPr lang="en-US" sz="1100" dirty="0"/>
          </a:p>
        </p:txBody>
      </p:sp>
      <p:sp>
        <p:nvSpPr>
          <p:cNvPr id="3" name="Moon 2"/>
          <p:cNvSpPr/>
          <p:nvPr/>
        </p:nvSpPr>
        <p:spPr>
          <a:xfrm rot="16200000">
            <a:off x="3164619" y="2006783"/>
            <a:ext cx="492981" cy="2830664"/>
          </a:xfrm>
          <a:prstGeom prst="mo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Block Arc 4"/>
          <p:cNvSpPr/>
          <p:nvPr/>
        </p:nvSpPr>
        <p:spPr>
          <a:xfrm rot="10800000">
            <a:off x="5124614" y="2978681"/>
            <a:ext cx="818984" cy="686869"/>
          </a:xfrm>
          <a:prstGeom prst="blockArc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70997" y="3852759"/>
            <a:ext cx="18390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arcA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Binding Site</a:t>
            </a:r>
          </a:p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activates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90727" y="3887621"/>
            <a:ext cx="17235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Fnr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Binding Site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represses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59387" y="246459"/>
            <a:ext cx="4829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aerobic conditions with DTT:</a:t>
            </a:r>
          </a:p>
        </p:txBody>
      </p:sp>
      <p:sp>
        <p:nvSpPr>
          <p:cNvPr id="13" name="Oval 12"/>
          <p:cNvSpPr/>
          <p:nvPr/>
        </p:nvSpPr>
        <p:spPr>
          <a:xfrm>
            <a:off x="2059387" y="2575613"/>
            <a:ext cx="2703443" cy="80613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089081" y="2823739"/>
            <a:ext cx="64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arcA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98572" y="2823739"/>
            <a:ext cx="3339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P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3325634" y="1540741"/>
            <a:ext cx="194806" cy="408210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85108" y="1176376"/>
            <a:ext cx="870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DTT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115420" y="1866733"/>
            <a:ext cx="673374" cy="662378"/>
            <a:chOff x="5215903" y="2269134"/>
            <a:chExt cx="1346747" cy="992829"/>
          </a:xfrm>
        </p:grpSpPr>
        <p:sp>
          <p:nvSpPr>
            <p:cNvPr id="20" name="TextBox 19"/>
            <p:cNvSpPr txBox="1"/>
            <p:nvPr/>
          </p:nvSpPr>
          <p:spPr>
            <a:xfrm>
              <a:off x="5215903" y="2269134"/>
              <a:ext cx="1346747" cy="5535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rcB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Down Arrow 20"/>
            <p:cNvSpPr/>
            <p:nvPr/>
          </p:nvSpPr>
          <p:spPr>
            <a:xfrm>
              <a:off x="5683797" y="2799998"/>
              <a:ext cx="342142" cy="461965"/>
            </a:xfrm>
            <a:prstGeom prst="down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7486741" y="1807318"/>
            <a:ext cx="6190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endParaRPr lang="en-US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09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5058" y="838200"/>
            <a:ext cx="6196405" cy="3603812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Repression</a:t>
            </a:r>
          </a:p>
          <a:p>
            <a:pPr lvl="1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luxI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fadB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Activation</a:t>
            </a:r>
          </a:p>
          <a:p>
            <a:pPr lvl="1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cydA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menakano\AppData\Local\Microsoft\Windows\Temporary Internet Files\Content.IE5\EC598A1C\MC900441745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52400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86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3501"/>
            <a:ext cx="6705600" cy="4724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Assembling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oligos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menakano\Desktop\heat0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474" y="2565648"/>
            <a:ext cx="1422400" cy="1474439"/>
          </a:xfrm>
          <a:prstGeom prst="rect">
            <a:avLst/>
          </a:prstGeom>
          <a:noFill/>
          <a:ln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1182949" y="1676400"/>
            <a:ext cx="1600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612592" y="1981200"/>
            <a:ext cx="175260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199846" y="1691936"/>
            <a:ext cx="1752600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734910" y="1981200"/>
            <a:ext cx="156210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197136" y="1691936"/>
            <a:ext cx="16002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5662474" y="1981200"/>
            <a:ext cx="1447800" cy="74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own Arrow 14"/>
          <p:cNvSpPr/>
          <p:nvPr/>
        </p:nvSpPr>
        <p:spPr>
          <a:xfrm>
            <a:off x="3333750" y="2169850"/>
            <a:ext cx="190500" cy="762000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373390" y="3276600"/>
            <a:ext cx="2579056" cy="24765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62867" y="5186779"/>
            <a:ext cx="1845569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pSB1A2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3429000" y="3148980"/>
            <a:ext cx="0" cy="28002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429000" y="3148980"/>
            <a:ext cx="228600" cy="0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676400" y="3148980"/>
            <a:ext cx="12192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promoter</a:t>
            </a:r>
            <a:endParaRPr lang="en-US" sz="1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2488892" y="3288990"/>
            <a:ext cx="710954" cy="1387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116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90600"/>
            <a:ext cx="6477000" cy="4114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Promoters were assembled correctly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New Parts: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J100067: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fadB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long sequence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J100068: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fadB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short sequence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J100074: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luxI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long sequence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J100075: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Cyd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long sequence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J100076: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Cyd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short sequence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Next step: clone promoter upstream of RBS-RFP/GFP</a:t>
            </a:r>
          </a:p>
        </p:txBody>
      </p:sp>
    </p:spTree>
    <p:extLst>
      <p:ext uri="{BB962C8B-B14F-4D97-AF65-F5344CB8AC3E}">
        <p14:creationId xmlns:p14="http://schemas.microsoft.com/office/powerpoint/2010/main" val="269530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57200"/>
            <a:ext cx="6196405" cy="360381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Testing hydrogen peroxide concentrations- Round 1</a:t>
            </a: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2272059"/>
              </p:ext>
            </p:extLst>
          </p:nvPr>
        </p:nvGraphicFramePr>
        <p:xfrm>
          <a:off x="1295400" y="1676400"/>
          <a:ext cx="6286500" cy="433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/>
          <p:cNvSpPr/>
          <p:nvPr/>
        </p:nvSpPr>
        <p:spPr>
          <a:xfrm>
            <a:off x="6553200" y="4052656"/>
            <a:ext cx="838200" cy="838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553200" y="3123460"/>
            <a:ext cx="838200" cy="9144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5" idx="1"/>
          </p:cNvCxnSpPr>
          <p:nvPr/>
        </p:nvCxnSpPr>
        <p:spPr>
          <a:xfrm flipH="1" flipV="1">
            <a:off x="5638800" y="2895600"/>
            <a:ext cx="914400" cy="68506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2" idx="1"/>
          </p:cNvCxnSpPr>
          <p:nvPr/>
        </p:nvCxnSpPr>
        <p:spPr>
          <a:xfrm flipH="1">
            <a:off x="5638800" y="4471756"/>
            <a:ext cx="914400" cy="4191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993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9059" y="184868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Cyd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Promoter – Short Sequence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Moon 2"/>
          <p:cNvSpPr/>
          <p:nvPr/>
        </p:nvSpPr>
        <p:spPr>
          <a:xfrm rot="16200000">
            <a:off x="3164619" y="2006783"/>
            <a:ext cx="492981" cy="2830664"/>
          </a:xfrm>
          <a:prstGeom prst="mo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Block Arc 4"/>
          <p:cNvSpPr/>
          <p:nvPr/>
        </p:nvSpPr>
        <p:spPr>
          <a:xfrm rot="10800000">
            <a:off x="5124614" y="2978681"/>
            <a:ext cx="818984" cy="686869"/>
          </a:xfrm>
          <a:prstGeom prst="blockArc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91593" y="3852759"/>
            <a:ext cx="18390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rcA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Binding Site</a:t>
            </a:r>
          </a:p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ctivates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19161" y="3879103"/>
            <a:ext cx="17235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Fnr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Binding Site</a:t>
            </a:r>
          </a:p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epresses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662" y="3665550"/>
            <a:ext cx="895316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AACTAATTTCAGCCTTATAACTCACACATTTTA</a:t>
            </a:r>
            <a:r>
              <a:rPr lang="en-US" sz="800" u="sng" dirty="0" smtClean="0">
                <a:solidFill>
                  <a:srgbClr val="92D050"/>
                </a:solidFill>
              </a:rPr>
              <a:t>AACATAAATGTCAGTAAAGTTACCTTATTGAAACATGATTAACATAATTTG</a:t>
            </a:r>
            <a:r>
              <a:rPr lang="en-US" sz="800" dirty="0" smtClean="0"/>
              <a:t>TAGGAA</a:t>
            </a:r>
            <a:r>
              <a:rPr lang="en-US" sz="800" u="sng" dirty="0" smtClean="0">
                <a:solidFill>
                  <a:srgbClr val="FF0000"/>
                </a:solidFill>
              </a:rPr>
              <a:t>TTGATATTTATCAAT</a:t>
            </a:r>
            <a:r>
              <a:rPr lang="en-US" sz="800" dirty="0" smtClean="0"/>
              <a:t>GTATAAGTCT</a:t>
            </a:r>
            <a:r>
              <a:rPr lang="en-US" sz="800" b="1" dirty="0" smtClean="0">
                <a:solidFill>
                  <a:srgbClr val="0000FF"/>
                </a:solidFill>
              </a:rPr>
              <a:t>T</a:t>
            </a:r>
            <a:r>
              <a:rPr lang="en-US" sz="800" dirty="0" smtClean="0"/>
              <a:t>GGAAATGGGCATCAAAAAGAGATA</a:t>
            </a:r>
            <a:r>
              <a:rPr lang="en-US" sz="800" b="1" dirty="0" smtClean="0">
                <a:solidFill>
                  <a:srgbClr val="0000FF"/>
                </a:solidFill>
              </a:rPr>
              <a:t>A</a:t>
            </a:r>
            <a:r>
              <a:rPr lang="en-US" sz="800" dirty="0" smtClean="0"/>
              <a:t>ATTGTTCTC</a:t>
            </a:r>
            <a:r>
              <a:rPr lang="en-US" sz="800" b="1" dirty="0" smtClean="0">
                <a:solidFill>
                  <a:srgbClr val="0000FF"/>
                </a:solidFill>
              </a:rPr>
              <a:t>G</a:t>
            </a:r>
          </a:p>
          <a:p>
            <a:r>
              <a:rPr lang="en-US" sz="1100" dirty="0" smtClean="0"/>
              <a:t>	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93984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10988"/>
            <a:ext cx="6196405" cy="3603812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Testing hydrogen peroxide concentrations- Round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6375545"/>
              </p:ext>
            </p:extLst>
          </p:nvPr>
        </p:nvGraphicFramePr>
        <p:xfrm>
          <a:off x="1033509" y="1752600"/>
          <a:ext cx="70866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7239000" y="3429000"/>
            <a:ext cx="838200" cy="15240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6172200" y="3276600"/>
            <a:ext cx="1066800" cy="8382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78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762000"/>
            <a:ext cx="6196405" cy="3603812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Testing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DTT concentrations-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8163972"/>
              </p:ext>
            </p:extLst>
          </p:nvPr>
        </p:nvGraphicFramePr>
        <p:xfrm>
          <a:off x="1219200" y="1752600"/>
          <a:ext cx="6477000" cy="4065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4998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143000"/>
            <a:ext cx="6196405" cy="36038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Conclusion: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Safe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] are between 0.01% and 0.06% but ideal are 0.03-0.04%.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DTT slows growth but does not kill cells.</a:t>
            </a:r>
          </a:p>
          <a:p>
            <a:pPr marL="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Next step: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Assemble promoters with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oligos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15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313" y="509947"/>
            <a:ext cx="6705600" cy="4724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Ligation, transformation, plating:</a:t>
            </a: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153371" y="1178879"/>
            <a:ext cx="1905000" cy="1828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487526" y="1176363"/>
            <a:ext cx="1905000" cy="1828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294593" y="4794139"/>
            <a:ext cx="1905000" cy="1828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207965" y="1628459"/>
            <a:ext cx="45719" cy="45719"/>
          </a:xfrm>
          <a:prstGeom prst="ellipse">
            <a:avLst/>
          </a:prstGeom>
          <a:solidFill>
            <a:srgbClr val="FBD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762971" y="2137445"/>
            <a:ext cx="45719" cy="45719"/>
          </a:xfrm>
          <a:prstGeom prst="ellipse">
            <a:avLst/>
          </a:prstGeom>
          <a:solidFill>
            <a:srgbClr val="FBD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662130" y="1971359"/>
            <a:ext cx="45719" cy="45719"/>
          </a:xfrm>
          <a:prstGeom prst="ellipse">
            <a:avLst/>
          </a:prstGeom>
          <a:solidFill>
            <a:srgbClr val="FBD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131765" y="2437955"/>
            <a:ext cx="45719" cy="68802"/>
          </a:xfrm>
          <a:prstGeom prst="ellipse">
            <a:avLst/>
          </a:prstGeom>
          <a:solidFill>
            <a:srgbClr val="FBD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654511" y="2346589"/>
            <a:ext cx="45719" cy="76200"/>
          </a:xfrm>
          <a:prstGeom prst="ellipse">
            <a:avLst/>
          </a:prstGeom>
          <a:solidFill>
            <a:srgbClr val="FBD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460018" y="2718266"/>
            <a:ext cx="45719" cy="45719"/>
          </a:xfrm>
          <a:prstGeom prst="ellipse">
            <a:avLst/>
          </a:prstGeom>
          <a:solidFill>
            <a:srgbClr val="FBD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686771" y="2468435"/>
            <a:ext cx="45719" cy="45719"/>
          </a:xfrm>
          <a:prstGeom prst="ellipse">
            <a:avLst/>
          </a:prstGeom>
          <a:solidFill>
            <a:srgbClr val="FBD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297481" y="1994217"/>
            <a:ext cx="76200" cy="60961"/>
          </a:xfrm>
          <a:prstGeom prst="ellipse">
            <a:avLst/>
          </a:prstGeom>
          <a:solidFill>
            <a:srgbClr val="FBD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464459" y="1902779"/>
            <a:ext cx="76200" cy="76200"/>
          </a:xfrm>
          <a:prstGeom prst="ellipse">
            <a:avLst/>
          </a:prstGeom>
          <a:solidFill>
            <a:srgbClr val="FBD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038549" y="2680166"/>
            <a:ext cx="76200" cy="76200"/>
          </a:xfrm>
          <a:prstGeom prst="ellipse">
            <a:avLst/>
          </a:prstGeom>
          <a:solidFill>
            <a:srgbClr val="FBD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220171" y="1864679"/>
            <a:ext cx="76200" cy="76200"/>
          </a:xfrm>
          <a:prstGeom prst="ellipse">
            <a:avLst/>
          </a:prstGeom>
          <a:solidFill>
            <a:srgbClr val="FBD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 flipV="1">
            <a:off x="2372571" y="2093278"/>
            <a:ext cx="45719" cy="45719"/>
          </a:xfrm>
          <a:prstGeom prst="ellipse">
            <a:avLst/>
          </a:prstGeom>
          <a:solidFill>
            <a:srgbClr val="FBD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2524971" y="2169479"/>
            <a:ext cx="76200" cy="76200"/>
          </a:xfrm>
          <a:prstGeom prst="ellipse">
            <a:avLst/>
          </a:prstGeom>
          <a:solidFill>
            <a:srgbClr val="FBD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2693127" y="2537607"/>
            <a:ext cx="45719" cy="45719"/>
          </a:xfrm>
          <a:prstGeom prst="ellipse">
            <a:avLst/>
          </a:prstGeom>
          <a:solidFill>
            <a:srgbClr val="FBD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1808690" y="1857059"/>
            <a:ext cx="45719" cy="45719"/>
          </a:xfrm>
          <a:prstGeom prst="ellipse">
            <a:avLst/>
          </a:prstGeom>
          <a:solidFill>
            <a:srgbClr val="FBD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 flipV="1">
            <a:off x="2029301" y="2284739"/>
            <a:ext cx="45719" cy="45719"/>
          </a:xfrm>
          <a:prstGeom prst="ellipse">
            <a:avLst/>
          </a:prstGeom>
          <a:solidFill>
            <a:srgbClr val="FBD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1474446" y="2287922"/>
            <a:ext cx="45719" cy="45719"/>
          </a:xfrm>
          <a:prstGeom prst="ellipse">
            <a:avLst/>
          </a:prstGeom>
          <a:solidFill>
            <a:srgbClr val="FBD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3988012" y="1763104"/>
            <a:ext cx="45719" cy="45719"/>
          </a:xfrm>
          <a:prstGeom prst="ellipse">
            <a:avLst/>
          </a:prstGeom>
          <a:solidFill>
            <a:srgbClr val="FBD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4140412" y="1915504"/>
            <a:ext cx="45719" cy="45719"/>
          </a:xfrm>
          <a:prstGeom prst="ellipse">
            <a:avLst/>
          </a:prstGeom>
          <a:solidFill>
            <a:srgbClr val="FBD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4292812" y="2067904"/>
            <a:ext cx="45719" cy="45719"/>
          </a:xfrm>
          <a:prstGeom prst="ellipse">
            <a:avLst/>
          </a:prstGeom>
          <a:solidFill>
            <a:srgbClr val="FBD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4445212" y="2220304"/>
            <a:ext cx="49044" cy="92399"/>
          </a:xfrm>
          <a:prstGeom prst="ellipse">
            <a:avLst/>
          </a:prstGeom>
          <a:solidFill>
            <a:srgbClr val="FBD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4597612" y="2372704"/>
            <a:ext cx="45719" cy="45719"/>
          </a:xfrm>
          <a:prstGeom prst="ellipse">
            <a:avLst/>
          </a:prstGeom>
          <a:solidFill>
            <a:srgbClr val="FBD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4750012" y="2525104"/>
            <a:ext cx="45719" cy="45719"/>
          </a:xfrm>
          <a:prstGeom prst="ellipse">
            <a:avLst/>
          </a:prstGeom>
          <a:solidFill>
            <a:srgbClr val="FBD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4796633" y="2872147"/>
            <a:ext cx="45719" cy="45719"/>
          </a:xfrm>
          <a:prstGeom prst="ellipse">
            <a:avLst/>
          </a:prstGeom>
          <a:solidFill>
            <a:srgbClr val="FBD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4140412" y="2270167"/>
            <a:ext cx="45719" cy="45719"/>
          </a:xfrm>
          <a:prstGeom prst="ellipse">
            <a:avLst/>
          </a:prstGeom>
          <a:solidFill>
            <a:srgbClr val="FBD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4491832" y="2902181"/>
            <a:ext cx="99650" cy="68578"/>
          </a:xfrm>
          <a:prstGeom prst="ellipse">
            <a:avLst/>
          </a:prstGeom>
          <a:solidFill>
            <a:srgbClr val="FBD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3974175" y="1597017"/>
            <a:ext cx="45719" cy="45719"/>
          </a:xfrm>
          <a:prstGeom prst="ellipse">
            <a:avLst/>
          </a:prstGeom>
          <a:solidFill>
            <a:srgbClr val="FBD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3811497" y="2067904"/>
            <a:ext cx="45719" cy="45719"/>
          </a:xfrm>
          <a:prstGeom prst="ellipse">
            <a:avLst/>
          </a:prstGeom>
          <a:solidFill>
            <a:srgbClr val="FBD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4247093" y="1587473"/>
            <a:ext cx="45719" cy="45719"/>
          </a:xfrm>
          <a:prstGeom prst="ellipse">
            <a:avLst/>
          </a:prstGeom>
          <a:solidFill>
            <a:srgbClr val="FBD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4697261" y="1564615"/>
            <a:ext cx="52751" cy="46090"/>
          </a:xfrm>
          <a:prstGeom prst="ellipse">
            <a:avLst/>
          </a:prstGeom>
          <a:solidFill>
            <a:srgbClr val="FBD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5031952" y="1750230"/>
            <a:ext cx="45719" cy="96694"/>
          </a:xfrm>
          <a:prstGeom prst="ellipse">
            <a:avLst/>
          </a:prstGeom>
          <a:solidFill>
            <a:srgbClr val="FBD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4935181" y="2485746"/>
            <a:ext cx="45719" cy="45719"/>
          </a:xfrm>
          <a:prstGeom prst="ellipse">
            <a:avLst/>
          </a:prstGeom>
          <a:solidFill>
            <a:srgbClr val="FBD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4445212" y="2536571"/>
            <a:ext cx="45719" cy="45719"/>
          </a:xfrm>
          <a:prstGeom prst="ellipse">
            <a:avLst/>
          </a:prstGeom>
          <a:solidFill>
            <a:srgbClr val="FBD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3974175" y="2328834"/>
            <a:ext cx="68579" cy="66729"/>
          </a:xfrm>
          <a:prstGeom prst="ellipse">
            <a:avLst/>
          </a:prstGeom>
          <a:solidFill>
            <a:srgbClr val="FBD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4288528" y="2947900"/>
            <a:ext cx="45719" cy="45719"/>
          </a:xfrm>
          <a:prstGeom prst="ellipse">
            <a:avLst/>
          </a:prstGeom>
          <a:solidFill>
            <a:srgbClr val="FBD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4003252" y="2662411"/>
            <a:ext cx="45719" cy="45719"/>
          </a:xfrm>
          <a:prstGeom prst="ellipse">
            <a:avLst/>
          </a:prstGeom>
          <a:solidFill>
            <a:srgbClr val="FBD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4448537" y="1619877"/>
            <a:ext cx="45719" cy="82266"/>
          </a:xfrm>
          <a:prstGeom prst="ellipse">
            <a:avLst/>
          </a:prstGeom>
          <a:solidFill>
            <a:srgbClr val="FBD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4925271" y="2249895"/>
            <a:ext cx="45719" cy="45719"/>
          </a:xfrm>
          <a:prstGeom prst="ellipse">
            <a:avLst/>
          </a:prstGeom>
          <a:solidFill>
            <a:srgbClr val="FBD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4723637" y="1924604"/>
            <a:ext cx="94954" cy="51859"/>
          </a:xfrm>
          <a:prstGeom prst="ellipse">
            <a:avLst/>
          </a:prstGeom>
          <a:solidFill>
            <a:srgbClr val="FBD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1757419" y="1665373"/>
            <a:ext cx="45719" cy="45719"/>
          </a:xfrm>
          <a:prstGeom prst="ellipse">
            <a:avLst/>
          </a:prstGeom>
          <a:solidFill>
            <a:srgbClr val="FBD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2015689" y="1407479"/>
            <a:ext cx="45719" cy="45719"/>
          </a:xfrm>
          <a:prstGeom prst="ellipse">
            <a:avLst/>
          </a:prstGeom>
          <a:solidFill>
            <a:srgbClr val="FBD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527808" y="352095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experimentals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280561" y="5410200"/>
            <a:ext cx="1823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Negative control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4311387" y="2947900"/>
            <a:ext cx="1905000" cy="1828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2230226" y="2908394"/>
            <a:ext cx="1905000" cy="1828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5373386" y="3438317"/>
            <a:ext cx="45719" cy="45719"/>
          </a:xfrm>
          <a:prstGeom prst="ellipse">
            <a:avLst/>
          </a:prstGeom>
          <a:solidFill>
            <a:srgbClr val="FBD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4928392" y="3947303"/>
            <a:ext cx="45719" cy="45719"/>
          </a:xfrm>
          <a:prstGeom prst="ellipse">
            <a:avLst/>
          </a:prstGeom>
          <a:solidFill>
            <a:srgbClr val="FBD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5827551" y="3781217"/>
            <a:ext cx="45719" cy="45719"/>
          </a:xfrm>
          <a:prstGeom prst="ellipse">
            <a:avLst/>
          </a:prstGeom>
          <a:solidFill>
            <a:srgbClr val="FBD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5297186" y="4247813"/>
            <a:ext cx="45719" cy="68802"/>
          </a:xfrm>
          <a:prstGeom prst="ellipse">
            <a:avLst/>
          </a:prstGeom>
          <a:solidFill>
            <a:srgbClr val="FBD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5819932" y="4156447"/>
            <a:ext cx="45719" cy="76200"/>
          </a:xfrm>
          <a:prstGeom prst="ellipse">
            <a:avLst/>
          </a:prstGeom>
          <a:solidFill>
            <a:srgbClr val="FBD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5625439" y="4528124"/>
            <a:ext cx="45719" cy="45719"/>
          </a:xfrm>
          <a:prstGeom prst="ellipse">
            <a:avLst/>
          </a:prstGeom>
          <a:solidFill>
            <a:srgbClr val="FBD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4852192" y="4278293"/>
            <a:ext cx="45719" cy="45719"/>
          </a:xfrm>
          <a:prstGeom prst="ellipse">
            <a:avLst/>
          </a:prstGeom>
          <a:solidFill>
            <a:srgbClr val="FBD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5462902" y="3804075"/>
            <a:ext cx="76200" cy="60961"/>
          </a:xfrm>
          <a:prstGeom prst="ellipse">
            <a:avLst/>
          </a:prstGeom>
          <a:solidFill>
            <a:srgbClr val="FBD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4629880" y="3712637"/>
            <a:ext cx="76200" cy="76200"/>
          </a:xfrm>
          <a:prstGeom prst="ellipse">
            <a:avLst/>
          </a:prstGeom>
          <a:solidFill>
            <a:srgbClr val="FBD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5203970" y="4490024"/>
            <a:ext cx="76200" cy="76200"/>
          </a:xfrm>
          <a:prstGeom prst="ellipse">
            <a:avLst/>
          </a:prstGeom>
          <a:solidFill>
            <a:srgbClr val="FBD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5385592" y="3674537"/>
            <a:ext cx="76200" cy="76200"/>
          </a:xfrm>
          <a:prstGeom prst="ellipse">
            <a:avLst/>
          </a:prstGeom>
          <a:solidFill>
            <a:srgbClr val="FBD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Oval 63"/>
          <p:cNvSpPr/>
          <p:nvPr/>
        </p:nvSpPr>
        <p:spPr>
          <a:xfrm flipV="1">
            <a:off x="5537992" y="3903136"/>
            <a:ext cx="45719" cy="45719"/>
          </a:xfrm>
          <a:prstGeom prst="ellipse">
            <a:avLst/>
          </a:prstGeom>
          <a:solidFill>
            <a:srgbClr val="FBD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5690392" y="3979337"/>
            <a:ext cx="76200" cy="76200"/>
          </a:xfrm>
          <a:prstGeom prst="ellipse">
            <a:avLst/>
          </a:prstGeom>
          <a:solidFill>
            <a:srgbClr val="FBD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5858548" y="4347465"/>
            <a:ext cx="45719" cy="45719"/>
          </a:xfrm>
          <a:prstGeom prst="ellipse">
            <a:avLst/>
          </a:prstGeom>
          <a:solidFill>
            <a:srgbClr val="FBD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4974111" y="3666917"/>
            <a:ext cx="45719" cy="45719"/>
          </a:xfrm>
          <a:prstGeom prst="ellipse">
            <a:avLst/>
          </a:prstGeom>
          <a:solidFill>
            <a:srgbClr val="FBD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Oval 67"/>
          <p:cNvSpPr/>
          <p:nvPr/>
        </p:nvSpPr>
        <p:spPr>
          <a:xfrm flipV="1">
            <a:off x="5194722" y="4094597"/>
            <a:ext cx="45719" cy="45719"/>
          </a:xfrm>
          <a:prstGeom prst="ellipse">
            <a:avLst/>
          </a:prstGeom>
          <a:solidFill>
            <a:srgbClr val="FBD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4639867" y="4097780"/>
            <a:ext cx="45719" cy="45719"/>
          </a:xfrm>
          <a:prstGeom prst="ellipse">
            <a:avLst/>
          </a:prstGeom>
          <a:solidFill>
            <a:srgbClr val="FBD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Oval 69"/>
          <p:cNvSpPr/>
          <p:nvPr/>
        </p:nvSpPr>
        <p:spPr>
          <a:xfrm>
            <a:off x="2730712" y="3495135"/>
            <a:ext cx="45719" cy="45719"/>
          </a:xfrm>
          <a:prstGeom prst="ellipse">
            <a:avLst/>
          </a:prstGeom>
          <a:solidFill>
            <a:srgbClr val="FBD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Oval 70"/>
          <p:cNvSpPr/>
          <p:nvPr/>
        </p:nvSpPr>
        <p:spPr>
          <a:xfrm>
            <a:off x="2883112" y="3647535"/>
            <a:ext cx="45719" cy="45719"/>
          </a:xfrm>
          <a:prstGeom prst="ellipse">
            <a:avLst/>
          </a:prstGeom>
          <a:solidFill>
            <a:srgbClr val="FBD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Oval 71"/>
          <p:cNvSpPr/>
          <p:nvPr/>
        </p:nvSpPr>
        <p:spPr>
          <a:xfrm>
            <a:off x="3035512" y="3799935"/>
            <a:ext cx="45719" cy="45719"/>
          </a:xfrm>
          <a:prstGeom prst="ellipse">
            <a:avLst/>
          </a:prstGeom>
          <a:solidFill>
            <a:srgbClr val="FBD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Oval 72"/>
          <p:cNvSpPr/>
          <p:nvPr/>
        </p:nvSpPr>
        <p:spPr>
          <a:xfrm>
            <a:off x="3187912" y="3952335"/>
            <a:ext cx="49044" cy="92399"/>
          </a:xfrm>
          <a:prstGeom prst="ellipse">
            <a:avLst/>
          </a:prstGeom>
          <a:solidFill>
            <a:srgbClr val="FBD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3340312" y="4104735"/>
            <a:ext cx="45719" cy="45719"/>
          </a:xfrm>
          <a:prstGeom prst="ellipse">
            <a:avLst/>
          </a:prstGeom>
          <a:solidFill>
            <a:srgbClr val="FBD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Oval 74"/>
          <p:cNvSpPr/>
          <p:nvPr/>
        </p:nvSpPr>
        <p:spPr>
          <a:xfrm>
            <a:off x="3492712" y="4257135"/>
            <a:ext cx="45719" cy="45719"/>
          </a:xfrm>
          <a:prstGeom prst="ellipse">
            <a:avLst/>
          </a:prstGeom>
          <a:solidFill>
            <a:srgbClr val="FBD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Oval 75"/>
          <p:cNvSpPr/>
          <p:nvPr/>
        </p:nvSpPr>
        <p:spPr>
          <a:xfrm>
            <a:off x="3645112" y="4409535"/>
            <a:ext cx="45719" cy="45719"/>
          </a:xfrm>
          <a:prstGeom prst="ellipse">
            <a:avLst/>
          </a:prstGeom>
          <a:solidFill>
            <a:srgbClr val="FBD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Oval 76"/>
          <p:cNvSpPr/>
          <p:nvPr/>
        </p:nvSpPr>
        <p:spPr>
          <a:xfrm>
            <a:off x="2883112" y="4002198"/>
            <a:ext cx="45719" cy="45719"/>
          </a:xfrm>
          <a:prstGeom prst="ellipse">
            <a:avLst/>
          </a:prstGeom>
          <a:solidFill>
            <a:srgbClr val="FBD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Oval 77"/>
          <p:cNvSpPr/>
          <p:nvPr/>
        </p:nvSpPr>
        <p:spPr>
          <a:xfrm>
            <a:off x="3340311" y="4439569"/>
            <a:ext cx="99650" cy="68578"/>
          </a:xfrm>
          <a:prstGeom prst="ellipse">
            <a:avLst/>
          </a:prstGeom>
          <a:solidFill>
            <a:srgbClr val="FBD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Oval 78"/>
          <p:cNvSpPr/>
          <p:nvPr/>
        </p:nvSpPr>
        <p:spPr>
          <a:xfrm>
            <a:off x="2716875" y="3329048"/>
            <a:ext cx="45719" cy="45719"/>
          </a:xfrm>
          <a:prstGeom prst="ellipse">
            <a:avLst/>
          </a:prstGeom>
          <a:solidFill>
            <a:srgbClr val="FBD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Oval 79"/>
          <p:cNvSpPr/>
          <p:nvPr/>
        </p:nvSpPr>
        <p:spPr>
          <a:xfrm>
            <a:off x="2554197" y="3799935"/>
            <a:ext cx="45719" cy="45719"/>
          </a:xfrm>
          <a:prstGeom prst="ellipse">
            <a:avLst/>
          </a:prstGeom>
          <a:solidFill>
            <a:srgbClr val="FBD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2989793" y="3319504"/>
            <a:ext cx="45719" cy="45719"/>
          </a:xfrm>
          <a:prstGeom prst="ellipse">
            <a:avLst/>
          </a:prstGeom>
          <a:solidFill>
            <a:srgbClr val="FBD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Oval 81"/>
          <p:cNvSpPr/>
          <p:nvPr/>
        </p:nvSpPr>
        <p:spPr>
          <a:xfrm>
            <a:off x="3439961" y="3296646"/>
            <a:ext cx="52751" cy="46090"/>
          </a:xfrm>
          <a:prstGeom prst="ellipse">
            <a:avLst/>
          </a:prstGeom>
          <a:solidFill>
            <a:srgbClr val="FBD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Oval 82"/>
          <p:cNvSpPr/>
          <p:nvPr/>
        </p:nvSpPr>
        <p:spPr>
          <a:xfrm>
            <a:off x="3774652" y="3482261"/>
            <a:ext cx="45719" cy="96694"/>
          </a:xfrm>
          <a:prstGeom prst="ellipse">
            <a:avLst/>
          </a:prstGeom>
          <a:solidFill>
            <a:srgbClr val="FBD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Oval 83"/>
          <p:cNvSpPr/>
          <p:nvPr/>
        </p:nvSpPr>
        <p:spPr>
          <a:xfrm>
            <a:off x="3677881" y="4217777"/>
            <a:ext cx="45719" cy="45719"/>
          </a:xfrm>
          <a:prstGeom prst="ellipse">
            <a:avLst/>
          </a:prstGeom>
          <a:solidFill>
            <a:srgbClr val="FBD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Oval 84"/>
          <p:cNvSpPr/>
          <p:nvPr/>
        </p:nvSpPr>
        <p:spPr>
          <a:xfrm>
            <a:off x="3187912" y="4268602"/>
            <a:ext cx="45719" cy="45719"/>
          </a:xfrm>
          <a:prstGeom prst="ellipse">
            <a:avLst/>
          </a:prstGeom>
          <a:solidFill>
            <a:srgbClr val="FBD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Oval 85"/>
          <p:cNvSpPr/>
          <p:nvPr/>
        </p:nvSpPr>
        <p:spPr>
          <a:xfrm>
            <a:off x="2716875" y="4060865"/>
            <a:ext cx="68579" cy="66729"/>
          </a:xfrm>
          <a:prstGeom prst="ellipse">
            <a:avLst/>
          </a:prstGeom>
          <a:solidFill>
            <a:srgbClr val="FBD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Oval 86"/>
          <p:cNvSpPr/>
          <p:nvPr/>
        </p:nvSpPr>
        <p:spPr>
          <a:xfrm>
            <a:off x="3137007" y="4485288"/>
            <a:ext cx="45719" cy="45719"/>
          </a:xfrm>
          <a:prstGeom prst="ellipse">
            <a:avLst/>
          </a:prstGeom>
          <a:solidFill>
            <a:srgbClr val="FBD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Oval 87"/>
          <p:cNvSpPr/>
          <p:nvPr/>
        </p:nvSpPr>
        <p:spPr>
          <a:xfrm>
            <a:off x="2745952" y="4394442"/>
            <a:ext cx="45719" cy="45719"/>
          </a:xfrm>
          <a:prstGeom prst="ellipse">
            <a:avLst/>
          </a:prstGeom>
          <a:solidFill>
            <a:srgbClr val="FBD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Oval 88"/>
          <p:cNvSpPr/>
          <p:nvPr/>
        </p:nvSpPr>
        <p:spPr>
          <a:xfrm>
            <a:off x="3191237" y="3351908"/>
            <a:ext cx="45719" cy="82266"/>
          </a:xfrm>
          <a:prstGeom prst="ellipse">
            <a:avLst/>
          </a:prstGeom>
          <a:solidFill>
            <a:srgbClr val="FBD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Oval 89"/>
          <p:cNvSpPr/>
          <p:nvPr/>
        </p:nvSpPr>
        <p:spPr>
          <a:xfrm>
            <a:off x="3667971" y="3981926"/>
            <a:ext cx="45719" cy="45719"/>
          </a:xfrm>
          <a:prstGeom prst="ellipse">
            <a:avLst/>
          </a:prstGeom>
          <a:solidFill>
            <a:srgbClr val="FBD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Oval 90"/>
          <p:cNvSpPr/>
          <p:nvPr/>
        </p:nvSpPr>
        <p:spPr>
          <a:xfrm>
            <a:off x="3466337" y="3656635"/>
            <a:ext cx="94954" cy="51859"/>
          </a:xfrm>
          <a:prstGeom prst="ellipse">
            <a:avLst/>
          </a:prstGeom>
          <a:solidFill>
            <a:srgbClr val="FBD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Oval 91"/>
          <p:cNvSpPr/>
          <p:nvPr/>
        </p:nvSpPr>
        <p:spPr>
          <a:xfrm>
            <a:off x="4922840" y="3475231"/>
            <a:ext cx="45719" cy="45719"/>
          </a:xfrm>
          <a:prstGeom prst="ellipse">
            <a:avLst/>
          </a:prstGeom>
          <a:solidFill>
            <a:srgbClr val="FBD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Oval 92"/>
          <p:cNvSpPr/>
          <p:nvPr/>
        </p:nvSpPr>
        <p:spPr>
          <a:xfrm>
            <a:off x="5181110" y="3217337"/>
            <a:ext cx="45719" cy="45719"/>
          </a:xfrm>
          <a:prstGeom prst="ellipse">
            <a:avLst/>
          </a:prstGeom>
          <a:solidFill>
            <a:srgbClr val="FBD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Oval 93"/>
          <p:cNvSpPr/>
          <p:nvPr/>
        </p:nvSpPr>
        <p:spPr>
          <a:xfrm>
            <a:off x="5648298" y="1255078"/>
            <a:ext cx="1905000" cy="1828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Oval 94"/>
          <p:cNvSpPr/>
          <p:nvPr/>
        </p:nvSpPr>
        <p:spPr>
          <a:xfrm>
            <a:off x="6702892" y="1704658"/>
            <a:ext cx="45719" cy="45719"/>
          </a:xfrm>
          <a:prstGeom prst="ellipse">
            <a:avLst/>
          </a:prstGeom>
          <a:solidFill>
            <a:srgbClr val="FBD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Oval 95"/>
          <p:cNvSpPr/>
          <p:nvPr/>
        </p:nvSpPr>
        <p:spPr>
          <a:xfrm>
            <a:off x="6257898" y="2213644"/>
            <a:ext cx="45719" cy="45719"/>
          </a:xfrm>
          <a:prstGeom prst="ellipse">
            <a:avLst/>
          </a:prstGeom>
          <a:solidFill>
            <a:srgbClr val="FBD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Oval 96"/>
          <p:cNvSpPr/>
          <p:nvPr/>
        </p:nvSpPr>
        <p:spPr>
          <a:xfrm>
            <a:off x="7157057" y="2047558"/>
            <a:ext cx="45719" cy="45719"/>
          </a:xfrm>
          <a:prstGeom prst="ellipse">
            <a:avLst/>
          </a:prstGeom>
          <a:solidFill>
            <a:srgbClr val="FBD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Oval 97"/>
          <p:cNvSpPr/>
          <p:nvPr/>
        </p:nvSpPr>
        <p:spPr>
          <a:xfrm>
            <a:off x="6626692" y="2514154"/>
            <a:ext cx="45719" cy="68802"/>
          </a:xfrm>
          <a:prstGeom prst="ellipse">
            <a:avLst/>
          </a:prstGeom>
          <a:solidFill>
            <a:srgbClr val="FBD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Oval 98"/>
          <p:cNvSpPr/>
          <p:nvPr/>
        </p:nvSpPr>
        <p:spPr>
          <a:xfrm>
            <a:off x="7149438" y="2422788"/>
            <a:ext cx="45719" cy="76200"/>
          </a:xfrm>
          <a:prstGeom prst="ellipse">
            <a:avLst/>
          </a:prstGeom>
          <a:solidFill>
            <a:srgbClr val="FBD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Oval 99"/>
          <p:cNvSpPr/>
          <p:nvPr/>
        </p:nvSpPr>
        <p:spPr>
          <a:xfrm>
            <a:off x="6954945" y="2794465"/>
            <a:ext cx="45719" cy="45719"/>
          </a:xfrm>
          <a:prstGeom prst="ellipse">
            <a:avLst/>
          </a:prstGeom>
          <a:solidFill>
            <a:srgbClr val="FBD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Oval 100"/>
          <p:cNvSpPr/>
          <p:nvPr/>
        </p:nvSpPr>
        <p:spPr>
          <a:xfrm>
            <a:off x="6181698" y="2544634"/>
            <a:ext cx="45719" cy="45719"/>
          </a:xfrm>
          <a:prstGeom prst="ellipse">
            <a:avLst/>
          </a:prstGeom>
          <a:solidFill>
            <a:srgbClr val="FBD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6792408" y="2070416"/>
            <a:ext cx="76200" cy="60961"/>
          </a:xfrm>
          <a:prstGeom prst="ellipse">
            <a:avLst/>
          </a:prstGeom>
          <a:solidFill>
            <a:srgbClr val="FBD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5959386" y="1978978"/>
            <a:ext cx="76200" cy="76200"/>
          </a:xfrm>
          <a:prstGeom prst="ellipse">
            <a:avLst/>
          </a:prstGeom>
          <a:solidFill>
            <a:srgbClr val="FBD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Oval 103"/>
          <p:cNvSpPr/>
          <p:nvPr/>
        </p:nvSpPr>
        <p:spPr>
          <a:xfrm>
            <a:off x="6533476" y="2756365"/>
            <a:ext cx="76200" cy="76200"/>
          </a:xfrm>
          <a:prstGeom prst="ellipse">
            <a:avLst/>
          </a:prstGeom>
          <a:solidFill>
            <a:srgbClr val="FBD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Oval 104"/>
          <p:cNvSpPr/>
          <p:nvPr/>
        </p:nvSpPr>
        <p:spPr>
          <a:xfrm>
            <a:off x="6715098" y="1940878"/>
            <a:ext cx="76200" cy="76200"/>
          </a:xfrm>
          <a:prstGeom prst="ellipse">
            <a:avLst/>
          </a:prstGeom>
          <a:solidFill>
            <a:srgbClr val="FBD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Oval 105"/>
          <p:cNvSpPr/>
          <p:nvPr/>
        </p:nvSpPr>
        <p:spPr>
          <a:xfrm flipV="1">
            <a:off x="6867498" y="2169477"/>
            <a:ext cx="45719" cy="45719"/>
          </a:xfrm>
          <a:prstGeom prst="ellipse">
            <a:avLst/>
          </a:prstGeom>
          <a:solidFill>
            <a:srgbClr val="FBD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Oval 106"/>
          <p:cNvSpPr/>
          <p:nvPr/>
        </p:nvSpPr>
        <p:spPr>
          <a:xfrm>
            <a:off x="7019898" y="2245678"/>
            <a:ext cx="76200" cy="76200"/>
          </a:xfrm>
          <a:prstGeom prst="ellipse">
            <a:avLst/>
          </a:prstGeom>
          <a:solidFill>
            <a:srgbClr val="FBD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7188054" y="2613806"/>
            <a:ext cx="45719" cy="45719"/>
          </a:xfrm>
          <a:prstGeom prst="ellipse">
            <a:avLst/>
          </a:prstGeom>
          <a:solidFill>
            <a:srgbClr val="FBD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Oval 108"/>
          <p:cNvSpPr/>
          <p:nvPr/>
        </p:nvSpPr>
        <p:spPr>
          <a:xfrm>
            <a:off x="6303617" y="1933258"/>
            <a:ext cx="45719" cy="45719"/>
          </a:xfrm>
          <a:prstGeom prst="ellipse">
            <a:avLst/>
          </a:prstGeom>
          <a:solidFill>
            <a:srgbClr val="FBD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Oval 109"/>
          <p:cNvSpPr/>
          <p:nvPr/>
        </p:nvSpPr>
        <p:spPr>
          <a:xfrm flipV="1">
            <a:off x="6524228" y="2360938"/>
            <a:ext cx="45719" cy="45719"/>
          </a:xfrm>
          <a:prstGeom prst="ellipse">
            <a:avLst/>
          </a:prstGeom>
          <a:solidFill>
            <a:srgbClr val="FBD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Oval 110"/>
          <p:cNvSpPr/>
          <p:nvPr/>
        </p:nvSpPr>
        <p:spPr>
          <a:xfrm>
            <a:off x="5969373" y="2364121"/>
            <a:ext cx="45719" cy="45719"/>
          </a:xfrm>
          <a:prstGeom prst="ellipse">
            <a:avLst/>
          </a:prstGeom>
          <a:solidFill>
            <a:srgbClr val="FBD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Oval 111"/>
          <p:cNvSpPr/>
          <p:nvPr/>
        </p:nvSpPr>
        <p:spPr>
          <a:xfrm>
            <a:off x="6252346" y="1741572"/>
            <a:ext cx="45719" cy="45719"/>
          </a:xfrm>
          <a:prstGeom prst="ellipse">
            <a:avLst/>
          </a:prstGeom>
          <a:solidFill>
            <a:srgbClr val="FBD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Oval 112"/>
          <p:cNvSpPr/>
          <p:nvPr/>
        </p:nvSpPr>
        <p:spPr>
          <a:xfrm>
            <a:off x="6510616" y="1483678"/>
            <a:ext cx="45719" cy="45719"/>
          </a:xfrm>
          <a:prstGeom prst="ellipse">
            <a:avLst/>
          </a:prstGeom>
          <a:solidFill>
            <a:srgbClr val="FBD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18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6816" y="5029200"/>
            <a:ext cx="6196405" cy="7700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Negative control– high background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menakano\Desktop\phot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97" r="7945"/>
          <a:stretch/>
        </p:blipFill>
        <p:spPr bwMode="auto">
          <a:xfrm rot="5400000">
            <a:off x="2382299" y="741901"/>
            <a:ext cx="3817398" cy="416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79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6440245" cy="442766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Round 2- reduce background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eassembled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oligos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ligated, transformed, and plated </a:t>
            </a: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olony- PCR.</a:t>
            </a: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52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4439" y="1490661"/>
            <a:ext cx="3185160" cy="388620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fadB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long promoter</a:t>
            </a:r>
          </a:p>
          <a:p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fadB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short </a:t>
            </a:r>
          </a:p>
        </p:txBody>
      </p:sp>
      <p:pic>
        <p:nvPicPr>
          <p:cNvPr id="4098" name="Picture 2" descr="C:\Users\menakano\Desktop\2012-06-21 15hr 35m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194595" y="1825205"/>
            <a:ext cx="4081462" cy="302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>
            <a:off x="7530229" y="2286000"/>
            <a:ext cx="6096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7525305" y="3962400"/>
            <a:ext cx="6096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461768" y="2559728"/>
            <a:ext cx="609600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419599" y="4179903"/>
            <a:ext cx="609600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156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8596" y="4419600"/>
            <a:ext cx="1633993" cy="77127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CydLong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	</a:t>
            </a:r>
          </a:p>
          <a:p>
            <a:pPr marL="0" indent="0" algn="ctr"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begammon\AppData\Local\Microsoft\Windows\Temporary Internet Files\Content.Outlook\O87S0T5W\2012-06-25 15hr 29mi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56" r="6933"/>
          <a:stretch/>
        </p:blipFill>
        <p:spPr bwMode="auto">
          <a:xfrm rot="16200000">
            <a:off x="1230862" y="-95970"/>
            <a:ext cx="1391478" cy="2845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egammon\AppData\Local\Microsoft\Windows\Temporary Internet Files\Content.Outlook\O87S0T5W\2012-06-27 16hr 42mi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0" r="51973"/>
          <a:stretch/>
        </p:blipFill>
        <p:spPr bwMode="auto">
          <a:xfrm rot="16200000">
            <a:off x="6395353" y="-379917"/>
            <a:ext cx="1363651" cy="336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28711" y="2280980"/>
            <a:ext cx="1995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LuxI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Long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74499" y="2139562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CydShort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begammon\AppData\Local\Microsoft\Windows\Temporary Internet Files\Content.Outlook\O87S0T5W\2012-07-01 12hr 54mi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29" r="7959"/>
          <a:stretch/>
        </p:blipFill>
        <p:spPr bwMode="auto">
          <a:xfrm rot="16200000">
            <a:off x="3715338" y="1536758"/>
            <a:ext cx="1607724" cy="3551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own Arrow 5"/>
          <p:cNvSpPr/>
          <p:nvPr/>
        </p:nvSpPr>
        <p:spPr>
          <a:xfrm>
            <a:off x="1607090" y="418095"/>
            <a:ext cx="127221" cy="506899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4967977" y="2157159"/>
            <a:ext cx="127221" cy="506899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6473470" y="215996"/>
            <a:ext cx="127221" cy="506899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09600" y="5334000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Next step: grow cells from successful colonies – length verify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56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660" y="279101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Re-ligate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1041" y="1590027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274345" y="2380773"/>
            <a:ext cx="2436073" cy="3320312"/>
            <a:chOff x="3105817" y="1428309"/>
            <a:chExt cx="3255066" cy="4559120"/>
          </a:xfrm>
        </p:grpSpPr>
        <p:grpSp>
          <p:nvGrpSpPr>
            <p:cNvPr id="45" name="Group 44"/>
            <p:cNvGrpSpPr/>
            <p:nvPr/>
          </p:nvGrpSpPr>
          <p:grpSpPr>
            <a:xfrm>
              <a:off x="3105817" y="2732513"/>
              <a:ext cx="3084466" cy="3254916"/>
              <a:chOff x="2476111" y="2177058"/>
              <a:chExt cx="3084466" cy="3254916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2476111" y="2347808"/>
                <a:ext cx="3084466" cy="3084166"/>
              </a:xfrm>
              <a:prstGeom prst="ellipse">
                <a:avLst/>
              </a:prstGeom>
              <a:noFill/>
              <a:ln w="177800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3105811" y="2177058"/>
                <a:ext cx="1846411" cy="9071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6" name="Oval 45"/>
            <p:cNvSpPr/>
            <p:nvPr/>
          </p:nvSpPr>
          <p:spPr>
            <a:xfrm rot="5400000">
              <a:off x="5667299" y="3330023"/>
              <a:ext cx="522900" cy="52307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 rot="5400000">
              <a:off x="5491068" y="4285286"/>
              <a:ext cx="1216709" cy="52292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 rot="3384623">
              <a:off x="5611354" y="3397825"/>
              <a:ext cx="720195" cy="4112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RBS</a:t>
              </a:r>
              <a:endParaRPr lang="en-US" sz="1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 rot="5400000">
              <a:off x="5757167" y="4295483"/>
              <a:ext cx="704787" cy="4112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GFP</a:t>
              </a:r>
              <a:endParaRPr lang="en-US" sz="1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Block Arc 51"/>
            <p:cNvSpPr/>
            <p:nvPr/>
          </p:nvSpPr>
          <p:spPr>
            <a:xfrm>
              <a:off x="3735517" y="1899590"/>
              <a:ext cx="1590256" cy="618967"/>
            </a:xfrm>
            <a:prstGeom prst="blockArc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356629" y="1792872"/>
              <a:ext cx="587009" cy="4695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154909" y="1760856"/>
              <a:ext cx="512304" cy="6082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 flipV="1">
              <a:off x="4530645" y="1428309"/>
              <a:ext cx="0" cy="471281"/>
            </a:xfrm>
            <a:prstGeom prst="line">
              <a:avLst/>
            </a:prstGeom>
            <a:ln w="920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4488700" y="1465311"/>
              <a:ext cx="542703" cy="0"/>
            </a:xfrm>
            <a:prstGeom prst="straightConnector1">
              <a:avLst/>
            </a:prstGeom>
            <a:ln w="73025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706730" y="2132643"/>
              <a:ext cx="2265474" cy="50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uxI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dirty="0" err="1">
                  <a:solidFill>
                    <a:srgbClr val="297D25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dirty="0" err="1" smtClean="0">
                  <a:solidFill>
                    <a:srgbClr val="297D25"/>
                  </a:solidFill>
                  <a:latin typeface="Times New Roman" pitchFamily="18" charset="0"/>
                  <a:cs typeface="Times New Roman" pitchFamily="18" charset="0"/>
                </a:rPr>
                <a:t>ydAP</a:t>
              </a:r>
              <a:endParaRPr lang="en-US" dirty="0">
                <a:solidFill>
                  <a:srgbClr val="297D25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>
              <a:off x="4530644" y="2634226"/>
              <a:ext cx="1" cy="734489"/>
            </a:xfrm>
            <a:prstGeom prst="straightConnector1">
              <a:avLst/>
            </a:prstGeom>
            <a:ln w="50800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103367" y="2516829"/>
            <a:ext cx="2989689" cy="3377699"/>
            <a:chOff x="2970975" y="2199666"/>
            <a:chExt cx="3679735" cy="4325341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0975" y="3178013"/>
              <a:ext cx="3346994" cy="3346994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1" name="Straight Connector 20"/>
            <p:cNvCxnSpPr/>
            <p:nvPr/>
          </p:nvCxnSpPr>
          <p:spPr>
            <a:xfrm flipV="1">
              <a:off x="4637480" y="2886223"/>
              <a:ext cx="0" cy="486718"/>
            </a:xfrm>
            <a:prstGeom prst="line">
              <a:avLst/>
            </a:prstGeom>
            <a:ln w="889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4585749" y="2869679"/>
              <a:ext cx="570451" cy="0"/>
            </a:xfrm>
            <a:prstGeom prst="straightConnector1">
              <a:avLst/>
            </a:prstGeom>
            <a:ln w="889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4119971" y="2199666"/>
              <a:ext cx="2530739" cy="4729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uxI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dirty="0" err="1" smtClean="0">
                  <a:solidFill>
                    <a:srgbClr val="297D25"/>
                  </a:solidFill>
                  <a:latin typeface="Times New Roman" pitchFamily="18" charset="0"/>
                  <a:cs typeface="Times New Roman" pitchFamily="18" charset="0"/>
                </a:rPr>
                <a:t>cydAP</a:t>
              </a:r>
              <a:r>
                <a:rPr lang="en-US" dirty="0" smtClean="0">
                  <a:solidFill>
                    <a:srgbClr val="297D25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fadB</a:t>
              </a:r>
              <a:endPara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8" name="Straight Connector 7"/>
          <p:cNvCxnSpPr/>
          <p:nvPr/>
        </p:nvCxnSpPr>
        <p:spPr>
          <a:xfrm>
            <a:off x="861041" y="3174778"/>
            <a:ext cx="0" cy="6376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2088830" y="3144980"/>
            <a:ext cx="980" cy="6972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ight Arrow 8"/>
          <p:cNvSpPr/>
          <p:nvPr/>
        </p:nvSpPr>
        <p:spPr>
          <a:xfrm>
            <a:off x="2822713" y="4268482"/>
            <a:ext cx="270343" cy="35014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3333688" y="2486476"/>
            <a:ext cx="2308397" cy="3320312"/>
            <a:chOff x="3105817" y="1428309"/>
            <a:chExt cx="3084466" cy="4559120"/>
          </a:xfrm>
        </p:grpSpPr>
        <p:grpSp>
          <p:nvGrpSpPr>
            <p:cNvPr id="29" name="Group 28"/>
            <p:cNvGrpSpPr/>
            <p:nvPr/>
          </p:nvGrpSpPr>
          <p:grpSpPr>
            <a:xfrm>
              <a:off x="3105817" y="2732513"/>
              <a:ext cx="3084466" cy="3254916"/>
              <a:chOff x="2476111" y="2177058"/>
              <a:chExt cx="3084466" cy="3254916"/>
            </a:xfrm>
          </p:grpSpPr>
          <p:sp>
            <p:nvSpPr>
              <p:cNvPr id="42" name="Oval 41"/>
              <p:cNvSpPr/>
              <p:nvPr/>
            </p:nvSpPr>
            <p:spPr>
              <a:xfrm>
                <a:off x="2476111" y="2347808"/>
                <a:ext cx="3084466" cy="3084166"/>
              </a:xfrm>
              <a:prstGeom prst="ellipse">
                <a:avLst/>
              </a:prstGeom>
              <a:noFill/>
              <a:ln w="177800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3105811" y="2177058"/>
                <a:ext cx="1846411" cy="9071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4" name="Block Arc 33"/>
            <p:cNvSpPr/>
            <p:nvPr/>
          </p:nvSpPr>
          <p:spPr>
            <a:xfrm>
              <a:off x="3735517" y="1899590"/>
              <a:ext cx="1590256" cy="618967"/>
            </a:xfrm>
            <a:prstGeom prst="blockArc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356629" y="1792872"/>
              <a:ext cx="587009" cy="4695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154909" y="1760856"/>
              <a:ext cx="512304" cy="6082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7" name="Straight Connector 36"/>
            <p:cNvCxnSpPr/>
            <p:nvPr/>
          </p:nvCxnSpPr>
          <p:spPr>
            <a:xfrm flipV="1">
              <a:off x="4541269" y="1428309"/>
              <a:ext cx="0" cy="471281"/>
            </a:xfrm>
            <a:prstGeom prst="line">
              <a:avLst/>
            </a:prstGeom>
            <a:ln w="920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4488700" y="1465311"/>
              <a:ext cx="542703" cy="0"/>
            </a:xfrm>
            <a:prstGeom prst="straightConnector1">
              <a:avLst/>
            </a:prstGeom>
            <a:ln w="73025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3706730" y="2132643"/>
              <a:ext cx="2265474" cy="50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uxI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dirty="0" err="1">
                  <a:solidFill>
                    <a:srgbClr val="297D25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dirty="0" err="1" smtClean="0">
                  <a:solidFill>
                    <a:srgbClr val="297D25"/>
                  </a:solidFill>
                  <a:latin typeface="Times New Roman" pitchFamily="18" charset="0"/>
                  <a:cs typeface="Times New Roman" pitchFamily="18" charset="0"/>
                </a:rPr>
                <a:t>ydAP</a:t>
              </a:r>
              <a:endParaRPr lang="en-US" dirty="0">
                <a:solidFill>
                  <a:srgbClr val="297D25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0" name="Right Arrow 49"/>
          <p:cNvSpPr/>
          <p:nvPr/>
        </p:nvSpPr>
        <p:spPr>
          <a:xfrm>
            <a:off x="5837582" y="4402945"/>
            <a:ext cx="270343" cy="35014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6185" y="5988770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Digestion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63428" y="5972867"/>
            <a:ext cx="946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Ligation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 rot="10800000" flipH="1">
            <a:off x="4400020" y="3368760"/>
            <a:ext cx="1" cy="534913"/>
          </a:xfrm>
          <a:prstGeom prst="straightConnector1">
            <a:avLst/>
          </a:prstGeom>
          <a:ln w="508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818149" y="1916264"/>
            <a:ext cx="6233823" cy="470293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14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660" y="279101"/>
            <a:ext cx="8229600" cy="1143000"/>
          </a:xfrm>
        </p:spPr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Religate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1041" y="1590027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274345" y="2380773"/>
            <a:ext cx="2436073" cy="3320312"/>
            <a:chOff x="3105817" y="1428309"/>
            <a:chExt cx="3255066" cy="4559120"/>
          </a:xfrm>
        </p:grpSpPr>
        <p:grpSp>
          <p:nvGrpSpPr>
            <p:cNvPr id="45" name="Group 44"/>
            <p:cNvGrpSpPr/>
            <p:nvPr/>
          </p:nvGrpSpPr>
          <p:grpSpPr>
            <a:xfrm>
              <a:off x="3105817" y="2732513"/>
              <a:ext cx="3084466" cy="3254916"/>
              <a:chOff x="2476111" y="2177058"/>
              <a:chExt cx="3084466" cy="3254916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2476111" y="2347808"/>
                <a:ext cx="3084466" cy="3084166"/>
              </a:xfrm>
              <a:prstGeom prst="ellipse">
                <a:avLst/>
              </a:prstGeom>
              <a:noFill/>
              <a:ln w="177800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3105811" y="2177058"/>
                <a:ext cx="1846411" cy="9071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6" name="Oval 45"/>
            <p:cNvSpPr/>
            <p:nvPr/>
          </p:nvSpPr>
          <p:spPr>
            <a:xfrm rot="5400000">
              <a:off x="5667299" y="3330023"/>
              <a:ext cx="522900" cy="52307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 rot="5400000">
              <a:off x="5491068" y="4285286"/>
              <a:ext cx="1216709" cy="52292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 rot="3384623">
              <a:off x="5611354" y="3397825"/>
              <a:ext cx="720195" cy="4112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RBS</a:t>
              </a:r>
              <a:endParaRPr lang="en-US" sz="1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 rot="5400000">
              <a:off x="5757167" y="4295483"/>
              <a:ext cx="704787" cy="4112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GFP</a:t>
              </a:r>
              <a:endParaRPr lang="en-US" sz="1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Block Arc 51"/>
            <p:cNvSpPr/>
            <p:nvPr/>
          </p:nvSpPr>
          <p:spPr>
            <a:xfrm>
              <a:off x="3735517" y="1899590"/>
              <a:ext cx="1590256" cy="618967"/>
            </a:xfrm>
            <a:prstGeom prst="blockArc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356629" y="1792872"/>
              <a:ext cx="587009" cy="4695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154909" y="1760856"/>
              <a:ext cx="512304" cy="6082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 flipV="1">
              <a:off x="4530645" y="1428309"/>
              <a:ext cx="0" cy="471281"/>
            </a:xfrm>
            <a:prstGeom prst="line">
              <a:avLst/>
            </a:prstGeom>
            <a:ln w="920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4488700" y="1465311"/>
              <a:ext cx="542703" cy="0"/>
            </a:xfrm>
            <a:prstGeom prst="straightConnector1">
              <a:avLst/>
            </a:prstGeom>
            <a:ln w="73025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706730" y="2132643"/>
              <a:ext cx="2265474" cy="50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uxI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dirty="0" err="1">
                  <a:solidFill>
                    <a:srgbClr val="297D25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dirty="0" err="1" smtClean="0">
                  <a:solidFill>
                    <a:srgbClr val="297D25"/>
                  </a:solidFill>
                  <a:latin typeface="Times New Roman" pitchFamily="18" charset="0"/>
                  <a:cs typeface="Times New Roman" pitchFamily="18" charset="0"/>
                </a:rPr>
                <a:t>ydAP</a:t>
              </a:r>
              <a:endParaRPr lang="en-US" dirty="0">
                <a:solidFill>
                  <a:srgbClr val="297D25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>
              <a:off x="4530644" y="2634226"/>
              <a:ext cx="1" cy="734489"/>
            </a:xfrm>
            <a:prstGeom prst="straightConnector1">
              <a:avLst/>
            </a:prstGeom>
            <a:ln w="50800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103367" y="2516829"/>
            <a:ext cx="2989689" cy="3377699"/>
            <a:chOff x="2970975" y="2199666"/>
            <a:chExt cx="3679735" cy="4325341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0975" y="3178013"/>
              <a:ext cx="3346994" cy="3346994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1" name="Straight Connector 20"/>
            <p:cNvCxnSpPr/>
            <p:nvPr/>
          </p:nvCxnSpPr>
          <p:spPr>
            <a:xfrm flipV="1">
              <a:off x="4637480" y="2886223"/>
              <a:ext cx="0" cy="486718"/>
            </a:xfrm>
            <a:prstGeom prst="line">
              <a:avLst/>
            </a:prstGeom>
            <a:ln w="889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4585749" y="2869679"/>
              <a:ext cx="570451" cy="0"/>
            </a:xfrm>
            <a:prstGeom prst="straightConnector1">
              <a:avLst/>
            </a:prstGeom>
            <a:ln w="889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4119971" y="2199666"/>
              <a:ext cx="2530739" cy="4729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uxI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dirty="0" err="1" smtClean="0">
                  <a:solidFill>
                    <a:srgbClr val="297D25"/>
                  </a:solidFill>
                  <a:latin typeface="Times New Roman" pitchFamily="18" charset="0"/>
                  <a:cs typeface="Times New Roman" pitchFamily="18" charset="0"/>
                </a:rPr>
                <a:t>cydAP</a:t>
              </a:r>
              <a:r>
                <a:rPr lang="en-US" dirty="0" smtClean="0">
                  <a:solidFill>
                    <a:srgbClr val="297D25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fadB</a:t>
              </a:r>
              <a:endPara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8" name="Straight Connector 7"/>
          <p:cNvCxnSpPr/>
          <p:nvPr/>
        </p:nvCxnSpPr>
        <p:spPr>
          <a:xfrm>
            <a:off x="861041" y="3174778"/>
            <a:ext cx="0" cy="6376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2088830" y="3144980"/>
            <a:ext cx="980" cy="6972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ight Arrow 8"/>
          <p:cNvSpPr/>
          <p:nvPr/>
        </p:nvSpPr>
        <p:spPr>
          <a:xfrm>
            <a:off x="2822713" y="4268482"/>
            <a:ext cx="270343" cy="35014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3333688" y="2486476"/>
            <a:ext cx="2308397" cy="3320312"/>
            <a:chOff x="3105817" y="1428309"/>
            <a:chExt cx="3084466" cy="4559120"/>
          </a:xfrm>
        </p:grpSpPr>
        <p:grpSp>
          <p:nvGrpSpPr>
            <p:cNvPr id="29" name="Group 28"/>
            <p:cNvGrpSpPr/>
            <p:nvPr/>
          </p:nvGrpSpPr>
          <p:grpSpPr>
            <a:xfrm>
              <a:off x="3105817" y="2732513"/>
              <a:ext cx="3084466" cy="3254916"/>
              <a:chOff x="2476111" y="2177058"/>
              <a:chExt cx="3084466" cy="3254916"/>
            </a:xfrm>
          </p:grpSpPr>
          <p:sp>
            <p:nvSpPr>
              <p:cNvPr id="42" name="Oval 41"/>
              <p:cNvSpPr/>
              <p:nvPr/>
            </p:nvSpPr>
            <p:spPr>
              <a:xfrm>
                <a:off x="2476111" y="2347808"/>
                <a:ext cx="3084466" cy="3084166"/>
              </a:xfrm>
              <a:prstGeom prst="ellipse">
                <a:avLst/>
              </a:prstGeom>
              <a:noFill/>
              <a:ln w="177800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3105811" y="2177058"/>
                <a:ext cx="1846411" cy="9071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4" name="Block Arc 33"/>
            <p:cNvSpPr/>
            <p:nvPr/>
          </p:nvSpPr>
          <p:spPr>
            <a:xfrm>
              <a:off x="3735517" y="1899590"/>
              <a:ext cx="1590256" cy="618967"/>
            </a:xfrm>
            <a:prstGeom prst="blockArc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356629" y="1792872"/>
              <a:ext cx="587009" cy="4695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154909" y="1760856"/>
              <a:ext cx="512304" cy="6082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7" name="Straight Connector 36"/>
            <p:cNvCxnSpPr/>
            <p:nvPr/>
          </p:nvCxnSpPr>
          <p:spPr>
            <a:xfrm flipV="1">
              <a:off x="4541269" y="1428309"/>
              <a:ext cx="0" cy="471281"/>
            </a:xfrm>
            <a:prstGeom prst="line">
              <a:avLst/>
            </a:prstGeom>
            <a:ln w="920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4488700" y="1465311"/>
              <a:ext cx="542703" cy="0"/>
            </a:xfrm>
            <a:prstGeom prst="straightConnector1">
              <a:avLst/>
            </a:prstGeom>
            <a:ln w="73025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3706729" y="2132643"/>
              <a:ext cx="2483553" cy="50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uxI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dirty="0" err="1" smtClean="0">
                  <a:solidFill>
                    <a:srgbClr val="297D25"/>
                  </a:solidFill>
                  <a:latin typeface="Times New Roman" pitchFamily="18" charset="0"/>
                  <a:cs typeface="Times New Roman" pitchFamily="18" charset="0"/>
                </a:rPr>
                <a:t>cydAP</a:t>
              </a:r>
              <a:r>
                <a:rPr lang="en-US" dirty="0" smtClean="0">
                  <a:solidFill>
                    <a:srgbClr val="297D25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fadB</a:t>
              </a:r>
              <a:endPara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0" name="Right Arrow 49"/>
          <p:cNvSpPr/>
          <p:nvPr/>
        </p:nvSpPr>
        <p:spPr>
          <a:xfrm>
            <a:off x="5837582" y="4402945"/>
            <a:ext cx="270343" cy="35014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64878" y="5963479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Digestion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 rot="10800000" flipH="1">
            <a:off x="4400020" y="3368760"/>
            <a:ext cx="1" cy="534913"/>
          </a:xfrm>
          <a:prstGeom prst="straightConnector1">
            <a:avLst/>
          </a:prstGeom>
          <a:ln w="508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780598" y="2130950"/>
            <a:ext cx="3148717" cy="44447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45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659" y="3665550"/>
            <a:ext cx="902473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AACTAATTTCAGCCTTATAACTCACACATTTTA</a:t>
            </a:r>
            <a:r>
              <a:rPr lang="en-US" sz="800" u="sng" dirty="0" smtClean="0">
                <a:solidFill>
                  <a:srgbClr val="92D050"/>
                </a:solidFill>
              </a:rPr>
              <a:t>AACATAAATGTCAGTAAAGTTACCTTATTGAAACATGATTAACATAATTTG</a:t>
            </a:r>
            <a:r>
              <a:rPr lang="en-US" sz="800" dirty="0" smtClean="0"/>
              <a:t>TAGGAA</a:t>
            </a:r>
            <a:r>
              <a:rPr lang="en-US" sz="800" u="sng" dirty="0" smtClean="0">
                <a:solidFill>
                  <a:srgbClr val="FF0000"/>
                </a:solidFill>
              </a:rPr>
              <a:t>TTGATATTTATCAAT</a:t>
            </a:r>
            <a:r>
              <a:rPr lang="en-US" sz="800" dirty="0" smtClean="0"/>
              <a:t>GTATAAGTCT</a:t>
            </a:r>
            <a:r>
              <a:rPr lang="en-US" sz="800" b="1" dirty="0" smtClean="0">
                <a:solidFill>
                  <a:srgbClr val="0000FF"/>
                </a:solidFill>
              </a:rPr>
              <a:t>T</a:t>
            </a:r>
            <a:r>
              <a:rPr lang="en-US" sz="800" dirty="0" smtClean="0"/>
              <a:t>GGAAATGGGCATCAAAAAGAGATA</a:t>
            </a:r>
            <a:r>
              <a:rPr lang="en-US" sz="800" b="1" dirty="0" smtClean="0">
                <a:solidFill>
                  <a:srgbClr val="0000FF"/>
                </a:solidFill>
              </a:rPr>
              <a:t>A</a:t>
            </a:r>
            <a:r>
              <a:rPr lang="en-US" sz="800" dirty="0" smtClean="0"/>
              <a:t>ATT</a:t>
            </a:r>
            <a:r>
              <a:rPr lang="en-US" sz="800" u="sng" dirty="0" smtClean="0">
                <a:solidFill>
                  <a:srgbClr val="FF0000"/>
                </a:solidFill>
              </a:rPr>
              <a:t>GTTCTC</a:t>
            </a:r>
            <a:r>
              <a:rPr lang="en-US" sz="800" b="1" u="sng" dirty="0" smtClean="0">
                <a:solidFill>
                  <a:srgbClr val="FF0000"/>
                </a:solidFill>
              </a:rPr>
              <a:t>G</a:t>
            </a:r>
            <a:r>
              <a:rPr lang="en-US" sz="800" u="sng" dirty="0">
                <a:solidFill>
                  <a:srgbClr val="FF0000"/>
                </a:solidFill>
              </a:rPr>
              <a:t>ATCAAAT</a:t>
            </a:r>
          </a:p>
          <a:p>
            <a:endParaRPr lang="en-US" sz="800" b="1" dirty="0" smtClean="0">
              <a:solidFill>
                <a:srgbClr val="0000FF"/>
              </a:solidFill>
            </a:endParaRPr>
          </a:p>
          <a:p>
            <a:r>
              <a:rPr lang="en-US" sz="1100" dirty="0" smtClean="0"/>
              <a:t>	</a:t>
            </a:r>
            <a:endParaRPr lang="en-US" sz="1100" dirty="0"/>
          </a:p>
        </p:txBody>
      </p:sp>
      <p:sp>
        <p:nvSpPr>
          <p:cNvPr id="2" name="TextBox 1"/>
          <p:cNvSpPr txBox="1"/>
          <p:nvPr/>
        </p:nvSpPr>
        <p:spPr>
          <a:xfrm>
            <a:off x="589059" y="184868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Cyd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Promoter – Long Sequence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Moon 2"/>
          <p:cNvSpPr/>
          <p:nvPr/>
        </p:nvSpPr>
        <p:spPr>
          <a:xfrm rot="16200000">
            <a:off x="3164619" y="2006783"/>
            <a:ext cx="492981" cy="2830664"/>
          </a:xfrm>
          <a:prstGeom prst="mo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Block Arc 4"/>
          <p:cNvSpPr/>
          <p:nvPr/>
        </p:nvSpPr>
        <p:spPr>
          <a:xfrm rot="10800000">
            <a:off x="5124614" y="2978681"/>
            <a:ext cx="818984" cy="686869"/>
          </a:xfrm>
          <a:prstGeom prst="blockArc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91593" y="3852759"/>
            <a:ext cx="18390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rcA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Binding Site</a:t>
            </a:r>
          </a:p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ctivates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9161" y="3879103"/>
            <a:ext cx="17235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Fnr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Binding Site</a:t>
            </a:r>
          </a:p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epresses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92556" y="3879102"/>
            <a:ext cx="17235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Fnr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Binding Site</a:t>
            </a:r>
          </a:p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epresses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Block Arc 19"/>
          <p:cNvSpPr/>
          <p:nvPr/>
        </p:nvSpPr>
        <p:spPr>
          <a:xfrm rot="10800000">
            <a:off x="8028167" y="2998647"/>
            <a:ext cx="818984" cy="686869"/>
          </a:xfrm>
          <a:prstGeom prst="blockArc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54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660" y="279101"/>
            <a:ext cx="8229600" cy="1143000"/>
          </a:xfrm>
        </p:spPr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Religate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1041" y="1590027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274345" y="2380773"/>
            <a:ext cx="2436073" cy="3320312"/>
            <a:chOff x="3105817" y="1428309"/>
            <a:chExt cx="3255066" cy="4559120"/>
          </a:xfrm>
        </p:grpSpPr>
        <p:grpSp>
          <p:nvGrpSpPr>
            <p:cNvPr id="45" name="Group 44"/>
            <p:cNvGrpSpPr/>
            <p:nvPr/>
          </p:nvGrpSpPr>
          <p:grpSpPr>
            <a:xfrm>
              <a:off x="3105817" y="2732513"/>
              <a:ext cx="3084466" cy="3254916"/>
              <a:chOff x="2476111" y="2177058"/>
              <a:chExt cx="3084466" cy="3254916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2476111" y="2347808"/>
                <a:ext cx="3084466" cy="3084166"/>
              </a:xfrm>
              <a:prstGeom prst="ellipse">
                <a:avLst/>
              </a:prstGeom>
              <a:noFill/>
              <a:ln w="177800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3105811" y="2177058"/>
                <a:ext cx="1846411" cy="9071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6" name="Oval 45"/>
            <p:cNvSpPr/>
            <p:nvPr/>
          </p:nvSpPr>
          <p:spPr>
            <a:xfrm rot="5400000">
              <a:off x="5667299" y="3330023"/>
              <a:ext cx="522900" cy="52307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 rot="5400000">
              <a:off x="5491068" y="4285286"/>
              <a:ext cx="1216709" cy="52292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 rot="3384623">
              <a:off x="5611354" y="3397825"/>
              <a:ext cx="720195" cy="4112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RBS</a:t>
              </a:r>
              <a:endParaRPr lang="en-US" sz="1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 rot="5400000">
              <a:off x="5504043" y="4313332"/>
              <a:ext cx="1211037" cy="4112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GFP/RFP</a:t>
              </a:r>
              <a:endParaRPr lang="en-US" sz="1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Block Arc 51"/>
            <p:cNvSpPr/>
            <p:nvPr/>
          </p:nvSpPr>
          <p:spPr>
            <a:xfrm>
              <a:off x="3735517" y="1899590"/>
              <a:ext cx="1590256" cy="618967"/>
            </a:xfrm>
            <a:prstGeom prst="blockArc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356629" y="1792872"/>
              <a:ext cx="587009" cy="4695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154909" y="1760856"/>
              <a:ext cx="512304" cy="6082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 flipV="1">
              <a:off x="4530645" y="1428309"/>
              <a:ext cx="0" cy="471281"/>
            </a:xfrm>
            <a:prstGeom prst="line">
              <a:avLst/>
            </a:prstGeom>
            <a:ln w="920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4488700" y="1465311"/>
              <a:ext cx="542703" cy="0"/>
            </a:xfrm>
            <a:prstGeom prst="straightConnector1">
              <a:avLst/>
            </a:prstGeom>
            <a:ln w="73025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706730" y="2132643"/>
              <a:ext cx="2608456" cy="50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uxI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dirty="0" err="1" smtClean="0">
                  <a:solidFill>
                    <a:srgbClr val="297D25"/>
                  </a:solidFill>
                  <a:latin typeface="Times New Roman" pitchFamily="18" charset="0"/>
                  <a:cs typeface="Times New Roman" pitchFamily="18" charset="0"/>
                </a:rPr>
                <a:t>cydAP</a:t>
              </a:r>
              <a:r>
                <a:rPr lang="en-US" dirty="0" smtClean="0">
                  <a:solidFill>
                    <a:srgbClr val="297D25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fadB</a:t>
              </a:r>
              <a:endPara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>
              <a:off x="4530644" y="2634226"/>
              <a:ext cx="1" cy="734489"/>
            </a:xfrm>
            <a:prstGeom prst="straightConnector1">
              <a:avLst/>
            </a:prstGeom>
            <a:ln w="50800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103367" y="2516829"/>
            <a:ext cx="2989689" cy="3377699"/>
            <a:chOff x="2970975" y="2199666"/>
            <a:chExt cx="3679735" cy="4325341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0975" y="3178013"/>
              <a:ext cx="3346994" cy="3346994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1" name="Straight Connector 20"/>
            <p:cNvCxnSpPr/>
            <p:nvPr/>
          </p:nvCxnSpPr>
          <p:spPr>
            <a:xfrm flipV="1">
              <a:off x="4637480" y="2886223"/>
              <a:ext cx="0" cy="486718"/>
            </a:xfrm>
            <a:prstGeom prst="line">
              <a:avLst/>
            </a:prstGeom>
            <a:ln w="889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4585749" y="2869679"/>
              <a:ext cx="570451" cy="0"/>
            </a:xfrm>
            <a:prstGeom prst="straightConnector1">
              <a:avLst/>
            </a:prstGeom>
            <a:ln w="889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4119971" y="2199666"/>
              <a:ext cx="2530739" cy="4729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uxI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dirty="0" err="1" smtClean="0">
                  <a:solidFill>
                    <a:srgbClr val="297D25"/>
                  </a:solidFill>
                  <a:latin typeface="Times New Roman" pitchFamily="18" charset="0"/>
                  <a:cs typeface="Times New Roman" pitchFamily="18" charset="0"/>
                </a:rPr>
                <a:t>cydAP</a:t>
              </a:r>
              <a:r>
                <a:rPr lang="en-US" dirty="0" smtClean="0">
                  <a:solidFill>
                    <a:srgbClr val="297D25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fadB</a:t>
              </a:r>
              <a:endPara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8" name="Straight Connector 7"/>
          <p:cNvCxnSpPr/>
          <p:nvPr/>
        </p:nvCxnSpPr>
        <p:spPr>
          <a:xfrm>
            <a:off x="861041" y="3174778"/>
            <a:ext cx="0" cy="6376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2088830" y="3144980"/>
            <a:ext cx="980" cy="6972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ight Arrow 8"/>
          <p:cNvSpPr/>
          <p:nvPr/>
        </p:nvSpPr>
        <p:spPr>
          <a:xfrm>
            <a:off x="2822713" y="4268482"/>
            <a:ext cx="270343" cy="35014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3333688" y="2486476"/>
            <a:ext cx="2308397" cy="3320312"/>
            <a:chOff x="3105817" y="1428309"/>
            <a:chExt cx="3084466" cy="4559120"/>
          </a:xfrm>
        </p:grpSpPr>
        <p:grpSp>
          <p:nvGrpSpPr>
            <p:cNvPr id="29" name="Group 28"/>
            <p:cNvGrpSpPr/>
            <p:nvPr/>
          </p:nvGrpSpPr>
          <p:grpSpPr>
            <a:xfrm>
              <a:off x="3105817" y="2732513"/>
              <a:ext cx="3084466" cy="3254916"/>
              <a:chOff x="2476111" y="2177058"/>
              <a:chExt cx="3084466" cy="3254916"/>
            </a:xfrm>
          </p:grpSpPr>
          <p:sp>
            <p:nvSpPr>
              <p:cNvPr id="42" name="Oval 41"/>
              <p:cNvSpPr/>
              <p:nvPr/>
            </p:nvSpPr>
            <p:spPr>
              <a:xfrm>
                <a:off x="2476111" y="2347808"/>
                <a:ext cx="3084466" cy="3084166"/>
              </a:xfrm>
              <a:prstGeom prst="ellipse">
                <a:avLst/>
              </a:prstGeom>
              <a:noFill/>
              <a:ln w="177800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3105811" y="2177058"/>
                <a:ext cx="1846411" cy="9071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4" name="Block Arc 33"/>
            <p:cNvSpPr/>
            <p:nvPr/>
          </p:nvSpPr>
          <p:spPr>
            <a:xfrm>
              <a:off x="3735517" y="1899590"/>
              <a:ext cx="1590256" cy="618967"/>
            </a:xfrm>
            <a:prstGeom prst="blockArc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356629" y="1792872"/>
              <a:ext cx="587009" cy="4695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154909" y="1760856"/>
              <a:ext cx="512304" cy="6082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7" name="Straight Connector 36"/>
            <p:cNvCxnSpPr/>
            <p:nvPr/>
          </p:nvCxnSpPr>
          <p:spPr>
            <a:xfrm flipV="1">
              <a:off x="4541269" y="1428309"/>
              <a:ext cx="0" cy="471281"/>
            </a:xfrm>
            <a:prstGeom prst="line">
              <a:avLst/>
            </a:prstGeom>
            <a:ln w="920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4488700" y="1465311"/>
              <a:ext cx="542703" cy="0"/>
            </a:xfrm>
            <a:prstGeom prst="straightConnector1">
              <a:avLst/>
            </a:prstGeom>
            <a:ln w="73025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3706729" y="2132643"/>
              <a:ext cx="2483553" cy="50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uxI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dirty="0" err="1" smtClean="0">
                  <a:solidFill>
                    <a:srgbClr val="297D25"/>
                  </a:solidFill>
                  <a:latin typeface="Times New Roman" pitchFamily="18" charset="0"/>
                  <a:cs typeface="Times New Roman" pitchFamily="18" charset="0"/>
                </a:rPr>
                <a:t>cydAP</a:t>
              </a:r>
              <a:r>
                <a:rPr lang="en-US" dirty="0" smtClean="0">
                  <a:solidFill>
                    <a:srgbClr val="297D25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fadB</a:t>
              </a:r>
              <a:endPara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0" name="Right Arrow 49"/>
          <p:cNvSpPr/>
          <p:nvPr/>
        </p:nvSpPr>
        <p:spPr>
          <a:xfrm>
            <a:off x="5837582" y="4402945"/>
            <a:ext cx="270343" cy="35014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64878" y="5963479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Digestion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63427" y="5972867"/>
            <a:ext cx="1099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Ligation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 rot="10800000" flipH="1">
            <a:off x="4400020" y="3368760"/>
            <a:ext cx="1" cy="534913"/>
          </a:xfrm>
          <a:prstGeom prst="straightConnector1">
            <a:avLst/>
          </a:prstGeom>
          <a:ln w="508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869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1268744"/>
              </p:ext>
            </p:extLst>
          </p:nvPr>
        </p:nvGraphicFramePr>
        <p:xfrm>
          <a:off x="1143000" y="990600"/>
          <a:ext cx="6781799" cy="4732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447800" y="5682734"/>
            <a:ext cx="579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Prediction: DTT reduces RFP </a:t>
            </a:r>
            <a:r>
              <a:rPr lang="en-US" sz="1400" dirty="0" err="1" smtClean="0"/>
              <a:t>expresssion</a:t>
            </a:r>
            <a:r>
              <a:rPr lang="en-US" sz="1400" dirty="0" smtClean="0"/>
              <a:t> (repression of </a:t>
            </a:r>
            <a:r>
              <a:rPr lang="en-US" sz="1400" dirty="0" err="1" smtClean="0"/>
              <a:t>arcAB</a:t>
            </a:r>
            <a:r>
              <a:rPr lang="en-US" sz="1400" dirty="0" smtClean="0"/>
              <a:t> system)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634053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676400"/>
            <a:ext cx="6196405" cy="3603812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Experiment with 0.04% hydrogen peroxide and DTT.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All cells died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7298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5015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Phase II - testing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258349" y="-767593"/>
            <a:ext cx="5495709" cy="7134944"/>
            <a:chOff x="-190764" y="-767593"/>
            <a:chExt cx="5495709" cy="7134944"/>
          </a:xfrm>
        </p:grpSpPr>
        <p:grpSp>
          <p:nvGrpSpPr>
            <p:cNvPr id="22" name="Group 21"/>
            <p:cNvGrpSpPr/>
            <p:nvPr/>
          </p:nvGrpSpPr>
          <p:grpSpPr>
            <a:xfrm>
              <a:off x="275161" y="1711354"/>
              <a:ext cx="5029784" cy="4492521"/>
              <a:chOff x="275161" y="1711354"/>
              <a:chExt cx="5029784" cy="4492521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1702965" y="1711354"/>
                <a:ext cx="3601980" cy="3590488"/>
                <a:chOff x="1702965" y="1711354"/>
                <a:chExt cx="3601980" cy="3590488"/>
              </a:xfrm>
            </p:grpSpPr>
            <p:cxnSp>
              <p:nvCxnSpPr>
                <p:cNvPr id="5" name="Straight Connector 4"/>
                <p:cNvCxnSpPr/>
                <p:nvPr/>
              </p:nvCxnSpPr>
              <p:spPr>
                <a:xfrm>
                  <a:off x="1702965" y="1711354"/>
                  <a:ext cx="16778" cy="3590488"/>
                </a:xfrm>
                <a:prstGeom prst="line">
                  <a:avLst/>
                </a:prstGeom>
                <a:ln w="34925">
                  <a:solidFill>
                    <a:schemeClr val="tx1"/>
                  </a:solidFill>
                </a:ln>
                <a:effectLst>
                  <a:outerShdw blurRad="40000" dist="20000" dir="5400000" rotWithShape="0">
                    <a:srgbClr val="000000">
                      <a:alpha val="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Connector 6"/>
                <p:cNvCxnSpPr/>
                <p:nvPr/>
              </p:nvCxnSpPr>
              <p:spPr>
                <a:xfrm>
                  <a:off x="1711353" y="5301842"/>
                  <a:ext cx="3593592" cy="0"/>
                </a:xfrm>
                <a:prstGeom prst="line">
                  <a:avLst/>
                </a:prstGeom>
                <a:ln w="34925">
                  <a:solidFill>
                    <a:schemeClr val="tx1"/>
                  </a:solidFill>
                </a:ln>
                <a:effectLst>
                  <a:outerShdw blurRad="40000" dist="20000" dir="5400000" rotWithShape="0">
                    <a:srgbClr val="000000">
                      <a:alpha val="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" name="Right Arrow 8"/>
              <p:cNvSpPr/>
              <p:nvPr/>
            </p:nvSpPr>
            <p:spPr>
              <a:xfrm>
                <a:off x="2959509" y="5557707"/>
                <a:ext cx="1097280" cy="276836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>
                <a:outerShdw blurRad="40000" dist="23000" dir="5400000" rotWithShape="0">
                  <a:srgbClr val="000000">
                    <a:alpha val="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3138400" y="5834543"/>
                <a:ext cx="20441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Stress – DTT/H</a:t>
                </a:r>
                <a:r>
                  <a:rPr lang="en-US" baseline="-25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en-US" baseline="-25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en-US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Up Arrow 17"/>
              <p:cNvSpPr/>
              <p:nvPr/>
            </p:nvSpPr>
            <p:spPr>
              <a:xfrm>
                <a:off x="1258349" y="2957958"/>
                <a:ext cx="276836" cy="1097280"/>
              </a:xfrm>
              <a:prstGeom prst="up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 rot="16200000">
                <a:off x="532924" y="3018002"/>
                <a:ext cx="461665" cy="977191"/>
              </a:xfrm>
              <a:prstGeom prst="rect">
                <a:avLst/>
              </a:prstGeom>
              <a:noFill/>
            </p:spPr>
            <p:txBody>
              <a:bodyPr vert="eaVert" wrap="none" rtlCol="0">
                <a:spAutoFit/>
              </a:bodyPr>
              <a:lstStyle/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Response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0" name="Arc 19"/>
            <p:cNvSpPr/>
            <p:nvPr/>
          </p:nvSpPr>
          <p:spPr>
            <a:xfrm>
              <a:off x="-190764" y="2038632"/>
              <a:ext cx="4863431" cy="4328719"/>
            </a:xfrm>
            <a:prstGeom prst="arc">
              <a:avLst/>
            </a:prstGeom>
            <a:ln w="57150">
              <a:solidFill>
                <a:srgbClr val="FF0000"/>
              </a:solidFill>
              <a:tailEnd type="triangle"/>
            </a:ln>
            <a:effectLst>
              <a:outerShdw blurRad="40000" dist="20000" dir="5400000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Arc 20"/>
            <p:cNvSpPr/>
            <p:nvPr/>
          </p:nvSpPr>
          <p:spPr>
            <a:xfrm rot="5737949">
              <a:off x="48845" y="-547382"/>
              <a:ext cx="4957894" cy="4517471"/>
            </a:xfrm>
            <a:prstGeom prst="arc">
              <a:avLst/>
            </a:prstGeom>
            <a:ln w="57150">
              <a:solidFill>
                <a:srgbClr val="00B050"/>
              </a:solidFill>
              <a:headEnd type="triangle"/>
            </a:ln>
            <a:effectLst>
              <a:outerShdw blurRad="40000" dist="20000" dir="5400000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561637" y="1526687"/>
            <a:ext cx="1238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LuxI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fadB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87256" y="4296654"/>
            <a:ext cx="1105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CydLong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Short</a:t>
            </a:r>
            <a:endParaRPr lang="en-US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22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Effect of DTT Concentration after 16 Hour Incubation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3143347"/>
              </p:ext>
            </p:extLst>
          </p:nvPr>
        </p:nvGraphicFramePr>
        <p:xfrm>
          <a:off x="1431235" y="1616104"/>
          <a:ext cx="5960165" cy="3361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2393" y="4977515"/>
            <a:ext cx="87146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Expected: For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cyd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5mM DTT for each promoter would have higher fluorescence/cell than the 0mM. Opposite effect for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luxI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Results: Cells with 5mM DTT had lower fluorescence than those with 0mM DTT.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Improvements: Only need to test 1 colony for each promoter. Need to look at a smaller time frame.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97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LuxI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Long with DTT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15178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3071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LuxI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Long With DTT and Hydrogen Peroxide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069000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001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CydLong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with DTT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673144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6987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CydLong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with DTT and Hydrogen Peroxide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019303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2096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CydShort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with DTT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141263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3355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FadB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Promoter- Long sequence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2385268"/>
            <a:ext cx="9144000" cy="1367624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200000"/>
              </a:lnSpc>
              <a:buNone/>
            </a:pPr>
            <a:endParaRPr lang="en-US" sz="1400" dirty="0"/>
          </a:p>
          <a:p>
            <a:pPr marL="0" indent="0">
              <a:lnSpc>
                <a:spcPct val="200000"/>
              </a:lnSpc>
              <a:buNone/>
            </a:pPr>
            <a:r>
              <a:rPr lang="en-US" sz="1600" dirty="0"/>
              <a:t>ATCGGCATTTCTTTAATCTTTTGTTTGCATATTTTTAACACAAAATACAC</a:t>
            </a:r>
            <a:r>
              <a:rPr lang="en-US" sz="1600" u="sng" dirty="0"/>
              <a:t>A</a:t>
            </a:r>
            <a:r>
              <a:rPr lang="en-US" sz="1600" dirty="0"/>
              <a:t>CTTCGACTC</a:t>
            </a:r>
            <a:r>
              <a:rPr lang="en-US" sz="1600" u="sng" dirty="0"/>
              <a:t>A</a:t>
            </a:r>
            <a:r>
              <a:rPr lang="en-US" sz="1600" dirty="0"/>
              <a:t>TCTGGTACGACCAGATCACCTTGC</a:t>
            </a:r>
            <a:endParaRPr lang="en-US" sz="1200" dirty="0"/>
          </a:p>
          <a:p>
            <a:pPr marL="0" indent="0">
              <a:lnSpc>
                <a:spcPct val="200000"/>
              </a:lnSpc>
              <a:buNone/>
            </a:pPr>
            <a:endParaRPr lang="en-US" sz="650" u="sng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Moon 4"/>
          <p:cNvSpPr/>
          <p:nvPr/>
        </p:nvSpPr>
        <p:spPr>
          <a:xfrm rot="-5400000">
            <a:off x="2783176" y="1336500"/>
            <a:ext cx="240087" cy="3063239"/>
          </a:xfrm>
          <a:prstGeom prst="moon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oon 12"/>
          <p:cNvSpPr/>
          <p:nvPr/>
        </p:nvSpPr>
        <p:spPr>
          <a:xfrm rot="-5400000">
            <a:off x="2545583" y="1331257"/>
            <a:ext cx="242836" cy="2590802"/>
          </a:xfrm>
          <a:prstGeom prst="moon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9570" y="2357486"/>
            <a:ext cx="1060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ArcA</a:t>
            </a:r>
            <a:r>
              <a:rPr lang="en-US" sz="1400" dirty="0" smtClean="0"/>
              <a:t> site</a:t>
            </a:r>
          </a:p>
          <a:p>
            <a:r>
              <a:rPr lang="en-US" sz="1400" dirty="0" smtClean="0"/>
              <a:t>Represses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914400" y="2532268"/>
            <a:ext cx="351429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4496540" y="2766850"/>
            <a:ext cx="48087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977414" y="2505240"/>
            <a:ext cx="9149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Fis</a:t>
            </a:r>
            <a:r>
              <a:rPr lang="en-US" sz="1400" dirty="0" smtClean="0"/>
              <a:t> site</a:t>
            </a:r>
          </a:p>
          <a:p>
            <a:r>
              <a:rPr lang="en-US" sz="1400" dirty="0" smtClean="0"/>
              <a:t>Represses</a:t>
            </a:r>
            <a:endParaRPr lang="en-US" sz="1400" dirty="0"/>
          </a:p>
        </p:txBody>
      </p:sp>
      <p:sp>
        <p:nvSpPr>
          <p:cNvPr id="22" name="Moon 21"/>
          <p:cNvSpPr/>
          <p:nvPr/>
        </p:nvSpPr>
        <p:spPr>
          <a:xfrm rot="16200000">
            <a:off x="6772087" y="2014563"/>
            <a:ext cx="248028" cy="1752600"/>
          </a:xfrm>
          <a:prstGeom prst="mo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6781800" y="2357486"/>
            <a:ext cx="0" cy="40936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248401" y="1834266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Fad R site</a:t>
            </a:r>
          </a:p>
          <a:p>
            <a:r>
              <a:rPr lang="en-US" sz="1400" dirty="0" smtClean="0"/>
              <a:t>activates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3886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CydShort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with DTT and Hydrogen Peroxide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956296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5668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371600"/>
            <a:ext cx="6196405" cy="360381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Two New ideas for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fadB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Clone the promoter, RBS, RFP insert into pSB4K8</a:t>
            </a:r>
          </a:p>
          <a:p>
            <a:pPr lvl="2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Low copy number,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kan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resistance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FadR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may not be activating or “de-repressing”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fadB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long</a:t>
            </a:r>
          </a:p>
          <a:p>
            <a:pPr marL="1097280" lvl="2" indent="-45720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Oleic acid may activate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FadR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822960" lvl="1" indent="-457200">
              <a:buFont typeface="+mj-lt"/>
              <a:buAutoNum type="arabicPeriod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61180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1957077"/>
              </p:ext>
            </p:extLst>
          </p:nvPr>
        </p:nvGraphicFramePr>
        <p:xfrm>
          <a:off x="1219200" y="914400"/>
          <a:ext cx="6364288" cy="4503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05000" y="57150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*used diluted LB amp 10 </a:t>
            </a:r>
            <a:r>
              <a:rPr lang="en-US" dirty="0" err="1" smtClean="0"/>
              <a:t>ug</a:t>
            </a:r>
            <a:r>
              <a:rPr lang="en-US" dirty="0" smtClean="0"/>
              <a:t>/mL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92144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7031634"/>
              </p:ext>
            </p:extLst>
          </p:nvPr>
        </p:nvGraphicFramePr>
        <p:xfrm>
          <a:off x="1143000" y="990600"/>
          <a:ext cx="68580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00200" y="54102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DTT had no effect on either promoter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88110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9651002"/>
              </p:ext>
            </p:extLst>
          </p:nvPr>
        </p:nvGraphicFramePr>
        <p:xfrm>
          <a:off x="1143000" y="1066800"/>
          <a:ext cx="6577013" cy="4518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ight Brace 1"/>
          <p:cNvSpPr/>
          <p:nvPr/>
        </p:nvSpPr>
        <p:spPr>
          <a:xfrm>
            <a:off x="6096000" y="1905000"/>
            <a:ext cx="152400" cy="1295400"/>
          </a:xfrm>
          <a:prstGeom prst="rightBrac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Brace 2"/>
          <p:cNvSpPr/>
          <p:nvPr/>
        </p:nvSpPr>
        <p:spPr>
          <a:xfrm>
            <a:off x="6019800" y="3810000"/>
            <a:ext cx="45719" cy="68580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239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3403494"/>
              </p:ext>
            </p:extLst>
          </p:nvPr>
        </p:nvGraphicFramePr>
        <p:xfrm>
          <a:off x="1066801" y="1143001"/>
          <a:ext cx="6592888" cy="4579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7202331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295400"/>
            <a:ext cx="6196405" cy="3603812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Conclusions so far: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DTT not working as expected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Amp makes peroxide</a:t>
            </a:r>
          </a:p>
          <a:p>
            <a:pPr lvl="2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Cells are more sensitive to H</a:t>
            </a:r>
            <a:r>
              <a:rPr lang="en-US" sz="2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200" baseline="-25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86155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2068741"/>
              </p:ext>
            </p:extLst>
          </p:nvPr>
        </p:nvGraphicFramePr>
        <p:xfrm>
          <a:off x="1219200" y="1066800"/>
          <a:ext cx="6897688" cy="4503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33600" y="5638800"/>
            <a:ext cx="2438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pSB1A2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708559" y="1524000"/>
            <a:ext cx="990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Oleic acid difference in short promoter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56497202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6310910"/>
              </p:ext>
            </p:extLst>
          </p:nvPr>
        </p:nvGraphicFramePr>
        <p:xfrm>
          <a:off x="1143000" y="990600"/>
          <a:ext cx="67056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0" y="54864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pSB4K8</a:t>
            </a:r>
            <a:endParaRPr lang="en-US" dirty="0"/>
          </a:p>
        </p:txBody>
      </p:sp>
      <p:sp>
        <p:nvSpPr>
          <p:cNvPr id="2" name="Right Brace 1"/>
          <p:cNvSpPr/>
          <p:nvPr/>
        </p:nvSpPr>
        <p:spPr>
          <a:xfrm>
            <a:off x="6057900" y="1676400"/>
            <a:ext cx="228600" cy="60960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Brace 2"/>
          <p:cNvSpPr/>
          <p:nvPr/>
        </p:nvSpPr>
        <p:spPr>
          <a:xfrm>
            <a:off x="5981700" y="4283476"/>
            <a:ext cx="190500" cy="30480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22879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5825772"/>
              </p:ext>
            </p:extLst>
          </p:nvPr>
        </p:nvGraphicFramePr>
        <p:xfrm>
          <a:off x="762000" y="685800"/>
          <a:ext cx="73914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ight Brace 1"/>
          <p:cNvSpPr/>
          <p:nvPr/>
        </p:nvSpPr>
        <p:spPr>
          <a:xfrm>
            <a:off x="6096000" y="1524000"/>
            <a:ext cx="152400" cy="76200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261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FadB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Promoter- Short sequence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2385268"/>
            <a:ext cx="9144000" cy="1367624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endParaRPr lang="en-US" sz="1400" dirty="0"/>
          </a:p>
          <a:p>
            <a:pPr marL="0" indent="0">
              <a:lnSpc>
                <a:spcPct val="200000"/>
              </a:lnSpc>
              <a:buNone/>
            </a:pPr>
            <a:r>
              <a:rPr lang="en-US" sz="1600" dirty="0" smtClean="0"/>
              <a:t>                   ATCGGCATTTCTTTAATCTTTTGTTTGCATATTTTTAACACAAAATACAC</a:t>
            </a:r>
            <a:r>
              <a:rPr lang="en-US" sz="1600" u="sng" dirty="0" smtClean="0"/>
              <a:t>A</a:t>
            </a:r>
            <a:r>
              <a:rPr lang="en-US" sz="1600" dirty="0" smtClean="0"/>
              <a:t>CTTCGACTC</a:t>
            </a:r>
            <a:r>
              <a:rPr lang="en-US" sz="1600" u="sng" dirty="0" smtClean="0"/>
              <a:t>A</a:t>
            </a:r>
            <a:endParaRPr lang="en-US" sz="650" u="sng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Moon 4"/>
          <p:cNvSpPr/>
          <p:nvPr/>
        </p:nvSpPr>
        <p:spPr>
          <a:xfrm rot="-5400000">
            <a:off x="4167630" y="1834774"/>
            <a:ext cx="221311" cy="1654227"/>
          </a:xfrm>
          <a:prstGeom prst="moon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oon 12"/>
          <p:cNvSpPr/>
          <p:nvPr/>
        </p:nvSpPr>
        <p:spPr>
          <a:xfrm rot="-5400000">
            <a:off x="4398982" y="1852020"/>
            <a:ext cx="215808" cy="2111428"/>
          </a:xfrm>
          <a:prstGeom prst="moon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09142" y="2384514"/>
            <a:ext cx="1060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ArcA</a:t>
            </a:r>
            <a:r>
              <a:rPr lang="en-US" sz="1400" dirty="0" smtClean="0"/>
              <a:t> site</a:t>
            </a:r>
          </a:p>
          <a:p>
            <a:r>
              <a:rPr lang="en-US" sz="1400" dirty="0" smtClean="0"/>
              <a:t>Represses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993972" y="2646124"/>
            <a:ext cx="351429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5638800" y="2907734"/>
            <a:ext cx="48087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142056" y="2646124"/>
            <a:ext cx="9149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Fis</a:t>
            </a:r>
            <a:r>
              <a:rPr lang="en-US" sz="1400" dirty="0" smtClean="0"/>
              <a:t> site</a:t>
            </a:r>
          </a:p>
          <a:p>
            <a:r>
              <a:rPr lang="en-US" sz="1400" dirty="0" smtClean="0"/>
              <a:t>Represses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7645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3212019"/>
              </p:ext>
            </p:extLst>
          </p:nvPr>
        </p:nvGraphicFramePr>
        <p:xfrm>
          <a:off x="762000" y="685800"/>
          <a:ext cx="77724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ight Brace 4"/>
          <p:cNvSpPr/>
          <p:nvPr/>
        </p:nvSpPr>
        <p:spPr>
          <a:xfrm>
            <a:off x="6553200" y="1524000"/>
            <a:ext cx="381000" cy="350520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56613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Modularity of Synthetic Biology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316375" y="2826973"/>
            <a:ext cx="3455685" cy="2930548"/>
            <a:chOff x="316375" y="2826973"/>
            <a:chExt cx="3455685" cy="2930548"/>
          </a:xfrm>
        </p:grpSpPr>
        <p:sp>
          <p:nvSpPr>
            <p:cNvPr id="4" name="TextBox 3"/>
            <p:cNvSpPr txBox="1"/>
            <p:nvPr/>
          </p:nvSpPr>
          <p:spPr>
            <a:xfrm>
              <a:off x="957272" y="2826973"/>
              <a:ext cx="7594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rcB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316375" y="3377637"/>
              <a:ext cx="3455685" cy="2379884"/>
              <a:chOff x="316375" y="3377637"/>
              <a:chExt cx="3455685" cy="2379884"/>
            </a:xfrm>
          </p:grpSpPr>
          <p:cxnSp>
            <p:nvCxnSpPr>
              <p:cNvPr id="6" name="Straight Connector 5"/>
              <p:cNvCxnSpPr/>
              <p:nvPr/>
            </p:nvCxnSpPr>
            <p:spPr>
              <a:xfrm>
                <a:off x="476254" y="5501870"/>
                <a:ext cx="3068184" cy="0"/>
              </a:xfrm>
              <a:prstGeom prst="line">
                <a:avLst/>
              </a:prstGeom>
              <a:ln w="6032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 flipV="1">
                <a:off x="1154304" y="4992722"/>
                <a:ext cx="8476" cy="509148"/>
              </a:xfrm>
              <a:prstGeom prst="line">
                <a:avLst/>
              </a:prstGeom>
              <a:ln w="14605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/>
              <p:nvPr/>
            </p:nvCxnSpPr>
            <p:spPr>
              <a:xfrm>
                <a:off x="1100681" y="5046074"/>
                <a:ext cx="686527" cy="0"/>
              </a:xfrm>
              <a:prstGeom prst="straightConnector1">
                <a:avLst/>
              </a:prstGeom>
              <a:ln w="111125">
                <a:solidFill>
                  <a:srgbClr val="FF0000"/>
                </a:solidFill>
                <a:tailEnd type="arrow"/>
              </a:ln>
              <a:effectLst>
                <a:outerShdw blurRad="40000" dist="20000" dir="5400000" rotWithShape="0">
                  <a:srgbClr val="000000">
                    <a:alpha val="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Oval 8"/>
              <p:cNvSpPr/>
              <p:nvPr/>
            </p:nvSpPr>
            <p:spPr>
              <a:xfrm>
                <a:off x="2050127" y="5273413"/>
                <a:ext cx="491588" cy="48410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805837" y="5336014"/>
                <a:ext cx="966223" cy="35890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050127" y="5361578"/>
                <a:ext cx="61757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RBS</a:t>
                </a:r>
                <a:endParaRPr lang="en-US" sz="140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" name="Down Arrow 12"/>
              <p:cNvSpPr/>
              <p:nvPr/>
            </p:nvSpPr>
            <p:spPr>
              <a:xfrm>
                <a:off x="1162780" y="3377637"/>
                <a:ext cx="264387" cy="325521"/>
              </a:xfrm>
              <a:prstGeom prst="downArrow">
                <a:avLst/>
              </a:prstGeom>
              <a:solidFill>
                <a:srgbClr val="008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957272" y="3702202"/>
                <a:ext cx="8963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rcA</a:t>
                </a:r>
                <a:r>
                  <a:rPr lang="en-US" sz="2400" baseline="30000" dirty="0" err="1" smtClean="0">
                    <a:solidFill>
                      <a:srgbClr val="008000"/>
                    </a:solidFill>
                    <a:latin typeface="Times New Roman" pitchFamily="18" charset="0"/>
                    <a:cs typeface="Times New Roman" pitchFamily="18" charset="0"/>
                  </a:rPr>
                  <a:t>P</a:t>
                </a:r>
                <a:endParaRPr lang="en-US" sz="2400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33" name="Group 32"/>
              <p:cNvGrpSpPr/>
              <p:nvPr/>
            </p:nvGrpSpPr>
            <p:grpSpPr>
              <a:xfrm>
                <a:off x="1056975" y="4149611"/>
                <a:ext cx="531795" cy="505958"/>
                <a:chOff x="1056975" y="4149611"/>
                <a:chExt cx="531795" cy="505958"/>
              </a:xfrm>
            </p:grpSpPr>
            <p:cxnSp>
              <p:nvCxnSpPr>
                <p:cNvPr id="15" name="Straight Connector 14"/>
                <p:cNvCxnSpPr/>
                <p:nvPr/>
              </p:nvCxnSpPr>
              <p:spPr>
                <a:xfrm>
                  <a:off x="1322873" y="4149611"/>
                  <a:ext cx="0" cy="490283"/>
                </a:xfrm>
                <a:prstGeom prst="line">
                  <a:avLst/>
                </a:prstGeom>
                <a:ln w="130175">
                  <a:solidFill>
                    <a:srgbClr val="FF0000"/>
                  </a:solidFill>
                  <a:headEnd type="non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>
                  <a:off x="1056975" y="4655569"/>
                  <a:ext cx="531795" cy="0"/>
                </a:xfrm>
                <a:prstGeom prst="line">
                  <a:avLst/>
                </a:prstGeom>
                <a:ln w="6985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" name="TextBox 16"/>
              <p:cNvSpPr txBox="1"/>
              <p:nvPr/>
            </p:nvSpPr>
            <p:spPr>
              <a:xfrm>
                <a:off x="316375" y="4741503"/>
                <a:ext cx="126493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luxI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fadB</a:t>
                </a:r>
                <a:endParaRPr lang="en-US" sz="24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39" name="Group 38"/>
          <p:cNvGrpSpPr/>
          <p:nvPr/>
        </p:nvGrpSpPr>
        <p:grpSpPr>
          <a:xfrm>
            <a:off x="994579" y="1732895"/>
            <a:ext cx="766557" cy="1073451"/>
            <a:chOff x="994579" y="1732895"/>
            <a:chExt cx="766557" cy="1073451"/>
          </a:xfrm>
        </p:grpSpPr>
        <p:sp>
          <p:nvSpPr>
            <p:cNvPr id="32" name="TextBox 31"/>
            <p:cNvSpPr txBox="1"/>
            <p:nvPr/>
          </p:nvSpPr>
          <p:spPr>
            <a:xfrm>
              <a:off x="994579" y="1732895"/>
              <a:ext cx="7665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1083903" y="2300388"/>
              <a:ext cx="531795" cy="505958"/>
              <a:chOff x="1056975" y="4149611"/>
              <a:chExt cx="531795" cy="505958"/>
            </a:xfrm>
          </p:grpSpPr>
          <p:cxnSp>
            <p:nvCxnSpPr>
              <p:cNvPr id="35" name="Straight Connector 34"/>
              <p:cNvCxnSpPr/>
              <p:nvPr/>
            </p:nvCxnSpPr>
            <p:spPr>
              <a:xfrm>
                <a:off x="1322873" y="4149611"/>
                <a:ext cx="0" cy="490283"/>
              </a:xfrm>
              <a:prstGeom prst="line">
                <a:avLst/>
              </a:prstGeom>
              <a:ln w="130175">
                <a:solidFill>
                  <a:srgbClr val="FF0000"/>
                </a:solidFill>
                <a:head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1056975" y="4655569"/>
                <a:ext cx="531795" cy="0"/>
              </a:xfrm>
              <a:prstGeom prst="line">
                <a:avLst/>
              </a:prstGeom>
              <a:ln w="6985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" name="Group 2"/>
          <p:cNvGrpSpPr/>
          <p:nvPr/>
        </p:nvGrpSpPr>
        <p:grpSpPr>
          <a:xfrm>
            <a:off x="4243120" y="1690922"/>
            <a:ext cx="3785614" cy="4003999"/>
            <a:chOff x="3826452" y="1656667"/>
            <a:chExt cx="3785614" cy="4003999"/>
          </a:xfrm>
        </p:grpSpPr>
        <p:grpSp>
          <p:nvGrpSpPr>
            <p:cNvPr id="18" name="Group 17"/>
            <p:cNvGrpSpPr/>
            <p:nvPr/>
          </p:nvGrpSpPr>
          <p:grpSpPr>
            <a:xfrm>
              <a:off x="3826452" y="2730118"/>
              <a:ext cx="3785614" cy="2930548"/>
              <a:chOff x="4507465" y="2338333"/>
              <a:chExt cx="3785614" cy="2930548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5478291" y="2338333"/>
                <a:ext cx="75946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rcB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20" name="Group 19"/>
              <p:cNvGrpSpPr/>
              <p:nvPr/>
            </p:nvGrpSpPr>
            <p:grpSpPr>
              <a:xfrm>
                <a:off x="4507465" y="2799998"/>
                <a:ext cx="3785614" cy="2468883"/>
                <a:chOff x="4507465" y="2799998"/>
                <a:chExt cx="3785614" cy="2468883"/>
              </a:xfrm>
            </p:grpSpPr>
            <p:cxnSp>
              <p:nvCxnSpPr>
                <p:cNvPr id="21" name="Straight Connector 20"/>
                <p:cNvCxnSpPr/>
                <p:nvPr/>
              </p:nvCxnSpPr>
              <p:spPr>
                <a:xfrm>
                  <a:off x="4997273" y="5013230"/>
                  <a:ext cx="3068184" cy="0"/>
                </a:xfrm>
                <a:prstGeom prst="line">
                  <a:avLst/>
                </a:prstGeom>
                <a:ln w="60325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 flipV="1">
                  <a:off x="5675323" y="4504082"/>
                  <a:ext cx="8476" cy="509148"/>
                </a:xfrm>
                <a:prstGeom prst="line">
                  <a:avLst/>
                </a:prstGeom>
                <a:ln w="146050">
                  <a:solidFill>
                    <a:srgbClr val="297D25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Arrow Connector 22"/>
                <p:cNvCxnSpPr/>
                <p:nvPr/>
              </p:nvCxnSpPr>
              <p:spPr>
                <a:xfrm>
                  <a:off x="5613311" y="4517679"/>
                  <a:ext cx="686527" cy="0"/>
                </a:xfrm>
                <a:prstGeom prst="straightConnector1">
                  <a:avLst/>
                </a:prstGeom>
                <a:ln w="111125">
                  <a:solidFill>
                    <a:srgbClr val="297D25"/>
                  </a:solidFill>
                  <a:tailEnd type="arrow"/>
                </a:ln>
                <a:effectLst>
                  <a:outerShdw blurRad="40000" dist="20000" dir="5400000" rotWithShape="0">
                    <a:srgbClr val="000000">
                      <a:alpha val="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Oval 23"/>
                <p:cNvSpPr/>
                <p:nvPr/>
              </p:nvSpPr>
              <p:spPr>
                <a:xfrm>
                  <a:off x="6571146" y="4784773"/>
                  <a:ext cx="491588" cy="48410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7326856" y="4847374"/>
                  <a:ext cx="966223" cy="35890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6571145" y="4872938"/>
                  <a:ext cx="56100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RBS</a:t>
                  </a:r>
                  <a:endParaRPr lang="en-US" sz="1400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8" name="Down Arrow 27"/>
                <p:cNvSpPr/>
                <p:nvPr/>
              </p:nvSpPr>
              <p:spPr>
                <a:xfrm>
                  <a:off x="5683799" y="2799998"/>
                  <a:ext cx="264387" cy="461965"/>
                </a:xfrm>
                <a:prstGeom prst="downArrow">
                  <a:avLst/>
                </a:prstGeom>
                <a:solidFill>
                  <a:srgbClr val="00800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5478291" y="3213562"/>
                  <a:ext cx="89639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err="1">
                      <a:latin typeface="Times New Roman" pitchFamily="18" charset="0"/>
                      <a:cs typeface="Times New Roman" pitchFamily="18" charset="0"/>
                    </a:rPr>
                    <a:t>a</a:t>
                  </a:r>
                  <a:r>
                    <a:rPr lang="en-US" sz="2400" dirty="0" err="1" smtClean="0">
                      <a:latin typeface="Times New Roman" pitchFamily="18" charset="0"/>
                      <a:cs typeface="Times New Roman" pitchFamily="18" charset="0"/>
                    </a:rPr>
                    <a:t>rcA</a:t>
                  </a:r>
                  <a:r>
                    <a:rPr lang="en-US" sz="2400" baseline="30000" dirty="0" err="1" smtClean="0">
                      <a:solidFill>
                        <a:srgbClr val="008000"/>
                      </a:solidFill>
                      <a:latin typeface="Times New Roman" pitchFamily="18" charset="0"/>
                      <a:cs typeface="Times New Roman" pitchFamily="18" charset="0"/>
                    </a:rPr>
                    <a:t>P</a:t>
                  </a:r>
                  <a:endParaRPr lang="en-US" sz="2400" dirty="0">
                    <a:solidFill>
                      <a:srgbClr val="008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4507465" y="4456185"/>
                  <a:ext cx="102303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err="1">
                      <a:latin typeface="Times New Roman" pitchFamily="18" charset="0"/>
                      <a:cs typeface="Times New Roman" pitchFamily="18" charset="0"/>
                    </a:rPr>
                    <a:t>c</a:t>
                  </a:r>
                  <a:r>
                    <a:rPr lang="en-US" sz="2400" dirty="0" err="1" smtClean="0">
                      <a:latin typeface="Times New Roman" pitchFamily="18" charset="0"/>
                      <a:cs typeface="Times New Roman" pitchFamily="18" charset="0"/>
                    </a:rPr>
                    <a:t>ydAP</a:t>
                  </a:r>
                  <a:endParaRPr lang="en-US" sz="2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1" name="Down Arrow 30"/>
                <p:cNvSpPr/>
                <p:nvPr/>
              </p:nvSpPr>
              <p:spPr>
                <a:xfrm>
                  <a:off x="5704005" y="3679069"/>
                  <a:ext cx="264387" cy="490283"/>
                </a:xfrm>
                <a:prstGeom prst="downArrow">
                  <a:avLst/>
                </a:prstGeom>
                <a:solidFill>
                  <a:srgbClr val="00800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grpSp>
          <p:nvGrpSpPr>
            <p:cNvPr id="40" name="Group 39"/>
            <p:cNvGrpSpPr/>
            <p:nvPr/>
          </p:nvGrpSpPr>
          <p:grpSpPr>
            <a:xfrm>
              <a:off x="4818522" y="1656667"/>
              <a:ext cx="766557" cy="1073451"/>
              <a:chOff x="994579" y="1732895"/>
              <a:chExt cx="766557" cy="1073451"/>
            </a:xfrm>
          </p:grpSpPr>
          <p:sp>
            <p:nvSpPr>
              <p:cNvPr id="41" name="TextBox 40"/>
              <p:cNvSpPr txBox="1"/>
              <p:nvPr/>
            </p:nvSpPr>
            <p:spPr>
              <a:xfrm>
                <a:off x="994579" y="1732895"/>
                <a:ext cx="7665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en-US" sz="2400" baseline="-25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en-US" sz="2400" baseline="-25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42" name="Group 41"/>
              <p:cNvGrpSpPr/>
              <p:nvPr/>
            </p:nvGrpSpPr>
            <p:grpSpPr>
              <a:xfrm>
                <a:off x="1083903" y="2300388"/>
                <a:ext cx="531795" cy="505958"/>
                <a:chOff x="1056975" y="4149611"/>
                <a:chExt cx="531795" cy="505958"/>
              </a:xfrm>
            </p:grpSpPr>
            <p:cxnSp>
              <p:nvCxnSpPr>
                <p:cNvPr id="43" name="Straight Connector 42"/>
                <p:cNvCxnSpPr/>
                <p:nvPr/>
              </p:nvCxnSpPr>
              <p:spPr>
                <a:xfrm>
                  <a:off x="1322873" y="4149611"/>
                  <a:ext cx="0" cy="490283"/>
                </a:xfrm>
                <a:prstGeom prst="line">
                  <a:avLst/>
                </a:prstGeom>
                <a:ln w="130175">
                  <a:solidFill>
                    <a:srgbClr val="FF0000"/>
                  </a:solidFill>
                  <a:headEnd type="non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>
                  <a:off x="1056975" y="4655569"/>
                  <a:ext cx="531795" cy="0"/>
                </a:xfrm>
                <a:prstGeom prst="line">
                  <a:avLst/>
                </a:prstGeom>
                <a:ln w="6985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5" name="Rectangle 44"/>
          <p:cNvSpPr/>
          <p:nvPr/>
        </p:nvSpPr>
        <p:spPr>
          <a:xfrm>
            <a:off x="2805837" y="4633815"/>
            <a:ext cx="966223" cy="3589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805837" y="3870434"/>
            <a:ext cx="966223" cy="3589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805836" y="3198183"/>
            <a:ext cx="966223" cy="3589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035512" y="3249313"/>
            <a:ext cx="506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8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35512" y="5355268"/>
            <a:ext cx="62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GFP</a:t>
            </a:r>
            <a:endParaRPr lang="en-US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035512" y="4659379"/>
            <a:ext cx="62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RFP</a:t>
            </a:r>
            <a:endParaRPr lang="en-US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978282" y="3880832"/>
            <a:ext cx="7365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Drug</a:t>
            </a:r>
            <a:endParaRPr lang="en-US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6" name="Straight Arrow Connector 55"/>
          <p:cNvCxnSpPr>
            <a:stCxn id="47" idx="2"/>
            <a:endCxn id="46" idx="0"/>
          </p:cNvCxnSpPr>
          <p:nvPr/>
        </p:nvCxnSpPr>
        <p:spPr>
          <a:xfrm>
            <a:off x="3288948" y="3557090"/>
            <a:ext cx="1" cy="31334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3279432" y="4280197"/>
            <a:ext cx="1" cy="31334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3269914" y="5002501"/>
            <a:ext cx="1" cy="31334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7062511" y="4591297"/>
            <a:ext cx="966223" cy="3589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7062511" y="3827916"/>
            <a:ext cx="966223" cy="3589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7062510" y="3155665"/>
            <a:ext cx="966223" cy="3589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292186" y="3206795"/>
            <a:ext cx="506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8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292186" y="4616861"/>
            <a:ext cx="62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RFP</a:t>
            </a:r>
            <a:endParaRPr lang="en-US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234956" y="3838314"/>
            <a:ext cx="7365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Drug</a:t>
            </a:r>
            <a:endParaRPr lang="en-US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5" name="Straight Arrow Connector 64"/>
          <p:cNvCxnSpPr>
            <a:stCxn id="61" idx="2"/>
            <a:endCxn id="60" idx="0"/>
          </p:cNvCxnSpPr>
          <p:nvPr/>
        </p:nvCxnSpPr>
        <p:spPr>
          <a:xfrm>
            <a:off x="7545622" y="3514572"/>
            <a:ext cx="1" cy="31334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7536106" y="4237679"/>
            <a:ext cx="1" cy="31334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7526588" y="4959983"/>
            <a:ext cx="1" cy="31334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7215545" y="5298978"/>
            <a:ext cx="62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GFP</a:t>
            </a:r>
            <a:endParaRPr lang="en-US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2805837" y="2366075"/>
            <a:ext cx="966223" cy="3589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7120118" y="2366074"/>
            <a:ext cx="966223" cy="3589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7120117" y="1573360"/>
            <a:ext cx="966223" cy="3589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2805837" y="1573361"/>
            <a:ext cx="966223" cy="3589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3" name="Straight Arrow Connector 72"/>
          <p:cNvCxnSpPr/>
          <p:nvPr/>
        </p:nvCxnSpPr>
        <p:spPr>
          <a:xfrm>
            <a:off x="3279433" y="2819387"/>
            <a:ext cx="1" cy="31334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3288949" y="1995915"/>
            <a:ext cx="1" cy="31334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7603227" y="2806346"/>
            <a:ext cx="1" cy="31334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7603230" y="1987931"/>
            <a:ext cx="1" cy="31334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978282" y="2391640"/>
            <a:ext cx="7553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Good</a:t>
            </a:r>
            <a:endParaRPr lang="en-US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273360" y="2381986"/>
            <a:ext cx="7553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Good</a:t>
            </a:r>
            <a:endParaRPr lang="en-US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35512" y="1586558"/>
            <a:ext cx="6793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Bad</a:t>
            </a:r>
            <a:endParaRPr lang="en-US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349416" y="1598924"/>
            <a:ext cx="6793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Bad</a:t>
            </a:r>
            <a:endParaRPr lang="en-US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55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What is the big picture?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625824" y="1417638"/>
            <a:ext cx="5652741" cy="4584695"/>
            <a:chOff x="1578569" y="1719742"/>
            <a:chExt cx="5652741" cy="4584695"/>
          </a:xfrm>
        </p:grpSpPr>
        <p:sp>
          <p:nvSpPr>
            <p:cNvPr id="5" name="Oval 4"/>
            <p:cNvSpPr/>
            <p:nvPr/>
          </p:nvSpPr>
          <p:spPr>
            <a:xfrm>
              <a:off x="1627464" y="1719742"/>
              <a:ext cx="1737360" cy="173736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Right Arrow 5"/>
            <p:cNvSpPr/>
            <p:nvPr/>
          </p:nvSpPr>
          <p:spPr>
            <a:xfrm>
              <a:off x="4219661" y="2370415"/>
              <a:ext cx="855677" cy="402672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20318" y="2403756"/>
              <a:ext cx="13516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E. coli 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ell 1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Explosion 1 8"/>
            <p:cNvSpPr/>
            <p:nvPr/>
          </p:nvSpPr>
          <p:spPr>
            <a:xfrm>
              <a:off x="5897461" y="2013884"/>
              <a:ext cx="1333849" cy="1115735"/>
            </a:xfrm>
            <a:prstGeom prst="irregularSeal1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8569" y="4183040"/>
              <a:ext cx="1835150" cy="1835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2042" y="4841851"/>
              <a:ext cx="950913" cy="517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6234807" y="2387085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Drug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083323" y="4915949"/>
              <a:ext cx="9989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No Drug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20318" y="4915948"/>
              <a:ext cx="13516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E. coli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cell 2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" name="Up Arrow 1"/>
            <p:cNvSpPr/>
            <p:nvPr/>
          </p:nvSpPr>
          <p:spPr>
            <a:xfrm>
              <a:off x="2397035" y="3546282"/>
              <a:ext cx="198217" cy="286247"/>
            </a:xfrm>
            <a:prstGeom prst="up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Up Arrow 12"/>
            <p:cNvSpPr/>
            <p:nvPr/>
          </p:nvSpPr>
          <p:spPr>
            <a:xfrm>
              <a:off x="6483709" y="3546281"/>
              <a:ext cx="198217" cy="286247"/>
            </a:xfrm>
            <a:prstGeom prst="up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Up Arrow 13"/>
            <p:cNvSpPr/>
            <p:nvPr/>
          </p:nvSpPr>
          <p:spPr>
            <a:xfrm>
              <a:off x="2397035" y="6018190"/>
              <a:ext cx="198217" cy="286247"/>
            </a:xfrm>
            <a:prstGeom prst="up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Up Arrow 14"/>
            <p:cNvSpPr/>
            <p:nvPr/>
          </p:nvSpPr>
          <p:spPr>
            <a:xfrm>
              <a:off x="6483709" y="6018189"/>
              <a:ext cx="198217" cy="286247"/>
            </a:xfrm>
            <a:prstGeom prst="up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6" name="Straight Connector 15"/>
          <p:cNvCxnSpPr/>
          <p:nvPr/>
        </p:nvCxnSpPr>
        <p:spPr>
          <a:xfrm flipV="1">
            <a:off x="2492274" y="3530424"/>
            <a:ext cx="4187952" cy="2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2492274" y="6027557"/>
            <a:ext cx="4187952" cy="2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233547" y="3633746"/>
            <a:ext cx="787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Stress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084230" y="6149009"/>
            <a:ext cx="1221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 Stress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83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the future…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Add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LuxR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30C6 to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LuxI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promoter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927705" y="2334577"/>
            <a:ext cx="2900601" cy="2563426"/>
            <a:chOff x="2927705" y="2334577"/>
            <a:chExt cx="2900601" cy="2563426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3686342" y="3540754"/>
              <a:ext cx="1815962" cy="0"/>
            </a:xfrm>
            <a:prstGeom prst="straightConnector1">
              <a:avLst/>
            </a:prstGeom>
            <a:ln w="889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V="1">
              <a:off x="3726097" y="3540754"/>
              <a:ext cx="0" cy="1357249"/>
            </a:xfrm>
            <a:prstGeom prst="line">
              <a:avLst/>
            </a:prstGeom>
            <a:ln w="889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6"/>
            <p:cNvGrpSpPr/>
            <p:nvPr/>
          </p:nvGrpSpPr>
          <p:grpSpPr>
            <a:xfrm>
              <a:off x="3565300" y="2334577"/>
              <a:ext cx="896399" cy="953367"/>
              <a:chOff x="957272" y="3702202"/>
              <a:chExt cx="896399" cy="953367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957272" y="3702202"/>
                <a:ext cx="8963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rcA</a:t>
                </a:r>
                <a:r>
                  <a:rPr lang="en-US" sz="2400" baseline="30000" dirty="0" err="1" smtClean="0">
                    <a:solidFill>
                      <a:srgbClr val="008000"/>
                    </a:solidFill>
                    <a:latin typeface="Times New Roman" pitchFamily="18" charset="0"/>
                    <a:cs typeface="Times New Roman" pitchFamily="18" charset="0"/>
                  </a:rPr>
                  <a:t>P</a:t>
                </a:r>
                <a:endParaRPr lang="en-US" sz="2400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5" name="Straight Connector 14"/>
              <p:cNvCxnSpPr/>
              <p:nvPr/>
            </p:nvCxnSpPr>
            <p:spPr>
              <a:xfrm>
                <a:off x="1322873" y="4149611"/>
                <a:ext cx="0" cy="490283"/>
              </a:xfrm>
              <a:prstGeom prst="line">
                <a:avLst/>
              </a:prstGeom>
              <a:ln w="130175">
                <a:solidFill>
                  <a:srgbClr val="FF0000"/>
                </a:solidFill>
                <a:head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1056975" y="4655569"/>
                <a:ext cx="531795" cy="0"/>
              </a:xfrm>
              <a:prstGeom prst="line">
                <a:avLst/>
              </a:prstGeom>
              <a:ln w="6985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Rounded Rectangle 7"/>
            <p:cNvSpPr/>
            <p:nvPr/>
          </p:nvSpPr>
          <p:spPr>
            <a:xfrm>
              <a:off x="4366284" y="3048472"/>
              <a:ext cx="770259" cy="447593"/>
            </a:xfrm>
            <a:prstGeom prst="roundRect">
              <a:avLst/>
            </a:prstGeom>
            <a:solidFill>
              <a:srgbClr val="00B0F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413991" y="3103278"/>
              <a:ext cx="7225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LuxR</a:t>
              </a:r>
              <a:endPara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4905955" y="2979121"/>
              <a:ext cx="182880" cy="18288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>
              <a:off x="5088835" y="2711395"/>
              <a:ext cx="139148" cy="26772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5088835" y="2412654"/>
              <a:ext cx="739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30C6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27705" y="4039899"/>
              <a:ext cx="6375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LuxI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893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the future…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Add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LuxR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30C6 to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LuxI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promoter.</a:t>
            </a:r>
          </a:p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arcBcyt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52006" y="3108960"/>
            <a:ext cx="7529885" cy="1741331"/>
            <a:chOff x="731519" y="2130949"/>
            <a:chExt cx="7529885" cy="1741331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731519" y="2679589"/>
              <a:ext cx="7529885" cy="0"/>
            </a:xfrm>
            <a:prstGeom prst="line">
              <a:avLst/>
            </a:prstGeom>
            <a:ln w="184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Flowchart: Document 5"/>
            <p:cNvSpPr/>
            <p:nvPr/>
          </p:nvSpPr>
          <p:spPr>
            <a:xfrm rot="10800000">
              <a:off x="1956021" y="2130949"/>
              <a:ext cx="1296062" cy="1598212"/>
            </a:xfrm>
            <a:prstGeom prst="flowChartDocumen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993419" y="2926075"/>
              <a:ext cx="1296063" cy="946205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297925" y="2930055"/>
              <a:ext cx="7712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arcB</a:t>
              </a:r>
              <a:endPara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335324" y="3071393"/>
              <a:ext cx="6778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arcB</a:t>
              </a:r>
              <a:endPara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736867" y="3009702"/>
              <a:ext cx="5526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cyt</a:t>
              </a:r>
              <a:endParaRPr lang="en-US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419181" y="5096782"/>
            <a:ext cx="3995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Missing amino acids 23-77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Partially active in aerobic conditions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83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Gas communication is a tool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963" y="2024063"/>
            <a:ext cx="2886075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3489819" y="3428999"/>
            <a:ext cx="274320" cy="274320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7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586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I would like to thank the Howard Hughes Medical Institute for funding this research. I am also grateful for the assistance and inspiration from Meredith Nakano. I am indebted to Dr. Campbell for his guidance and help as well.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51620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62000"/>
            <a:ext cx="6196405" cy="360381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Big Picture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Gas communication between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E. coli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Modular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election- stress response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The on/off switch- maximal control</a:t>
            </a: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38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553200" cy="441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Goals for the summer: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Construct plasmids with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luxI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cyd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or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fadB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promoters, RBS, and reporter gene.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Assemble promoters with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oligos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Ligate RBS and RFP/GFP into plasmid.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Control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rcAB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with DTT and H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5275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5015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Phase 1 – Build and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lone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Complete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503" y="2623620"/>
            <a:ext cx="3346994" cy="3346994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4553032" y="2338543"/>
            <a:ext cx="570451" cy="503263"/>
            <a:chOff x="4513277" y="1854435"/>
            <a:chExt cx="570451" cy="503263"/>
          </a:xfrm>
        </p:grpSpPr>
        <p:cxnSp>
          <p:nvCxnSpPr>
            <p:cNvPr id="10" name="Straight Connector 9"/>
            <p:cNvCxnSpPr/>
            <p:nvPr/>
          </p:nvCxnSpPr>
          <p:spPr>
            <a:xfrm flipV="1">
              <a:off x="4553032" y="1870979"/>
              <a:ext cx="0" cy="486719"/>
            </a:xfrm>
            <a:prstGeom prst="line">
              <a:avLst/>
            </a:prstGeom>
            <a:ln w="889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4513277" y="1854435"/>
              <a:ext cx="570451" cy="0"/>
            </a:xfrm>
            <a:prstGeom prst="straightConnector1">
              <a:avLst/>
            </a:prstGeom>
            <a:ln w="889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1752600" y="1691511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luxI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fadB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long,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fadB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short, </a:t>
            </a:r>
            <a:r>
              <a:rPr lang="en-US" dirty="0" err="1" smtClean="0">
                <a:solidFill>
                  <a:srgbClr val="297D25"/>
                </a:solidFill>
                <a:latin typeface="Times New Roman" pitchFamily="18" charset="0"/>
                <a:cs typeface="Times New Roman" pitchFamily="18" charset="0"/>
              </a:rPr>
              <a:t>cydLong</a:t>
            </a:r>
            <a:r>
              <a:rPr lang="en-US" dirty="0" smtClean="0">
                <a:solidFill>
                  <a:srgbClr val="297D25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297D25"/>
                </a:solidFill>
                <a:latin typeface="Times New Roman" pitchFamily="18" charset="0"/>
                <a:cs typeface="Times New Roman" pitchFamily="18" charset="0"/>
              </a:rPr>
              <a:t>cydShort</a:t>
            </a:r>
            <a:endParaRPr lang="en-US" dirty="0">
              <a:solidFill>
                <a:srgbClr val="297D2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 rot="4324525">
            <a:off x="5484520" y="3869439"/>
            <a:ext cx="1093523" cy="48144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253006" y="2841806"/>
            <a:ext cx="491588" cy="48410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2829539">
            <a:off x="5169709" y="2899194"/>
            <a:ext cx="658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RBS</a:t>
            </a:r>
            <a:endParaRPr lang="en-US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4290696">
            <a:off x="5479163" y="3991021"/>
            <a:ext cx="1125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GFP/RFP</a:t>
            </a:r>
            <a:endParaRPr lang="en-US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19313" y="5410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pSB1A2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97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1420</TotalTime>
  <Words>1413</Words>
  <Application>Microsoft Office PowerPoint</Application>
  <PresentationFormat>On-screen Show (4:3)</PresentationFormat>
  <Paragraphs>442</Paragraphs>
  <Slides>66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7" baseType="lpstr">
      <vt:lpstr>Office Theme</vt:lpstr>
      <vt:lpstr>The arcAB System</vt:lpstr>
      <vt:lpstr>LuxI Long Promoter</vt:lpstr>
      <vt:lpstr>PowerPoint Presentation</vt:lpstr>
      <vt:lpstr>PowerPoint Presentation</vt:lpstr>
      <vt:lpstr>FadB Promoter- Long sequence</vt:lpstr>
      <vt:lpstr>FadB Promoter- Short sequence</vt:lpstr>
      <vt:lpstr>PowerPoint Presentation</vt:lpstr>
      <vt:lpstr>PowerPoint Presentation</vt:lpstr>
      <vt:lpstr>Phase 1 – Build and Clone Complete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 the future…</vt:lpstr>
      <vt:lpstr>In the future…</vt:lpstr>
      <vt:lpstr>PowerPoint Presentation</vt:lpstr>
      <vt:lpstr>What is the big picture?</vt:lpstr>
      <vt:lpstr>What is my system?</vt:lpstr>
      <vt:lpstr>What is my system?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Re-ligate</vt:lpstr>
      <vt:lpstr>Religate</vt:lpstr>
      <vt:lpstr>Religate</vt:lpstr>
      <vt:lpstr>PowerPoint Presentation</vt:lpstr>
      <vt:lpstr>PowerPoint Presentation</vt:lpstr>
      <vt:lpstr>Phase II - testing</vt:lpstr>
      <vt:lpstr>The Effect of DTT Concentration after 16 Hour Incubation</vt:lpstr>
      <vt:lpstr>LuxI Long with DTT</vt:lpstr>
      <vt:lpstr>LuxI Long With DTT and Hydrogen Peroxide</vt:lpstr>
      <vt:lpstr>CydLong with DTT</vt:lpstr>
      <vt:lpstr>CydLong with DTT and Hydrogen Peroxide</vt:lpstr>
      <vt:lpstr>CydShort with DTT</vt:lpstr>
      <vt:lpstr>CydShort with DTT and Hydrogen Peroxide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Modularity of Synthetic Biology</vt:lpstr>
      <vt:lpstr>What is the big picture?</vt:lpstr>
      <vt:lpstr>In the future…</vt:lpstr>
      <vt:lpstr>In the future…</vt:lpstr>
      <vt:lpstr>Gas communication is a tool</vt:lpstr>
      <vt:lpstr>Acknowledgements</vt:lpstr>
    </vt:vector>
  </TitlesOfParts>
  <Company>Davidson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ArcAB System</dc:title>
  <dc:creator>Lab User</dc:creator>
  <cp:lastModifiedBy>Lab User</cp:lastModifiedBy>
  <cp:revision>92</cp:revision>
  <cp:lastPrinted>2012-07-11T15:05:22Z</cp:lastPrinted>
  <dcterms:created xsi:type="dcterms:W3CDTF">2012-07-03T19:04:59Z</dcterms:created>
  <dcterms:modified xsi:type="dcterms:W3CDTF">2012-07-23T15:26:45Z</dcterms:modified>
</cp:coreProperties>
</file>