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7"/>
  </p:notesMasterIdLst>
  <p:sldIdLst>
    <p:sldId id="330" r:id="rId2"/>
    <p:sldId id="306" r:id="rId3"/>
    <p:sldId id="323" r:id="rId4"/>
    <p:sldId id="324" r:id="rId5"/>
    <p:sldId id="315" r:id="rId6"/>
    <p:sldId id="319" r:id="rId7"/>
    <p:sldId id="316" r:id="rId8"/>
    <p:sldId id="320" r:id="rId9"/>
    <p:sldId id="317" r:id="rId10"/>
    <p:sldId id="318" r:id="rId11"/>
    <p:sldId id="321" r:id="rId12"/>
    <p:sldId id="313" r:id="rId13"/>
    <p:sldId id="260" r:id="rId14"/>
    <p:sldId id="325" r:id="rId15"/>
    <p:sldId id="326" r:id="rId16"/>
    <p:sldId id="327" r:id="rId17"/>
    <p:sldId id="268" r:id="rId18"/>
    <p:sldId id="329" r:id="rId19"/>
    <p:sldId id="275" r:id="rId20"/>
    <p:sldId id="262" r:id="rId21"/>
    <p:sldId id="264" r:id="rId22"/>
    <p:sldId id="291" r:id="rId23"/>
    <p:sldId id="265" r:id="rId24"/>
    <p:sldId id="271" r:id="rId25"/>
    <p:sldId id="272" r:id="rId26"/>
    <p:sldId id="266" r:id="rId27"/>
    <p:sldId id="270" r:id="rId28"/>
    <p:sldId id="267" r:id="rId29"/>
    <p:sldId id="269" r:id="rId30"/>
    <p:sldId id="276" r:id="rId31"/>
    <p:sldId id="287" r:id="rId32"/>
    <p:sldId id="273" r:id="rId33"/>
    <p:sldId id="288" r:id="rId34"/>
    <p:sldId id="277" r:id="rId35"/>
    <p:sldId id="278" r:id="rId36"/>
    <p:sldId id="279" r:id="rId37"/>
    <p:sldId id="280" r:id="rId38"/>
    <p:sldId id="289" r:id="rId39"/>
    <p:sldId id="283" r:id="rId40"/>
    <p:sldId id="281" r:id="rId41"/>
    <p:sldId id="282" r:id="rId42"/>
    <p:sldId id="284" r:id="rId43"/>
    <p:sldId id="285" r:id="rId44"/>
    <p:sldId id="292" r:id="rId45"/>
    <p:sldId id="293" r:id="rId46"/>
    <p:sldId id="286" r:id="rId47"/>
    <p:sldId id="303" r:id="rId48"/>
    <p:sldId id="311" r:id="rId49"/>
    <p:sldId id="310" r:id="rId50"/>
    <p:sldId id="307" r:id="rId51"/>
    <p:sldId id="309" r:id="rId52"/>
    <p:sldId id="308" r:id="rId53"/>
    <p:sldId id="305" r:id="rId54"/>
    <p:sldId id="294" r:id="rId55"/>
    <p:sldId id="32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D0B"/>
    <a:srgbClr val="CF0F9D"/>
    <a:srgbClr val="75E040"/>
    <a:srgbClr val="5197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5433435403907867E-2"/>
          <c:y val="3.1154032854444461E-2"/>
          <c:w val="0.93913446583065996"/>
          <c:h val="0.8643024699936786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3AD0B"/>
            </a:solidFill>
          </c:spPr>
          <c:cat>
            <c:strRef>
              <c:f>'[Chart in Microsoft PowerPoint]Sheet1'!$J$21:$O$21</c:f>
              <c:strCache>
                <c:ptCount val="6"/>
                <c:pt idx="0">
                  <c:v>pSB1K8 and GFP        (tube 1)</c:v>
                </c:pt>
                <c:pt idx="1">
                  <c:v>pSB1K8 and GFP       (tube 2)</c:v>
                </c:pt>
                <c:pt idx="2">
                  <c:v>CRISPR and GFP       (tube 1)</c:v>
                </c:pt>
                <c:pt idx="3">
                  <c:v>CRISPR and GFP       (tube 2)</c:v>
                </c:pt>
                <c:pt idx="4">
                  <c:v>pBad            (- control)</c:v>
                </c:pt>
                <c:pt idx="5">
                  <c:v>J10054           (+ control)</c:v>
                </c:pt>
              </c:strCache>
            </c:strRef>
          </c:cat>
          <c:val>
            <c:numRef>
              <c:f>'[Chart in Microsoft PowerPoint]Sheet1'!$J$24:$O$24</c:f>
              <c:numCache>
                <c:formatCode>General</c:formatCode>
                <c:ptCount val="6"/>
                <c:pt idx="0">
                  <c:v>1.1608066252165514</c:v>
                </c:pt>
                <c:pt idx="1">
                  <c:v>1.531489813005861</c:v>
                </c:pt>
                <c:pt idx="2">
                  <c:v>1.5743130578795401</c:v>
                </c:pt>
                <c:pt idx="3">
                  <c:v>1.9440320029770208</c:v>
                </c:pt>
                <c:pt idx="4">
                  <c:v>0.48321390047597135</c:v>
                </c:pt>
                <c:pt idx="5">
                  <c:v>1</c:v>
                </c:pt>
              </c:numCache>
            </c:numRef>
          </c:val>
        </c:ser>
        <c:dLbls/>
        <c:axId val="65886464"/>
        <c:axId val="73335936"/>
      </c:barChart>
      <c:catAx>
        <c:axId val="65886464"/>
        <c:scaling>
          <c:orientation val="minMax"/>
        </c:scaling>
        <c:axPos val="b"/>
        <c:tickLblPos val="nextTo"/>
        <c:crossAx val="73335936"/>
        <c:crosses val="autoZero"/>
        <c:auto val="1"/>
        <c:lblAlgn val="ctr"/>
        <c:lblOffset val="100"/>
      </c:catAx>
      <c:valAx>
        <c:axId val="73335936"/>
        <c:scaling>
          <c:orientation val="minMax"/>
        </c:scaling>
        <c:axPos val="l"/>
        <c:numFmt formatCode="General" sourceLinked="1"/>
        <c:tickLblPos val="nextTo"/>
        <c:crossAx val="6588646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6436521823660948E-2"/>
          <c:y val="1.9929902210866508E-2"/>
          <c:w val="0.92658816953436351"/>
          <c:h val="0.93769193429111131"/>
        </c:manualLayout>
      </c:layout>
      <c:barChart>
        <c:barDir val="col"/>
        <c:grouping val="clustered"/>
        <c:ser>
          <c:idx val="0"/>
          <c:order val="0"/>
          <c:tx>
            <c:strRef>
              <c:f>Sheet1!$R$26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dPt>
            <c:idx val="2"/>
            <c:spPr>
              <a:solidFill>
                <a:srgbClr val="75E040"/>
              </a:solidFill>
            </c:spPr>
          </c:dPt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Sheet1!$S$26:$Y$26</c:f>
              <c:numCache>
                <c:formatCode>General</c:formatCode>
                <c:ptCount val="7"/>
                <c:pt idx="0">
                  <c:v>0.24393834239073089</c:v>
                </c:pt>
                <c:pt idx="1">
                  <c:v>1</c:v>
                </c:pt>
                <c:pt idx="2">
                  <c:v>0.23547630139930945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Sheet1!$R$27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Sheet1!$S$27:$Y$27</c:f>
              <c:numCache>
                <c:formatCode>General</c:formatCode>
                <c:ptCount val="7"/>
                <c:pt idx="0">
                  <c:v>1.7832783269400405E-3</c:v>
                </c:pt>
                <c:pt idx="1">
                  <c:v>1.71957882501138E-3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/>
        <c:axId val="87859968"/>
        <c:axId val="87861888"/>
      </c:barChart>
      <c:catAx>
        <c:axId val="87859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7861888"/>
        <c:crosses val="autoZero"/>
        <c:auto val="1"/>
        <c:lblAlgn val="ctr"/>
        <c:lblOffset val="100"/>
      </c:catAx>
      <c:valAx>
        <c:axId val="87861888"/>
        <c:scaling>
          <c:orientation val="minMax"/>
          <c:min val="-0.15000000000000005"/>
        </c:scaling>
        <c:axPos val="l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785996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Sheet1!$R$17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dPt>
            <c:idx val="2"/>
            <c:spPr>
              <a:solidFill>
                <a:srgbClr val="75E040"/>
              </a:solidFill>
            </c:spPr>
          </c:dPt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Sheet1!$S$17:$X$17</c:f>
              <c:numCache>
                <c:formatCode>General</c:formatCode>
                <c:ptCount val="6"/>
                <c:pt idx="0">
                  <c:v>0.24393834239073089</c:v>
                </c:pt>
                <c:pt idx="1">
                  <c:v>1</c:v>
                </c:pt>
                <c:pt idx="2">
                  <c:v>0.23547630139930945</c:v>
                </c:pt>
                <c:pt idx="3">
                  <c:v>0.45854265980531833</c:v>
                </c:pt>
                <c:pt idx="4">
                  <c:v>0.42748626720718041</c:v>
                </c:pt>
                <c:pt idx="5">
                  <c:v>0.44375315799222265</c:v>
                </c:pt>
              </c:numCache>
            </c:numRef>
          </c:val>
        </c:ser>
        <c:ser>
          <c:idx val="1"/>
          <c:order val="1"/>
          <c:tx>
            <c:strRef>
              <c:f>Sheet1!$R$18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Sheet1!$S$18:$X$18</c:f>
              <c:numCache>
                <c:formatCode>General</c:formatCode>
                <c:ptCount val="6"/>
                <c:pt idx="0">
                  <c:v>1.7832783269400405E-3</c:v>
                </c:pt>
                <c:pt idx="1">
                  <c:v>1.71957882501138E-3</c:v>
                </c:pt>
                <c:pt idx="2">
                  <c:v>1</c:v>
                </c:pt>
                <c:pt idx="3">
                  <c:v>1.2657360739718132E-3</c:v>
                </c:pt>
                <c:pt idx="4">
                  <c:v>1.7375169518836428E-3</c:v>
                </c:pt>
                <c:pt idx="5">
                  <c:v>1.2139435713039071E-3</c:v>
                </c:pt>
              </c:numCache>
            </c:numRef>
          </c:val>
        </c:ser>
        <c:dLbls/>
        <c:axId val="89878528"/>
        <c:axId val="89880064"/>
      </c:barChart>
      <c:catAx>
        <c:axId val="89878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9880064"/>
        <c:crosses val="autoZero"/>
        <c:auto val="1"/>
        <c:lblAlgn val="ctr"/>
        <c:lblOffset val="100"/>
      </c:catAx>
      <c:valAx>
        <c:axId val="89880064"/>
        <c:scaling>
          <c:orientation val="minMax"/>
          <c:max val="1.05"/>
          <c:min val="-0.15000000000000005"/>
        </c:scaling>
        <c:axPos val="l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987852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543343540390786E-2"/>
          <c:y val="3.1154032854444458E-2"/>
          <c:w val="0.93913446583065996"/>
          <c:h val="0.8643024699936786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3AD0B"/>
            </a:solidFill>
          </c:spPr>
          <c:cat>
            <c:strRef>
              <c:f>'[Chart in Microsoft PowerPoint]Sheet1'!$J$21:$O$21</c:f>
              <c:strCache>
                <c:ptCount val="6"/>
                <c:pt idx="0">
                  <c:v>pSB1K8 and GFP        (tube 1)</c:v>
                </c:pt>
                <c:pt idx="1">
                  <c:v>pSB1K8 and GFP       (tube 2)</c:v>
                </c:pt>
                <c:pt idx="2">
                  <c:v>CRISPR and GFP       (tube 1)</c:v>
                </c:pt>
                <c:pt idx="3">
                  <c:v>CRISPR and GFP       (tube 2)</c:v>
                </c:pt>
                <c:pt idx="4">
                  <c:v>pBad            (- control)</c:v>
                </c:pt>
                <c:pt idx="5">
                  <c:v>J10054           (+ control)</c:v>
                </c:pt>
              </c:strCache>
            </c:strRef>
          </c:cat>
          <c:val>
            <c:numRef>
              <c:f>'[Chart in Microsoft PowerPoint]Sheet1'!$J$24:$O$24</c:f>
              <c:numCache>
                <c:formatCode>General</c:formatCode>
                <c:ptCount val="6"/>
                <c:pt idx="0">
                  <c:v>1.1608066252165514</c:v>
                </c:pt>
                <c:pt idx="1">
                  <c:v>1.531489813005861</c:v>
                </c:pt>
                <c:pt idx="2">
                  <c:v>1.5743130578795401</c:v>
                </c:pt>
                <c:pt idx="3">
                  <c:v>1.9440320029770211</c:v>
                </c:pt>
                <c:pt idx="4">
                  <c:v>0.48321390047597135</c:v>
                </c:pt>
                <c:pt idx="5">
                  <c:v>1</c:v>
                </c:pt>
              </c:numCache>
            </c:numRef>
          </c:val>
        </c:ser>
        <c:dLbls/>
        <c:axId val="66042496"/>
        <c:axId val="66052480"/>
      </c:barChart>
      <c:catAx>
        <c:axId val="66042496"/>
        <c:scaling>
          <c:orientation val="minMax"/>
        </c:scaling>
        <c:axPos val="b"/>
        <c:tickLblPos val="nextTo"/>
        <c:crossAx val="66052480"/>
        <c:crosses val="autoZero"/>
        <c:auto val="1"/>
        <c:lblAlgn val="ctr"/>
        <c:lblOffset val="100"/>
      </c:catAx>
      <c:valAx>
        <c:axId val="66052480"/>
        <c:scaling>
          <c:orientation val="minMax"/>
        </c:scaling>
        <c:axPos val="l"/>
        <c:numFmt formatCode="General" sourceLinked="1"/>
        <c:tickLblPos val="nextTo"/>
        <c:crossAx val="6604249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Sheet1!$R$42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dPt>
            <c:idx val="2"/>
            <c:spPr>
              <a:solidFill>
                <a:srgbClr val="75E040"/>
              </a:solidFill>
            </c:spPr>
          </c:dPt>
          <c:cat>
            <c:strRef>
              <c:f>Sheet1!$S$37:$AC$37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Sheet1!$S$42:$AC$42</c:f>
              <c:numCache>
                <c:formatCode>General</c:formatCode>
                <c:ptCount val="11"/>
                <c:pt idx="0">
                  <c:v>0.24393834239073089</c:v>
                </c:pt>
                <c:pt idx="1">
                  <c:v>1</c:v>
                </c:pt>
                <c:pt idx="2">
                  <c:v>0.23547630139930945</c:v>
                </c:pt>
                <c:pt idx="3">
                  <c:v>1.5604962653144616</c:v>
                </c:pt>
                <c:pt idx="4">
                  <c:v>1.3975374836808478</c:v>
                </c:pt>
                <c:pt idx="5">
                  <c:v>6.421382460734236</c:v>
                </c:pt>
                <c:pt idx="6">
                  <c:v>1.5173511502107544</c:v>
                </c:pt>
                <c:pt idx="7">
                  <c:v>0.28890524132856138</c:v>
                </c:pt>
                <c:pt idx="8">
                  <c:v>0.29827057293872083</c:v>
                </c:pt>
                <c:pt idx="9">
                  <c:v>0.25621891823155096</c:v>
                </c:pt>
                <c:pt idx="10">
                  <c:v>0.2815264756298736</c:v>
                </c:pt>
              </c:numCache>
            </c:numRef>
          </c:val>
        </c:ser>
        <c:ser>
          <c:idx val="1"/>
          <c:order val="1"/>
          <c:tx>
            <c:strRef>
              <c:f>Sheet1!$R$43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Sheet1!$S$37:$AC$37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Sheet1!$S$43:$AC$43</c:f>
              <c:numCache>
                <c:formatCode>General</c:formatCode>
                <c:ptCount val="11"/>
                <c:pt idx="0">
                  <c:v>1.7832783269400405E-3</c:v>
                </c:pt>
                <c:pt idx="1">
                  <c:v>1.71957882501138E-3</c:v>
                </c:pt>
                <c:pt idx="2">
                  <c:v>1</c:v>
                </c:pt>
                <c:pt idx="3">
                  <c:v>1.6089661225750168E-3</c:v>
                </c:pt>
                <c:pt idx="4">
                  <c:v>1.3077374397560302E-3</c:v>
                </c:pt>
                <c:pt idx="5">
                  <c:v>2.300712101804547E-2</c:v>
                </c:pt>
                <c:pt idx="6">
                  <c:v>1.9994017048301452E-3</c:v>
                </c:pt>
                <c:pt idx="7">
                  <c:v>2.4960574117066336</c:v>
                </c:pt>
                <c:pt idx="8">
                  <c:v>2.4328256148484</c:v>
                </c:pt>
                <c:pt idx="9">
                  <c:v>1.911432389482369</c:v>
                </c:pt>
                <c:pt idx="10">
                  <c:v>2.5676530295191751</c:v>
                </c:pt>
              </c:numCache>
            </c:numRef>
          </c:val>
        </c:ser>
        <c:dLbls/>
        <c:axId val="91030272"/>
        <c:axId val="91031808"/>
      </c:barChart>
      <c:catAx>
        <c:axId val="91030272"/>
        <c:scaling>
          <c:orientation val="minMax"/>
        </c:scaling>
        <c:axPos val="b"/>
        <c:tickLblPos val="nextTo"/>
        <c:crossAx val="91031808"/>
        <c:crosses val="autoZero"/>
        <c:auto val="1"/>
        <c:lblAlgn val="ctr"/>
        <c:lblOffset val="100"/>
      </c:catAx>
      <c:valAx>
        <c:axId val="91031808"/>
        <c:scaling>
          <c:orientation val="minMax"/>
        </c:scaling>
        <c:axPos val="l"/>
        <c:numFmt formatCode="General" sourceLinked="1"/>
        <c:tickLblPos val="nextTo"/>
        <c:crossAx val="9103027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Sheet1!$R$32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dPt>
            <c:idx val="2"/>
            <c:spPr>
              <a:solidFill>
                <a:srgbClr val="75E040"/>
              </a:solidFill>
            </c:spPr>
          </c:dPt>
          <c:cat>
            <c:strRef>
              <c:f>Sheet1!$S$27:$AC$27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Sheet1!$S$32:$AC$32</c:f>
              <c:numCache>
                <c:formatCode>General</c:formatCode>
                <c:ptCount val="11"/>
                <c:pt idx="0">
                  <c:v>0.24393834239073089</c:v>
                </c:pt>
                <c:pt idx="1">
                  <c:v>1</c:v>
                </c:pt>
                <c:pt idx="2">
                  <c:v>0.23547630139930945</c:v>
                </c:pt>
                <c:pt idx="3">
                  <c:v>0.67323602330414578</c:v>
                </c:pt>
                <c:pt idx="4">
                  <c:v>0.3667374754128962</c:v>
                </c:pt>
                <c:pt idx="5">
                  <c:v>0.26049812378219944</c:v>
                </c:pt>
                <c:pt idx="6">
                  <c:v>0.51218146721333058</c:v>
                </c:pt>
                <c:pt idx="7">
                  <c:v>0.76721162949314392</c:v>
                </c:pt>
                <c:pt idx="8">
                  <c:v>0.2654342303584038</c:v>
                </c:pt>
                <c:pt idx="9">
                  <c:v>0.29487647076412693</c:v>
                </c:pt>
                <c:pt idx="10">
                  <c:v>0.27837226155123002</c:v>
                </c:pt>
              </c:numCache>
            </c:numRef>
          </c:val>
        </c:ser>
        <c:ser>
          <c:idx val="1"/>
          <c:order val="1"/>
          <c:tx>
            <c:strRef>
              <c:f>Sheet1!$R$33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Sheet1!$S$27:$AC$27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Sheet1!$S$33:$AC$33</c:f>
              <c:numCache>
                <c:formatCode>General</c:formatCode>
                <c:ptCount val="11"/>
                <c:pt idx="0">
                  <c:v>1.7832783269400405E-3</c:v>
                </c:pt>
                <c:pt idx="1">
                  <c:v>1.71957882501138E-3</c:v>
                </c:pt>
                <c:pt idx="2">
                  <c:v>1</c:v>
                </c:pt>
                <c:pt idx="3">
                  <c:v>1.435097647660262E-3</c:v>
                </c:pt>
                <c:pt idx="4">
                  <c:v>1.2200745994418057E-3</c:v>
                </c:pt>
                <c:pt idx="5">
                  <c:v>7.4127207129087103E-2</c:v>
                </c:pt>
                <c:pt idx="6">
                  <c:v>1.2797856166697845E-3</c:v>
                </c:pt>
                <c:pt idx="7">
                  <c:v>0.87254104238542052</c:v>
                </c:pt>
                <c:pt idx="8">
                  <c:v>3.9957429870038692</c:v>
                </c:pt>
                <c:pt idx="9">
                  <c:v>1.2997628844758871</c:v>
                </c:pt>
                <c:pt idx="10">
                  <c:v>1.774310003493653</c:v>
                </c:pt>
              </c:numCache>
            </c:numRef>
          </c:val>
        </c:ser>
        <c:dLbls/>
        <c:axId val="92123904"/>
        <c:axId val="92125440"/>
      </c:barChart>
      <c:catAx>
        <c:axId val="92123904"/>
        <c:scaling>
          <c:orientation val="minMax"/>
        </c:scaling>
        <c:axPos val="b"/>
        <c:tickLblPos val="nextTo"/>
        <c:crossAx val="92125440"/>
        <c:crosses val="autoZero"/>
        <c:auto val="1"/>
        <c:lblAlgn val="ctr"/>
        <c:lblOffset val="100"/>
      </c:catAx>
      <c:valAx>
        <c:axId val="92125440"/>
        <c:scaling>
          <c:orientation val="minMax"/>
        </c:scaling>
        <c:axPos val="l"/>
        <c:numFmt formatCode="General" sourceLinked="1"/>
        <c:tickLblPos val="nextTo"/>
        <c:crossAx val="9212390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3411830465636249E-2"/>
          <c:y val="3.3960065515338943E-2"/>
          <c:w val="0.92658816953436351"/>
          <c:h val="0.93769193429111131"/>
        </c:manualLayout>
      </c:layout>
      <c:barChart>
        <c:barDir val="col"/>
        <c:grouping val="clustered"/>
        <c:ser>
          <c:idx val="0"/>
          <c:order val="0"/>
          <c:tx>
            <c:strRef>
              <c:f>Sheet1!$R$9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dPt>
            <c:idx val="2"/>
            <c:spPr>
              <a:solidFill>
                <a:srgbClr val="75E040"/>
              </a:solidFill>
            </c:spPr>
          </c:dPt>
          <c:cat>
            <c:strRef>
              <c:f>Sheet1!$S$4:$AB$4</c:f>
              <c:strCache>
                <c:ptCount val="10"/>
                <c:pt idx="0">
                  <c:v>pBad (-)</c:v>
                </c:pt>
                <c:pt idx="1">
                  <c:v>K091131 (+ green)</c:v>
                </c:pt>
                <c:pt idx="2">
                  <c:v>J04450 (+ red) 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  <c:pt idx="7">
                  <c:v>C5</c:v>
                </c:pt>
                <c:pt idx="8">
                  <c:v>C6</c:v>
                </c:pt>
                <c:pt idx="9">
                  <c:v>C7</c:v>
                </c:pt>
              </c:strCache>
            </c:strRef>
          </c:cat>
          <c:val>
            <c:numRef>
              <c:f>Sheet1!$S$9:$AB$9</c:f>
              <c:numCache>
                <c:formatCode>General</c:formatCode>
                <c:ptCount val="10"/>
                <c:pt idx="0">
                  <c:v>0.24393834239073089</c:v>
                </c:pt>
                <c:pt idx="1">
                  <c:v>1</c:v>
                </c:pt>
                <c:pt idx="2">
                  <c:v>0.23547630139930945</c:v>
                </c:pt>
                <c:pt idx="3">
                  <c:v>0.30037096909202149</c:v>
                </c:pt>
                <c:pt idx="4">
                  <c:v>0.4648202260035128</c:v>
                </c:pt>
                <c:pt idx="5">
                  <c:v>0.35247809933602237</c:v>
                </c:pt>
                <c:pt idx="6">
                  <c:v>0.26243972522715592</c:v>
                </c:pt>
                <c:pt idx="7">
                  <c:v>0.28412359226593586</c:v>
                </c:pt>
                <c:pt idx="8">
                  <c:v>0.29449359800654229</c:v>
                </c:pt>
                <c:pt idx="9">
                  <c:v>0.29238296464447633</c:v>
                </c:pt>
              </c:numCache>
            </c:numRef>
          </c:val>
        </c:ser>
        <c:ser>
          <c:idx val="1"/>
          <c:order val="1"/>
          <c:tx>
            <c:strRef>
              <c:f>Sheet1!$R$10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Sheet1!$S$4:$AB$4</c:f>
              <c:strCache>
                <c:ptCount val="10"/>
                <c:pt idx="0">
                  <c:v>pBad (-)</c:v>
                </c:pt>
                <c:pt idx="1">
                  <c:v>K091131 (+ green)</c:v>
                </c:pt>
                <c:pt idx="2">
                  <c:v>J04450 (+ red) 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  <c:pt idx="7">
                  <c:v>C5</c:v>
                </c:pt>
                <c:pt idx="8">
                  <c:v>C6</c:v>
                </c:pt>
                <c:pt idx="9">
                  <c:v>C7</c:v>
                </c:pt>
              </c:strCache>
            </c:strRef>
          </c:cat>
          <c:val>
            <c:numRef>
              <c:f>Sheet1!$S$10:$AB$10</c:f>
              <c:numCache>
                <c:formatCode>General</c:formatCode>
                <c:ptCount val="10"/>
                <c:pt idx="0">
                  <c:v>1.7832783269400405E-3</c:v>
                </c:pt>
                <c:pt idx="1">
                  <c:v>1.71957882501138E-3</c:v>
                </c:pt>
                <c:pt idx="2">
                  <c:v>1</c:v>
                </c:pt>
                <c:pt idx="3">
                  <c:v>0.48161670653955474</c:v>
                </c:pt>
                <c:pt idx="4">
                  <c:v>1.6138088483880822E-3</c:v>
                </c:pt>
                <c:pt idx="5">
                  <c:v>1.6176881965813223E-3</c:v>
                </c:pt>
                <c:pt idx="6">
                  <c:v>0.49896293166085687</c:v>
                </c:pt>
                <c:pt idx="7">
                  <c:v>0.36737530435174687</c:v>
                </c:pt>
                <c:pt idx="8">
                  <c:v>0.23082469339379569</c:v>
                </c:pt>
                <c:pt idx="9">
                  <c:v>0.37249901446051875</c:v>
                </c:pt>
              </c:numCache>
            </c:numRef>
          </c:val>
        </c:ser>
        <c:dLbls/>
        <c:axId val="92884352"/>
        <c:axId val="92742784"/>
      </c:barChart>
      <c:catAx>
        <c:axId val="92884352"/>
        <c:scaling>
          <c:orientation val="minMax"/>
        </c:scaling>
        <c:axPos val="b"/>
        <c:tickLblPos val="nextTo"/>
        <c:crossAx val="92742784"/>
        <c:crosses val="autoZero"/>
        <c:auto val="1"/>
        <c:lblAlgn val="ctr"/>
        <c:lblOffset val="100"/>
      </c:catAx>
      <c:valAx>
        <c:axId val="92742784"/>
        <c:scaling>
          <c:orientation val="minMax"/>
          <c:max val="1.05"/>
          <c:min val="-0.15000000000000005"/>
        </c:scaling>
        <c:axPos val="l"/>
        <c:numFmt formatCode="General" sourceLinked="1"/>
        <c:tickLblPos val="nextTo"/>
        <c:crossAx val="9288435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3411830465636249E-2"/>
          <c:y val="3.1154032854444458E-2"/>
          <c:w val="0.92658816953436351"/>
          <c:h val="0.93769193429111131"/>
        </c:manualLayout>
      </c:layout>
      <c:barChart>
        <c:barDir val="col"/>
        <c:grouping val="clustered"/>
        <c:ser>
          <c:idx val="0"/>
          <c:order val="0"/>
          <c:tx>
            <c:strRef>
              <c:f>Sheet1!$R$26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dPt>
            <c:idx val="2"/>
            <c:spPr>
              <a:solidFill>
                <a:srgbClr val="75E040"/>
              </a:solidFill>
            </c:spPr>
          </c:dPt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Sheet1!$S$26:$Y$26</c:f>
              <c:numCache>
                <c:formatCode>General</c:formatCode>
                <c:ptCount val="7"/>
                <c:pt idx="0">
                  <c:v>0.24393834239073089</c:v>
                </c:pt>
                <c:pt idx="1">
                  <c:v>1</c:v>
                </c:pt>
                <c:pt idx="2">
                  <c:v>0.23547630139930945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Sheet1!$R$27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Sheet1!$S$27:$Y$27</c:f>
              <c:numCache>
                <c:formatCode>General</c:formatCode>
                <c:ptCount val="7"/>
                <c:pt idx="0">
                  <c:v>1.7832783269400405E-3</c:v>
                </c:pt>
                <c:pt idx="1">
                  <c:v>1.71957882501138E-3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/>
        <c:axId val="92944640"/>
        <c:axId val="92954624"/>
      </c:barChart>
      <c:catAx>
        <c:axId val="92944640"/>
        <c:scaling>
          <c:orientation val="minMax"/>
        </c:scaling>
        <c:axPos val="b"/>
        <c:tickLblPos val="nextTo"/>
        <c:crossAx val="92954624"/>
        <c:crosses val="autoZero"/>
        <c:auto val="1"/>
        <c:lblAlgn val="ctr"/>
        <c:lblOffset val="100"/>
      </c:catAx>
      <c:valAx>
        <c:axId val="92954624"/>
        <c:scaling>
          <c:orientation val="minMax"/>
          <c:min val="-0.15000000000000005"/>
        </c:scaling>
        <c:axPos val="l"/>
        <c:numFmt formatCode="General" sourceLinked="1"/>
        <c:tickLblPos val="nextTo"/>
        <c:crossAx val="9294464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Sheet1!$R$17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dPt>
            <c:idx val="2"/>
            <c:spPr>
              <a:solidFill>
                <a:srgbClr val="75E040"/>
              </a:solidFill>
            </c:spPr>
          </c:dPt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Sheet1!$S$17:$X$17</c:f>
              <c:numCache>
                <c:formatCode>General</c:formatCode>
                <c:ptCount val="6"/>
                <c:pt idx="0">
                  <c:v>0.24393834239073089</c:v>
                </c:pt>
                <c:pt idx="1">
                  <c:v>1</c:v>
                </c:pt>
                <c:pt idx="2">
                  <c:v>0.23547630139930945</c:v>
                </c:pt>
                <c:pt idx="3">
                  <c:v>0.45854265980531833</c:v>
                </c:pt>
                <c:pt idx="4">
                  <c:v>0.42748626720718041</c:v>
                </c:pt>
                <c:pt idx="5">
                  <c:v>0.44375315799222265</c:v>
                </c:pt>
              </c:numCache>
            </c:numRef>
          </c:val>
        </c:ser>
        <c:ser>
          <c:idx val="1"/>
          <c:order val="1"/>
          <c:tx>
            <c:strRef>
              <c:f>Sheet1!$R$18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Sheet1!$S$18:$X$18</c:f>
              <c:numCache>
                <c:formatCode>General</c:formatCode>
                <c:ptCount val="6"/>
                <c:pt idx="0">
                  <c:v>1.7832783269400405E-3</c:v>
                </c:pt>
                <c:pt idx="1">
                  <c:v>1.71957882501138E-3</c:v>
                </c:pt>
                <c:pt idx="2">
                  <c:v>1</c:v>
                </c:pt>
                <c:pt idx="3">
                  <c:v>1.2657360739718132E-3</c:v>
                </c:pt>
                <c:pt idx="4">
                  <c:v>1.7375169518836428E-3</c:v>
                </c:pt>
                <c:pt idx="5">
                  <c:v>1.2139435713039071E-3</c:v>
                </c:pt>
              </c:numCache>
            </c:numRef>
          </c:val>
        </c:ser>
        <c:dLbls/>
        <c:axId val="92873856"/>
        <c:axId val="92875392"/>
      </c:barChart>
      <c:catAx>
        <c:axId val="92873856"/>
        <c:scaling>
          <c:orientation val="minMax"/>
        </c:scaling>
        <c:axPos val="b"/>
        <c:tickLblPos val="nextTo"/>
        <c:crossAx val="92875392"/>
        <c:crosses val="autoZero"/>
        <c:auto val="1"/>
        <c:lblAlgn val="ctr"/>
        <c:lblOffset val="100"/>
      </c:catAx>
      <c:valAx>
        <c:axId val="92875392"/>
        <c:scaling>
          <c:orientation val="minMax"/>
          <c:max val="1.05"/>
          <c:min val="-0.15000000000000005"/>
        </c:scaling>
        <c:axPos val="l"/>
        <c:numFmt formatCode="General" sourceLinked="1"/>
        <c:tickLblPos val="nextTo"/>
        <c:crossAx val="9287385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0.62963</cdr:x>
      <cdr:y>0.35356</cdr:y>
    </cdr:from>
    <cdr:to>
      <cdr:x>0.89815</cdr:x>
      <cdr:y>0.45556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5181600" y="1600200"/>
          <a:ext cx="220981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K and A plates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0.70712</cdr:y>
    </cdr:from>
    <cdr:to>
      <cdr:x>1</cdr:x>
      <cdr:y>0.70712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85800" y="32004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0.65741</cdr:x>
      <cdr:y>0.1852</cdr:y>
    </cdr:from>
    <cdr:to>
      <cdr:x>0.92593</cdr:x>
      <cdr:y>0.2872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410200" y="838200"/>
          <a:ext cx="220981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K and C plates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0.08951</cdr:x>
      <cdr:y>0.86987</cdr:y>
    </cdr:from>
    <cdr:to>
      <cdr:x>0.18519</cdr:x>
      <cdr:y>0.9765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6631" y="3936999"/>
          <a:ext cx="787369" cy="4826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1100" dirty="0" smtClean="0"/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control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0.65661</cdr:y>
    </cdr:from>
    <cdr:to>
      <cdr:x>1</cdr:x>
      <cdr:y>0.65661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85800" y="29718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0.0463</cdr:x>
      <cdr:y>0.90915</cdr:y>
    </cdr:from>
    <cdr:to>
      <cdr:x>0.12963</cdr:x>
      <cdr:y>0.9765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41148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0.06481</cdr:x>
      <cdr:y>0.84181</cdr:y>
    </cdr:from>
    <cdr:to>
      <cdr:x>0.98148</cdr:x>
      <cdr:y>0.84181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33400" y="38100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0.08333</cdr:x>
      <cdr:y>0.85865</cdr:y>
    </cdr:from>
    <cdr:to>
      <cdr:x>0.16667</cdr:x>
      <cdr:y>0.92599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38862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0.62963</cdr:x>
      <cdr:y>0.35356</cdr:y>
    </cdr:from>
    <cdr:to>
      <cdr:x>0.89815</cdr:x>
      <cdr:y>0.43516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5181600" y="1600200"/>
          <a:ext cx="2209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K and A plates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0.08333</cdr:x>
      <cdr:y>0.70712</cdr:y>
    </cdr:from>
    <cdr:to>
      <cdr:x>1</cdr:x>
      <cdr:y>0.70712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85800" y="32004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0.66667</cdr:x>
      <cdr:y>0.1852</cdr:y>
    </cdr:from>
    <cdr:to>
      <cdr:x>0.93519</cdr:x>
      <cdr:y>0.2668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486400" y="838200"/>
          <a:ext cx="2209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K and C plates</a:t>
          </a:r>
          <a:endParaRPr lang="en-US" dirty="0"/>
        </a:p>
      </cdr:txBody>
    </cdr:sp>
  </cdr:relSizeAnchor>
  <cdr:relSizeAnchor xmlns:cdr="http://schemas.openxmlformats.org/drawingml/2006/chartDrawing">
    <cdr:from>
      <cdr:x>0.08951</cdr:x>
      <cdr:y>0.86987</cdr:y>
    </cdr:from>
    <cdr:to>
      <cdr:x>0.17284</cdr:x>
      <cdr:y>0.93721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6600" y="39370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0.08333</cdr:x>
      <cdr:y>0.65661</cdr:y>
    </cdr:from>
    <cdr:to>
      <cdr:x>1</cdr:x>
      <cdr:y>0.65661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85800" y="29718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8A8FF-2292-425A-92F5-ADB13B7FE2DB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968B-80A2-4A6A-8A91-D227A1E61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7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968B-80A2-4A6A-8A91-D227A1E61C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51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94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0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61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85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5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63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0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25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D857-31AD-4C17-8EB4-A40D8E1B9A45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5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CRISPR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Caroline </a:t>
            </a:r>
            <a:r>
              <a:rPr lang="en-US" dirty="0" err="1" smtClean="0"/>
              <a:t>Vrana</a:t>
            </a:r>
            <a:endParaRPr lang="en-US" dirty="0" smtClean="0"/>
          </a:p>
          <a:p>
            <a:r>
              <a:rPr lang="en-US" dirty="0" smtClean="0"/>
              <a:t>Davidson College </a:t>
            </a:r>
          </a:p>
          <a:p>
            <a:r>
              <a:rPr lang="en-US" dirty="0" smtClean="0"/>
              <a:t>Synthetic Biology</a:t>
            </a:r>
          </a:p>
          <a:p>
            <a:r>
              <a:rPr lang="en-US" dirty="0" smtClean="0"/>
              <a:t>Summer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77208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CRISPR in pSB1K8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GFP and RFP in pSB4C8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5463572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 green fluorescence (only red)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Results  real green fluorescence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4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synthesized CRISPR System </a:t>
            </a:r>
            <a:r>
              <a:rPr lang="en-US" dirty="0" smtClean="0">
                <a:sym typeface="Wingdings" pitchFamily="2" charset="2"/>
              </a:rPr>
              <a:t> didn’t destroy GFP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Re-do experiment  more colonies to screen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Put into modular selection mechanism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973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142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CRISPR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lustered </a:t>
            </a:r>
            <a:r>
              <a:rPr lang="en-US" b="1" dirty="0"/>
              <a:t>R</a:t>
            </a:r>
            <a:r>
              <a:rPr lang="en-US" dirty="0"/>
              <a:t>egularly </a:t>
            </a:r>
            <a:r>
              <a:rPr lang="en-US" b="1" dirty="0"/>
              <a:t>I</a:t>
            </a:r>
            <a:r>
              <a:rPr lang="en-US" dirty="0"/>
              <a:t>nterspaced </a:t>
            </a:r>
            <a:r>
              <a:rPr lang="en-US" b="1" dirty="0"/>
              <a:t>S</a:t>
            </a:r>
            <a:r>
              <a:rPr lang="en-US" dirty="0"/>
              <a:t>hort </a:t>
            </a:r>
            <a:r>
              <a:rPr lang="en-US" b="1" dirty="0"/>
              <a:t>P</a:t>
            </a:r>
            <a:r>
              <a:rPr lang="en-US" dirty="0"/>
              <a:t>alindromic </a:t>
            </a:r>
            <a:r>
              <a:rPr lang="en-US" b="1" dirty="0" smtClean="0"/>
              <a:t>R</a:t>
            </a:r>
            <a:r>
              <a:rPr lang="en-US" dirty="0" smtClean="0"/>
              <a:t>epeats</a:t>
            </a:r>
          </a:p>
          <a:p>
            <a:r>
              <a:rPr lang="en-US" dirty="0" smtClean="0"/>
              <a:t>Functions as the prokaryotic “immune system” </a:t>
            </a:r>
          </a:p>
          <a:p>
            <a:r>
              <a:rPr lang="en-US" dirty="0" smtClean="0"/>
              <a:t>Found first in </a:t>
            </a:r>
            <a:r>
              <a:rPr lang="en-US" i="1" dirty="0" err="1" smtClean="0"/>
              <a:t>E.coli</a:t>
            </a:r>
            <a:r>
              <a:rPr lang="en-US" dirty="0" smtClean="0"/>
              <a:t> in 1987</a:t>
            </a:r>
          </a:p>
          <a:p>
            <a:r>
              <a:rPr lang="en-US" dirty="0" smtClean="0"/>
              <a:t>Found in 90% of </a:t>
            </a:r>
            <a:r>
              <a:rPr lang="en-US" dirty="0" err="1" smtClean="0"/>
              <a:t>archaea</a:t>
            </a:r>
            <a:r>
              <a:rPr lang="en-US" dirty="0" smtClean="0"/>
              <a:t> and 40% of bacteria tested so far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372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CRISPR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57400"/>
            <a:ext cx="4762500" cy="3857625"/>
          </a:xfrm>
        </p:spPr>
      </p:pic>
    </p:spTree>
    <p:extLst>
      <p:ext uri="{BB962C8B-B14F-4D97-AF65-F5344CB8AC3E}">
        <p14:creationId xmlns:p14="http://schemas.microsoft.com/office/powerpoint/2010/main" xmlns="" val="324548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01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Full version CRISPR 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Yellow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BioBrick</a:t>
            </a:r>
            <a:r>
              <a:rPr lang="en-US" sz="1400" dirty="0">
                <a:solidFill>
                  <a:prstClr val="black"/>
                </a:solidFill>
              </a:rPr>
              <a:t> prefix and suffix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Blue</a:t>
            </a:r>
            <a:r>
              <a:rPr lang="en-US" sz="1400" dirty="0">
                <a:solidFill>
                  <a:prstClr val="black"/>
                </a:solidFill>
              </a:rPr>
              <a:t>= leader sequence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Pink</a:t>
            </a:r>
            <a:r>
              <a:rPr lang="en-US" sz="1400" dirty="0">
                <a:solidFill>
                  <a:prstClr val="black"/>
                </a:solidFill>
              </a:rPr>
              <a:t>= CRISPR repeat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Greens</a:t>
            </a:r>
            <a:r>
              <a:rPr lang="en-US" sz="1400" dirty="0">
                <a:solidFill>
                  <a:prstClr val="black"/>
                </a:solidFill>
              </a:rPr>
              <a:t>= GFP target spacer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Reds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AmpR</a:t>
            </a:r>
            <a:r>
              <a:rPr lang="en-US" sz="1400" dirty="0">
                <a:solidFill>
                  <a:prstClr val="black"/>
                </a:solidFill>
              </a:rPr>
              <a:t> target spacer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98" y="1752600"/>
            <a:ext cx="7603207" cy="35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224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</a:p>
          <a:p>
            <a:pPr lvl="1"/>
            <a:r>
              <a:rPr lang="en-US" dirty="0" err="1" smtClean="0"/>
              <a:t>BioBrick</a:t>
            </a:r>
            <a:r>
              <a:rPr lang="en-US" dirty="0" smtClean="0"/>
              <a:t> prefix and suffix</a:t>
            </a:r>
          </a:p>
          <a:p>
            <a:pPr lvl="1"/>
            <a:r>
              <a:rPr lang="en-US" dirty="0" smtClean="0"/>
              <a:t>Leader sequence (acts as promoter)</a:t>
            </a:r>
          </a:p>
          <a:p>
            <a:pPr lvl="1"/>
            <a:r>
              <a:rPr lang="en-US" dirty="0" smtClean="0"/>
              <a:t>CRISPR repeats</a:t>
            </a:r>
          </a:p>
          <a:p>
            <a:pPr lvl="1"/>
            <a:r>
              <a:rPr lang="en-US" dirty="0" smtClean="0"/>
              <a:t>GFP target spacer from beginning and end of sequence</a:t>
            </a:r>
          </a:p>
          <a:p>
            <a:pPr lvl="1"/>
            <a:r>
              <a:rPr lang="en-US" dirty="0" smtClean="0"/>
              <a:t>Ampicillin Resistance target spacer from beginning and end </a:t>
            </a:r>
            <a:r>
              <a:rPr lang="en-US" smtClean="0"/>
              <a:t>of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354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turnaround time for synthetic CRISPR sequence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Sent off sequence to be synthesized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meantime…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Simplified the sequence to only 1 target spacer and 2 CRISPR repeats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Assembling sequence on my own from overlapping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1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synthetic CRISPR sequence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925487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42804"/>
            <a:ext cx="6777266" cy="15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074" y="522339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76200" y="5513033"/>
            <a:ext cx="1066800" cy="1524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6074" y="5666173"/>
            <a:ext cx="609600" cy="353627"/>
          </a:xfrm>
          <a:prstGeom prst="ellipse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90374" y="6019800"/>
            <a:ext cx="381000" cy="304800"/>
          </a:xfrm>
          <a:prstGeom prst="triangle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717" y="6376752"/>
            <a:ext cx="171450" cy="169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157926"/>
            <a:ext cx="3160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BioBrick</a:t>
            </a:r>
            <a:r>
              <a:rPr lang="en-US" dirty="0" smtClean="0"/>
              <a:t> ends</a:t>
            </a:r>
          </a:p>
          <a:p>
            <a:r>
              <a:rPr lang="en-US" dirty="0" smtClean="0"/>
              <a:t>Leader Sequence</a:t>
            </a:r>
          </a:p>
          <a:p>
            <a:r>
              <a:rPr lang="en-US" dirty="0" smtClean="0"/>
              <a:t>CRISPR repeat</a:t>
            </a:r>
          </a:p>
          <a:p>
            <a:r>
              <a:rPr lang="en-US" dirty="0" smtClean="0"/>
              <a:t>GFP target spacer</a:t>
            </a:r>
          </a:p>
          <a:p>
            <a:r>
              <a:rPr lang="en-US" dirty="0" err="1" smtClean="0"/>
              <a:t>BamHI</a:t>
            </a:r>
            <a:r>
              <a:rPr lang="en-US" dirty="0" smtClean="0"/>
              <a:t> recognition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531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Simplified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err="1" smtClean="0"/>
              <a:t>BioBrick</a:t>
            </a:r>
            <a:r>
              <a:rPr lang="en-US" dirty="0" smtClean="0"/>
              <a:t> prefix and suffix</a:t>
            </a:r>
          </a:p>
          <a:p>
            <a:pPr lvl="1"/>
            <a:r>
              <a:rPr lang="en-US" dirty="0" smtClean="0"/>
              <a:t>Leader sequence (in lieu of promoter)</a:t>
            </a:r>
          </a:p>
          <a:p>
            <a:pPr lvl="1"/>
            <a:r>
              <a:rPr lang="en-US" dirty="0" smtClean="0"/>
              <a:t>CRISPR repeats</a:t>
            </a:r>
          </a:p>
          <a:p>
            <a:pPr lvl="1"/>
            <a:r>
              <a:rPr lang="en-US" dirty="0" smtClean="0"/>
              <a:t>GFP target spacer</a:t>
            </a:r>
          </a:p>
          <a:p>
            <a:pPr lvl="1"/>
            <a:r>
              <a:rPr lang="en-US" dirty="0" err="1" smtClean="0"/>
              <a:t>BamHI</a:t>
            </a:r>
            <a:r>
              <a:rPr lang="en-US" dirty="0" smtClean="0"/>
              <a:t> recognition site </a:t>
            </a:r>
            <a:r>
              <a:rPr lang="en-US" dirty="0" smtClean="0">
                <a:sym typeface="Wingdings" pitchFamily="2" charset="2"/>
              </a:rPr>
              <a:t> for expanding the sequence in the future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247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Non-promoter gene regulation</a:t>
            </a:r>
          </a:p>
          <a:p>
            <a:endParaRPr lang="en-US" dirty="0"/>
          </a:p>
          <a:p>
            <a:r>
              <a:rPr lang="en-US" dirty="0" smtClean="0"/>
              <a:t>Modular Selection Mechanism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28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Co-transform </a:t>
            </a:r>
            <a:r>
              <a:rPr lang="en-US" dirty="0" err="1" smtClean="0"/>
              <a:t>E.coli</a:t>
            </a:r>
            <a:r>
              <a:rPr lang="en-US" dirty="0" smtClean="0"/>
              <a:t> cells with 2 plasmids</a:t>
            </a:r>
          </a:p>
          <a:p>
            <a:pPr lvl="1"/>
            <a:r>
              <a:rPr lang="en-US" dirty="0" smtClean="0"/>
              <a:t>1. Synthetic </a:t>
            </a:r>
            <a:r>
              <a:rPr lang="en-US" dirty="0"/>
              <a:t>CRISPR sequence in </a:t>
            </a:r>
            <a:r>
              <a:rPr lang="en-US" dirty="0" err="1"/>
              <a:t>Kan</a:t>
            </a:r>
            <a:r>
              <a:rPr lang="en-US" dirty="0"/>
              <a:t> plasmid</a:t>
            </a:r>
          </a:p>
          <a:p>
            <a:pPr lvl="1"/>
            <a:r>
              <a:rPr lang="en-US" dirty="0" smtClean="0"/>
              <a:t>2. A </a:t>
            </a:r>
            <a:r>
              <a:rPr lang="en-US" dirty="0"/>
              <a:t>target </a:t>
            </a:r>
            <a:r>
              <a:rPr lang="en-US" dirty="0" smtClean="0"/>
              <a:t>plasmid (including target spacer of GFP and/or </a:t>
            </a:r>
            <a:r>
              <a:rPr lang="en-US" dirty="0" err="1" smtClean="0"/>
              <a:t>AmpR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the CRISPR plasmid destroy the target plasmid</a:t>
            </a:r>
            <a:r>
              <a:rPr lang="en-US" dirty="0" smtClean="0">
                <a:sym typeface="Wingdings" pitchFamily="2" charset="2"/>
              </a:rPr>
              <a:t> destroying the ampicillin resistance</a:t>
            </a:r>
            <a:endParaRPr lang="en-US" dirty="0" smtClean="0"/>
          </a:p>
          <a:p>
            <a:r>
              <a:rPr lang="en-US" dirty="0" smtClean="0"/>
              <a:t>Assess growth (or lack of growth)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135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Non-CRISPR plasmid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Ligating different combinations of inserts/plasmids</a:t>
            </a:r>
          </a:p>
          <a:p>
            <a:pPr lvl="1"/>
            <a:r>
              <a:rPr lang="en-US" dirty="0" smtClean="0"/>
              <a:t>GFP in non-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r>
              <a:rPr lang="en-US" dirty="0" smtClean="0"/>
              <a:t>RFP in 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r>
              <a:rPr lang="en-US" dirty="0" smtClean="0"/>
              <a:t>GFP in 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2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066800"/>
          </a:xfrm>
        </p:spPr>
        <p:txBody>
          <a:bodyPr/>
          <a:lstStyle/>
          <a:p>
            <a:r>
              <a:rPr lang="en-US" dirty="0" smtClean="0"/>
              <a:t>Ligations/Transformations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883" y="3285285"/>
            <a:ext cx="402371" cy="47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/>
        </p:nvSpPr>
        <p:spPr>
          <a:xfrm>
            <a:off x="3200400" y="3352800"/>
            <a:ext cx="1905000" cy="1524000"/>
          </a:xfrm>
          <a:prstGeom prst="donut">
            <a:avLst>
              <a:gd name="adj" fmla="val 34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694678" y="2590800"/>
            <a:ext cx="381000" cy="457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2878" y="2667000"/>
            <a:ext cx="838200" cy="533400"/>
          </a:xfrm>
          <a:prstGeom prst="rect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33492" y="266035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1476" y="3251549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301101" y="2933700"/>
            <a:ext cx="2514600" cy="908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565647" y="3640214"/>
            <a:ext cx="533400" cy="5400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1600" y="4038600"/>
            <a:ext cx="1143000" cy="141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553200" y="3498558"/>
            <a:ext cx="1905000" cy="1530641"/>
          </a:xfrm>
          <a:prstGeom prst="donut">
            <a:avLst>
              <a:gd name="adj" fmla="val 381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>
            <a:off x="757192" y="3932167"/>
            <a:ext cx="381000" cy="457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95392" y="4008367"/>
            <a:ext cx="838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09323" y="39761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FP</a:t>
            </a:r>
            <a:endParaRPr lang="en-US" dirty="0"/>
          </a:p>
        </p:txBody>
      </p:sp>
      <p:sp>
        <p:nvSpPr>
          <p:cNvPr id="26" name="Minus 25"/>
          <p:cNvSpPr/>
          <p:nvPr/>
        </p:nvSpPr>
        <p:spPr>
          <a:xfrm>
            <a:off x="376192" y="4263878"/>
            <a:ext cx="2514600" cy="908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5442" y="3289085"/>
            <a:ext cx="716558" cy="4958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11397" y="340629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GOI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1482" y="334473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1482" y="4692134"/>
            <a:ext cx="58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4" name="Minus 13"/>
          <p:cNvSpPr/>
          <p:nvPr/>
        </p:nvSpPr>
        <p:spPr>
          <a:xfrm>
            <a:off x="314971" y="5387340"/>
            <a:ext cx="241324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3117" y="5246132"/>
            <a:ext cx="1319814" cy="4688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86958" y="5295900"/>
            <a:ext cx="95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80982" y="2801418"/>
            <a:ext cx="381000" cy="355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75678" y="4114800"/>
            <a:ext cx="434636" cy="361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3352800"/>
            <a:ext cx="350242" cy="361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5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Ligation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INSERTS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J04450 (RFP)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K091131 (GFP)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CRISPR sequence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PLASMIDS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pSB1A8</a:t>
            </a:r>
          </a:p>
          <a:p>
            <a:endParaRPr lang="en-US" dirty="0" smtClean="0"/>
          </a:p>
          <a:p>
            <a:r>
              <a:rPr lang="en-US" dirty="0" smtClean="0"/>
              <a:t>pSB4A8</a:t>
            </a:r>
          </a:p>
          <a:p>
            <a:endParaRPr lang="en-US" dirty="0" smtClean="0"/>
          </a:p>
          <a:p>
            <a:r>
              <a:rPr lang="en-US" dirty="0" smtClean="0"/>
              <a:t>pSB1C8</a:t>
            </a:r>
          </a:p>
          <a:p>
            <a:endParaRPr lang="en-US" dirty="0" smtClean="0"/>
          </a:p>
          <a:p>
            <a:r>
              <a:rPr lang="en-US" dirty="0" smtClean="0"/>
              <a:t>pSB4C8</a:t>
            </a:r>
          </a:p>
          <a:p>
            <a:endParaRPr lang="en-US" dirty="0"/>
          </a:p>
          <a:p>
            <a:r>
              <a:rPr lang="en-US" dirty="0" smtClean="0"/>
              <a:t>pSB1K8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0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Parts- Inserts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GFP</a:t>
            </a:r>
          </a:p>
          <a:p>
            <a:pPr lvl="1"/>
            <a:r>
              <a:rPr lang="en-US" dirty="0" smtClean="0"/>
              <a:t>K091131</a:t>
            </a:r>
          </a:p>
          <a:p>
            <a:pPr lvl="1"/>
            <a:r>
              <a:rPr lang="en-US" dirty="0" smtClean="0"/>
              <a:t>pLacIQ1 + RBS + GFP + TT</a:t>
            </a:r>
          </a:p>
          <a:p>
            <a:pPr lvl="1"/>
            <a:r>
              <a:rPr lang="en-US" dirty="0" smtClean="0"/>
              <a:t>Originally in pSB1A2</a:t>
            </a:r>
          </a:p>
          <a:p>
            <a:r>
              <a:rPr lang="en-US" dirty="0" smtClean="0"/>
              <a:t>RFP</a:t>
            </a:r>
          </a:p>
          <a:p>
            <a:pPr lvl="1"/>
            <a:r>
              <a:rPr lang="en-US" dirty="0" smtClean="0"/>
              <a:t>J04450</a:t>
            </a:r>
          </a:p>
          <a:p>
            <a:pPr lvl="1"/>
            <a:r>
              <a:rPr lang="en-US" dirty="0" err="1" smtClean="0"/>
              <a:t>pLacI</a:t>
            </a:r>
            <a:r>
              <a:rPr lang="en-US" dirty="0" smtClean="0"/>
              <a:t> + RBS + RFP + TT</a:t>
            </a:r>
          </a:p>
          <a:p>
            <a:pPr lvl="1"/>
            <a:r>
              <a:rPr lang="en-US" dirty="0" smtClean="0"/>
              <a:t>Originally in pSB1A2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265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Parts- 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J119043</a:t>
            </a:r>
          </a:p>
          <a:p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J119048</a:t>
            </a:r>
          </a:p>
          <a:p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J119045</a:t>
            </a:r>
          </a:p>
          <a:p>
            <a:r>
              <a:rPr lang="en-US" dirty="0" smtClean="0"/>
              <a:t>pSB4C8</a:t>
            </a:r>
          </a:p>
          <a:p>
            <a:pPr lvl="1"/>
            <a:r>
              <a:rPr lang="en-US" dirty="0" smtClean="0"/>
              <a:t>J119049</a:t>
            </a:r>
          </a:p>
          <a:p>
            <a:r>
              <a:rPr lang="en-US" dirty="0" smtClean="0"/>
              <a:t>pSB1K8</a:t>
            </a:r>
          </a:p>
          <a:p>
            <a:pPr lvl="1"/>
            <a:r>
              <a:rPr lang="en-US" dirty="0" smtClean="0"/>
              <a:t>J119046</a:t>
            </a:r>
          </a:p>
          <a:p>
            <a:pPr lvl="1"/>
            <a:r>
              <a:rPr lang="en-US" dirty="0" smtClean="0"/>
              <a:t>Cloning CRISPR sequence into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8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in Amp plasmids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09800"/>
            <a:ext cx="3113484" cy="41513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GFP and pSB1A8</a:t>
            </a:r>
          </a:p>
          <a:p>
            <a:pPr lvl="1"/>
            <a:r>
              <a:rPr lang="en-US" dirty="0" smtClean="0"/>
              <a:t>Some larger than negative control</a:t>
            </a:r>
          </a:p>
          <a:p>
            <a:pPr lvl="1"/>
            <a:r>
              <a:rPr lang="en-US" dirty="0" smtClean="0"/>
              <a:t>Sent off MP DNA of 2 colonies to be sequence verified </a:t>
            </a:r>
          </a:p>
          <a:p>
            <a:pPr lvl="1"/>
            <a:r>
              <a:rPr lang="en-US" dirty="0" smtClean="0"/>
              <a:t>Ligation worked</a:t>
            </a:r>
          </a:p>
          <a:p>
            <a:r>
              <a:rPr lang="en-US" dirty="0" smtClean="0"/>
              <a:t>GFP and pSB4A8</a:t>
            </a:r>
          </a:p>
          <a:p>
            <a:pPr lvl="1"/>
            <a:r>
              <a:rPr lang="en-US" dirty="0" smtClean="0"/>
              <a:t>Experimental wells larger than negative control</a:t>
            </a:r>
          </a:p>
          <a:p>
            <a:pPr lvl="1"/>
            <a:r>
              <a:rPr lang="en-US" dirty="0" smtClean="0"/>
              <a:t>Sent off 2 colonies to be sequence verified</a:t>
            </a:r>
          </a:p>
          <a:p>
            <a:pPr lvl="1"/>
            <a:r>
              <a:rPr lang="en-US" dirty="0" smtClean="0"/>
              <a:t>Ligation worked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GFP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sequence verification of ligations-</a:t>
            </a:r>
          </a:p>
          <a:p>
            <a:pPr lvl="1"/>
            <a:r>
              <a:rPr lang="en-US" dirty="0" smtClean="0"/>
              <a:t>Found 35 </a:t>
            </a:r>
            <a:r>
              <a:rPr lang="en-US" dirty="0" err="1" smtClean="0"/>
              <a:t>bp</a:t>
            </a:r>
            <a:r>
              <a:rPr lang="en-US" dirty="0" smtClean="0"/>
              <a:t> spontaneous insertion mutation</a:t>
            </a:r>
          </a:p>
          <a:p>
            <a:pPr lvl="1"/>
            <a:r>
              <a:rPr lang="en-US" dirty="0" smtClean="0"/>
              <a:t>Has been documented in the promoter before  </a:t>
            </a:r>
          </a:p>
          <a:p>
            <a:pPr lvl="1"/>
            <a:r>
              <a:rPr lang="en-US" dirty="0" smtClean="0"/>
              <a:t>Will still work </a:t>
            </a:r>
            <a:r>
              <a:rPr lang="en-US" dirty="0" smtClean="0">
                <a:sym typeface="Wingdings" pitchFamily="2" charset="2"/>
              </a:rPr>
              <a:t> but not as bright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105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pSB4A8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7400"/>
            <a:ext cx="2344936" cy="31265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colonies were visibly red</a:t>
            </a:r>
          </a:p>
          <a:p>
            <a:r>
              <a:rPr lang="en-US" dirty="0" smtClean="0"/>
              <a:t>Colony PCR results</a:t>
            </a:r>
          </a:p>
          <a:p>
            <a:pPr lvl="1"/>
            <a:r>
              <a:rPr lang="en-US" dirty="0" smtClean="0"/>
              <a:t>Experimental DNA larger than negative control</a:t>
            </a:r>
          </a:p>
          <a:p>
            <a:pPr lvl="1"/>
            <a:r>
              <a:rPr lang="en-US" dirty="0" smtClean="0"/>
              <a:t>Sent off DNA from 2 colonies to be sequence verified</a:t>
            </a:r>
          </a:p>
          <a:p>
            <a:pPr lvl="1"/>
            <a:r>
              <a:rPr lang="en-US" dirty="0" smtClean="0"/>
              <a:t>Ligation worked</a:t>
            </a:r>
          </a:p>
        </p:txBody>
      </p:sp>
    </p:spTree>
    <p:extLst>
      <p:ext uri="{BB962C8B-B14F-4D97-AF65-F5344CB8AC3E}">
        <p14:creationId xmlns:p14="http://schemas.microsoft.com/office/powerpoint/2010/main" xmlns="" val="36528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pSB1A8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RFP and pSB1A8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colonies glowed visibly red </a:t>
            </a:r>
            <a:r>
              <a:rPr lang="en-US" dirty="0" smtClean="0">
                <a:sym typeface="Wingdings" pitchFamily="2" charset="2"/>
              </a:rPr>
              <a:t> no need to do colony PCR and sequence verification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Ligation worked</a:t>
            </a:r>
          </a:p>
          <a:p>
            <a:endParaRPr lang="en-US" dirty="0"/>
          </a:p>
        </p:txBody>
      </p:sp>
      <p:pic>
        <p:nvPicPr>
          <p:cNvPr id="2050" name="Picture 2" descr="C:\Users\cavrana\AppData\Local\Microsoft\Windows\Temporary Internet Files\Content.Outlook\2AV05ESN\phot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01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Full version CRISPR 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Yellow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BioBrick</a:t>
            </a:r>
            <a:r>
              <a:rPr lang="en-US" sz="1400" dirty="0">
                <a:solidFill>
                  <a:prstClr val="black"/>
                </a:solidFill>
              </a:rPr>
              <a:t> prefix and suffix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Blue</a:t>
            </a:r>
            <a:r>
              <a:rPr lang="en-US" sz="1400" dirty="0">
                <a:solidFill>
                  <a:prstClr val="black"/>
                </a:solidFill>
              </a:rPr>
              <a:t>= leader sequence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Pink</a:t>
            </a:r>
            <a:r>
              <a:rPr lang="en-US" sz="1400" dirty="0">
                <a:solidFill>
                  <a:prstClr val="black"/>
                </a:solidFill>
              </a:rPr>
              <a:t>= CRISPR repeat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Greens</a:t>
            </a:r>
            <a:r>
              <a:rPr lang="en-US" sz="1400" dirty="0">
                <a:solidFill>
                  <a:prstClr val="black"/>
                </a:solidFill>
              </a:rPr>
              <a:t>= GFP target spacer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Reds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AmpR</a:t>
            </a:r>
            <a:r>
              <a:rPr lang="en-US" sz="1400" dirty="0">
                <a:solidFill>
                  <a:prstClr val="black"/>
                </a:solidFill>
              </a:rPr>
              <a:t> target spacer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98" y="1752600"/>
            <a:ext cx="7603207" cy="35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224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pSB1C8</a:t>
            </a:r>
            <a:endParaRPr lang="en-US" dirty="0"/>
          </a:p>
        </p:txBody>
      </p:sp>
      <p:pic>
        <p:nvPicPr>
          <p:cNvPr id="5" name="Content Placeholder 4" descr="IMG_26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Cells grown from glycerol stocks of RFP and pSB1C8</a:t>
            </a:r>
          </a:p>
          <a:p>
            <a:r>
              <a:rPr lang="en-US" dirty="0" smtClean="0"/>
              <a:t>Ligation worked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and RFP in pSB4C8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Colony PCR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of the colonies are larger than negative control</a:t>
            </a:r>
          </a:p>
          <a:p>
            <a:endParaRPr lang="en-US" dirty="0"/>
          </a:p>
          <a:p>
            <a:r>
              <a:rPr lang="en-US" dirty="0" smtClean="0"/>
              <a:t>Both red and green fluorescent colonies in later experiments</a:t>
            </a:r>
          </a:p>
          <a:p>
            <a:r>
              <a:rPr lang="en-US" dirty="0" smtClean="0"/>
              <a:t>Ligation worked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avrana\AppData\Local\Microsoft\Windows\Temporary Internet Files\Content.Outlook\AGZG1R03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7" t="4072" b="4969"/>
          <a:stretch/>
        </p:blipFill>
        <p:spPr bwMode="auto">
          <a:xfrm rot="5400000">
            <a:off x="641241" y="3397359"/>
            <a:ext cx="3395136" cy="28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3210" y="2590800"/>
            <a:ext cx="55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Neg. control</a:t>
            </a:r>
            <a:endParaRPr lang="en-US" sz="1000" dirty="0"/>
          </a:p>
        </p:txBody>
      </p:sp>
      <p:sp>
        <p:nvSpPr>
          <p:cNvPr id="7" name="Down Arrow 6"/>
          <p:cNvSpPr/>
          <p:nvPr/>
        </p:nvSpPr>
        <p:spPr>
          <a:xfrm>
            <a:off x="3429000" y="2975927"/>
            <a:ext cx="45719" cy="133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821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Ligations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possible combinations successfully ligated</a:t>
            </a:r>
          </a:p>
          <a:p>
            <a:r>
              <a:rPr lang="en-US" dirty="0" smtClean="0"/>
              <a:t>Glycerol stocks made and located in GCAT-</a:t>
            </a:r>
            <a:r>
              <a:rPr lang="en-US" dirty="0" err="1" smtClean="0"/>
              <a:t>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Cloramphenicol</a:t>
            </a:r>
            <a:r>
              <a:rPr lang="en-US" dirty="0" smtClean="0"/>
              <a:t> 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GFP and RFP in pSB4C8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RFP in pSB1C8</a:t>
            </a:r>
            <a:endParaRPr lang="en-US" dirty="0"/>
          </a:p>
        </p:txBody>
      </p:sp>
      <p:pic>
        <p:nvPicPr>
          <p:cNvPr id="2050" name="Picture 2" descr="C:\Users\cavrana\AppData\Local\Microsoft\Windows\Temporary Internet Files\Content.Outlook\AGZG1R03\photo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35" r="10334" b="17382"/>
          <a:stretch/>
        </p:blipFill>
        <p:spPr bwMode="auto">
          <a:xfrm rot="5400000">
            <a:off x="268219" y="3671985"/>
            <a:ext cx="322916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vrana\AppData\Local\Microsoft\Windows\Temporary Internet Files\Content.Outlook\AGZG1R03\photo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26" t="3552" b="10633"/>
          <a:stretch/>
        </p:blipFill>
        <p:spPr bwMode="auto">
          <a:xfrm rot="5400000">
            <a:off x="4401105" y="3597676"/>
            <a:ext cx="3839592" cy="26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7170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Oligos</a:t>
            </a:r>
            <a:r>
              <a:rPr lang="en-US" dirty="0" smtClean="0"/>
              <a:t> arrived on 7/6/12</a:t>
            </a:r>
          </a:p>
          <a:p>
            <a:r>
              <a:rPr lang="en-US" dirty="0" smtClean="0"/>
              <a:t>Assembled by boiling</a:t>
            </a:r>
          </a:p>
          <a:p>
            <a:r>
              <a:rPr lang="en-US" dirty="0" err="1" smtClean="0"/>
              <a:t>Ligated</a:t>
            </a:r>
            <a:r>
              <a:rPr lang="en-US" dirty="0" smtClean="0"/>
              <a:t> CRISPR sequence into pSB1K8 plasmid</a:t>
            </a:r>
          </a:p>
          <a:p>
            <a:r>
              <a:rPr lang="en-US" dirty="0" smtClean="0"/>
              <a:t>Did colony PCR on 12 colonies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 PCR of CRISPR sequence</a:t>
            </a:r>
            <a:endParaRPr lang="en-US" dirty="0"/>
          </a:p>
        </p:txBody>
      </p:sp>
      <p:pic>
        <p:nvPicPr>
          <p:cNvPr id="7" name="Content Placeholder 6" descr="colony PCR CRISP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-9362" r="-9362"/>
          <a:stretch>
            <a:fillRect/>
          </a:stretch>
        </p:blipFill>
        <p:spPr>
          <a:xfrm>
            <a:off x="457200" y="2133600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colony seems to be the right length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Donut 1"/>
          <p:cNvSpPr/>
          <p:nvPr/>
        </p:nvSpPr>
        <p:spPr>
          <a:xfrm>
            <a:off x="3352800" y="3784847"/>
            <a:ext cx="304800" cy="3048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verification of CRISPR</a:t>
            </a:r>
            <a:endParaRPr lang="en-US" dirty="0"/>
          </a:p>
        </p:txBody>
      </p:sp>
      <p:pic>
        <p:nvPicPr>
          <p:cNvPr id="5" name="Content Placeholder 4" descr="Length verification of CRISP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7551" y="1600200"/>
            <a:ext cx="339789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Length verification of the one colony PCR product</a:t>
            </a:r>
          </a:p>
          <a:p>
            <a:r>
              <a:rPr lang="en-US" dirty="0" smtClean="0"/>
              <a:t>Small smear of band seems to be right length (around 240)</a:t>
            </a:r>
          </a:p>
        </p:txBody>
      </p:sp>
      <p:sp>
        <p:nvSpPr>
          <p:cNvPr id="3" name="Donut 2"/>
          <p:cNvSpPr/>
          <p:nvPr/>
        </p:nvSpPr>
        <p:spPr>
          <a:xfrm>
            <a:off x="2057400" y="3684233"/>
            <a:ext cx="381000" cy="316637"/>
          </a:xfrm>
          <a:prstGeom prst="donut">
            <a:avLst>
              <a:gd name="adj" fmla="val 49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Experiment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Cotransformations</a:t>
            </a:r>
            <a:endParaRPr lang="en-US" dirty="0" smtClean="0"/>
          </a:p>
          <a:p>
            <a:r>
              <a:rPr lang="en-US" dirty="0" smtClean="0"/>
              <a:t>4 experimental conditions</a:t>
            </a:r>
          </a:p>
          <a:p>
            <a:pPr lvl="1"/>
            <a:r>
              <a:rPr lang="en-US" dirty="0" smtClean="0"/>
              <a:t>Only the CRISPR sequence</a:t>
            </a:r>
          </a:p>
          <a:p>
            <a:pPr lvl="1"/>
            <a:r>
              <a:rPr lang="en-US" dirty="0" smtClean="0"/>
              <a:t>Only GFP in pSB4A8 and RFP in pSB4A8</a:t>
            </a:r>
          </a:p>
          <a:p>
            <a:pPr lvl="1"/>
            <a:r>
              <a:rPr lang="en-US" dirty="0" smtClean="0"/>
              <a:t>Empty pSB1K8 plasmid, GFP and RFP in pSB4A8</a:t>
            </a:r>
          </a:p>
          <a:p>
            <a:pPr lvl="1"/>
            <a:r>
              <a:rPr lang="en-US" dirty="0" smtClean="0"/>
              <a:t>CRISPR sequence, GFP and RFP in pSB4A8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647" y="303549"/>
            <a:ext cx="3987553" cy="12271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Co-Transformations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124" y="2383029"/>
            <a:ext cx="1999661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/>
        </p:nvSpPr>
        <p:spPr>
          <a:xfrm>
            <a:off x="635124" y="227349"/>
            <a:ext cx="1981200" cy="1676400"/>
          </a:xfrm>
          <a:prstGeom prst="donut">
            <a:avLst>
              <a:gd name="adj" fmla="val 48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1155207" y="74949"/>
            <a:ext cx="304800" cy="45720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1428" y="98623"/>
            <a:ext cx="533400" cy="409852"/>
          </a:xfrm>
          <a:prstGeom prst="rect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6965" y="166825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GFP</a:t>
            </a:r>
            <a:endParaRPr lang="en-US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555" y="2257888"/>
            <a:ext cx="323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52476" y="2324563"/>
            <a:ext cx="517863" cy="409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52476" y="2357513"/>
            <a:ext cx="52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RFP</a:t>
            </a:r>
            <a:endParaRPr lang="en-US" sz="1200" dirty="0"/>
          </a:p>
        </p:txBody>
      </p:sp>
      <p:sp>
        <p:nvSpPr>
          <p:cNvPr id="14" name="Donut 13"/>
          <p:cNvSpPr/>
          <p:nvPr/>
        </p:nvSpPr>
        <p:spPr>
          <a:xfrm>
            <a:off x="2598199" y="1116329"/>
            <a:ext cx="1828800" cy="1465720"/>
          </a:xfrm>
          <a:prstGeom prst="donut">
            <a:avLst>
              <a:gd name="adj" fmla="val 64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299" y="904398"/>
            <a:ext cx="990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17299" y="99448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CRISPR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3896916" y="2996352"/>
            <a:ext cx="2057400" cy="12406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6916" y="4873734"/>
            <a:ext cx="2057400" cy="173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5419926"/>
            <a:ext cx="1371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Selective Media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60007" y="147309"/>
            <a:ext cx="290004" cy="28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8910" y="2335613"/>
            <a:ext cx="290004" cy="276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5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0480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Results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synthetic CRISPR sequence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925487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42804"/>
            <a:ext cx="6777266" cy="15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074" y="522339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76200" y="5513033"/>
            <a:ext cx="1066800" cy="1524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6074" y="5666173"/>
            <a:ext cx="609600" cy="353627"/>
          </a:xfrm>
          <a:prstGeom prst="ellipse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90374" y="6019800"/>
            <a:ext cx="381000" cy="304800"/>
          </a:xfrm>
          <a:prstGeom prst="triangle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717" y="6376752"/>
            <a:ext cx="171450" cy="169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157926"/>
            <a:ext cx="3160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BioBrick</a:t>
            </a:r>
            <a:r>
              <a:rPr lang="en-US" dirty="0" smtClean="0"/>
              <a:t> ends</a:t>
            </a:r>
          </a:p>
          <a:p>
            <a:r>
              <a:rPr lang="en-US" dirty="0" smtClean="0"/>
              <a:t>Leader Sequence</a:t>
            </a:r>
          </a:p>
          <a:p>
            <a:r>
              <a:rPr lang="en-US" dirty="0" smtClean="0"/>
              <a:t>CRISPR repeat</a:t>
            </a:r>
          </a:p>
          <a:p>
            <a:r>
              <a:rPr lang="en-US" dirty="0" smtClean="0"/>
              <a:t>GFP target spacer</a:t>
            </a:r>
          </a:p>
          <a:p>
            <a:r>
              <a:rPr lang="en-US" dirty="0" err="1" smtClean="0"/>
              <a:t>BamHI</a:t>
            </a:r>
            <a:r>
              <a:rPr lang="en-US" dirty="0" smtClean="0"/>
              <a:t> recognition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531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CRISPR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325112"/>
          </a:xfrm>
        </p:spPr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r>
              <a:rPr lang="en-US" dirty="0" smtClean="0">
                <a:sym typeface="Wingdings"/>
              </a:rPr>
              <a:t>Result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 descr="just CRIS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33500" y="2857500"/>
            <a:ext cx="2971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GFP and RFP in pSB4A8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r>
              <a:rPr lang="en-US" dirty="0" smtClean="0">
                <a:sym typeface="Wingdings"/>
              </a:rPr>
              <a:t>Results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  <a:endParaRPr lang="en-US" dirty="0"/>
          </a:p>
        </p:txBody>
      </p:sp>
      <p:pic>
        <p:nvPicPr>
          <p:cNvPr id="4" name="Picture 3" descr="just GFP and R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95600" y="2971800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pSB1K8, GFP in pSB4A8, RFP in pSB4A8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equal amounts of green and red colonies</a:t>
            </a:r>
          </a:p>
          <a:p>
            <a:r>
              <a:rPr lang="en-US" dirty="0" smtClean="0">
                <a:sym typeface="Wingdings"/>
              </a:rPr>
              <a:t>Results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about equal amounts of green and red colonies</a:t>
            </a:r>
          </a:p>
          <a:p>
            <a:endParaRPr lang="en-US" dirty="0"/>
          </a:p>
        </p:txBody>
      </p:sp>
      <p:pic>
        <p:nvPicPr>
          <p:cNvPr id="4" name="Picture 3" descr="1K8, G and R.jpg"/>
          <p:cNvPicPr>
            <a:picLocks noChangeAspect="1"/>
          </p:cNvPicPr>
          <p:nvPr/>
        </p:nvPicPr>
        <p:blipFill>
          <a:blip r:embed="rId2" cstate="print"/>
          <a:srcRect l="8333"/>
          <a:stretch>
            <a:fillRect/>
          </a:stretch>
        </p:blipFill>
        <p:spPr>
          <a:xfrm rot="10800000">
            <a:off x="2286000" y="38862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sequence, GFP in pSB4A8, and RFP in pSB4A8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only red colonies</a:t>
            </a:r>
          </a:p>
          <a:p>
            <a:r>
              <a:rPr lang="en-US" dirty="0" smtClean="0">
                <a:sym typeface="Wingdings"/>
              </a:rPr>
              <a:t>Results…</a:t>
            </a:r>
            <a:endParaRPr lang="en-US" dirty="0"/>
          </a:p>
        </p:txBody>
      </p:sp>
      <p:pic>
        <p:nvPicPr>
          <p:cNvPr id="4" name="Picture 3" descr="CRISPR, G and R.jpg"/>
          <p:cNvPicPr>
            <a:picLocks noChangeAspect="1"/>
          </p:cNvPicPr>
          <p:nvPr/>
        </p:nvPicPr>
        <p:blipFill>
          <a:blip r:embed="rId2" cstate="print"/>
          <a:srcRect l="13559" b="565"/>
          <a:stretch>
            <a:fillRect/>
          </a:stretch>
        </p:blipFill>
        <p:spPr>
          <a:xfrm>
            <a:off x="4419600" y="3124200"/>
            <a:ext cx="3429000" cy="295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GFP fluorescence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11648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754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CRISPR sequence did not destroy the plasmid containing GFP</a:t>
            </a:r>
          </a:p>
          <a:p>
            <a:endParaRPr lang="en-US" dirty="0"/>
          </a:p>
          <a:p>
            <a:r>
              <a:rPr lang="en-US" dirty="0" smtClean="0"/>
              <a:t>Reason </a:t>
            </a:r>
            <a:r>
              <a:rPr lang="en-US" dirty="0" smtClean="0">
                <a:sym typeface="Wingdings" pitchFamily="2" charset="2"/>
              </a:rPr>
              <a:t> 1 nucleotide missing in the GFP target spacer when compared to the GFP gene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1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CRISPR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Synthesized sequence from the company came 7/18</a:t>
            </a:r>
          </a:p>
          <a:p>
            <a:r>
              <a:rPr lang="en-US" dirty="0" smtClean="0"/>
              <a:t>New Experiment</a:t>
            </a:r>
          </a:p>
          <a:p>
            <a:pPr lvl="1"/>
            <a:r>
              <a:rPr lang="en-US" dirty="0" smtClean="0"/>
              <a:t>Only GFP and RFP in pSB4A8</a:t>
            </a:r>
          </a:p>
          <a:p>
            <a:pPr lvl="1"/>
            <a:r>
              <a:rPr lang="en-US" dirty="0" smtClean="0"/>
              <a:t>Empty pSB1K8 plasmid, GFP and RFP in pSB4A8</a:t>
            </a:r>
          </a:p>
          <a:p>
            <a:pPr lvl="1"/>
            <a:r>
              <a:rPr lang="en-US" dirty="0" smtClean="0"/>
              <a:t>CRISPR, GFP and RFP in pSB4A8</a:t>
            </a:r>
          </a:p>
          <a:p>
            <a:pPr lvl="1"/>
            <a:r>
              <a:rPr lang="en-US" dirty="0" smtClean="0"/>
              <a:t>CRISPR, GFP and RFP in pSB4C8</a:t>
            </a:r>
          </a:p>
          <a:p>
            <a:r>
              <a:rPr lang="en-US" dirty="0" smtClean="0"/>
              <a:t>The CRISPR should destroy plasmids containing GFP and Ampicillin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9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GFP and RFP Fluorescence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72299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7622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plates only</a:t>
            </a:r>
            <a:endParaRPr 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685800" y="5715000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- control</a:t>
            </a:r>
            <a:endParaRPr lang="en-US" sz="1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54864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23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</a:t>
            </a:r>
            <a:br>
              <a:rPr lang="en-US" dirty="0" smtClean="0"/>
            </a:br>
            <a:r>
              <a:rPr lang="en-US" dirty="0" smtClean="0"/>
              <a:t> 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63397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23975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A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Ligation combinations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Reporter 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GFP</a:t>
            </a:r>
          </a:p>
          <a:p>
            <a:pPr lvl="1"/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pSB4C8</a:t>
            </a:r>
          </a:p>
          <a:p>
            <a:r>
              <a:rPr lang="en-US" dirty="0" smtClean="0"/>
              <a:t>RFP</a:t>
            </a:r>
          </a:p>
          <a:p>
            <a:pPr lvl="1"/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pSB4C8</a:t>
            </a:r>
          </a:p>
          <a:p>
            <a:r>
              <a:rPr lang="en-US" dirty="0" smtClean="0"/>
              <a:t>CRISPR</a:t>
            </a:r>
          </a:p>
          <a:p>
            <a:pPr lvl="1"/>
            <a:r>
              <a:rPr lang="en-US" dirty="0" smtClean="0"/>
              <a:t>In pSB1K8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ligations were successful and all in the GCAT-</a:t>
            </a:r>
            <a:r>
              <a:rPr lang="en-US" dirty="0" err="1" smtClean="0"/>
              <a:t>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6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 </a:t>
            </a:r>
            <a:br>
              <a:rPr lang="en-US" dirty="0" smtClean="0"/>
            </a:br>
            <a:r>
              <a:rPr lang="en-US" dirty="0" smtClean="0"/>
              <a:t>GFP and RFP in pSB4C8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902501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217622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and C plates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4699245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76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in pSB1K8</a:t>
            </a:r>
            <a:br>
              <a:rPr lang="en-US" dirty="0" smtClean="0"/>
            </a:br>
            <a:r>
              <a:rPr lang="en-US" dirty="0" smtClean="0"/>
              <a:t>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33672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93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in pSB1K8</a:t>
            </a:r>
            <a:br>
              <a:rPr lang="en-US" dirty="0" smtClean="0"/>
            </a:br>
            <a:r>
              <a:rPr lang="en-US" dirty="0" smtClean="0"/>
              <a:t> GFP and RFP in pSB4C8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44805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69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CRISPR system didn’t work</a:t>
            </a:r>
          </a:p>
          <a:p>
            <a:pPr lvl="1"/>
            <a:r>
              <a:rPr lang="en-US" dirty="0" smtClean="0"/>
              <a:t>Minimal GFP fluorescence and no RFP fluorescence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84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working on synthetic </a:t>
            </a:r>
            <a:r>
              <a:rPr lang="en-US" smtClean="0"/>
              <a:t>CRISPR system</a:t>
            </a:r>
            <a:endParaRPr lang="en-US" dirty="0" smtClean="0"/>
          </a:p>
          <a:p>
            <a:r>
              <a:rPr lang="en-US" dirty="0" smtClean="0"/>
              <a:t>If/When the sequence works, find applications</a:t>
            </a:r>
          </a:p>
          <a:p>
            <a:r>
              <a:rPr lang="en-US" dirty="0" smtClean="0"/>
              <a:t>Put CRISPR plasmid into cells </a:t>
            </a:r>
            <a:r>
              <a:rPr lang="en-US" dirty="0" smtClean="0">
                <a:sym typeface="Wingdings" pitchFamily="2" charset="2"/>
              </a:rPr>
              <a:t> destroy something bad-</a:t>
            </a:r>
            <a:r>
              <a:rPr lang="en-US" dirty="0" err="1" smtClean="0">
                <a:sym typeface="Wingdings" pitchFamily="2" charset="2"/>
              </a:rPr>
              <a:t>ish</a:t>
            </a:r>
            <a:r>
              <a:rPr lang="en-US" dirty="0" smtClean="0">
                <a:sym typeface="Wingdings" pitchFamily="2" charset="2"/>
              </a:rPr>
              <a:t> only if the cell is making a product we want it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6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114800" y="2734322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Point Star 5"/>
          <p:cNvSpPr/>
          <p:nvPr/>
        </p:nvSpPr>
        <p:spPr>
          <a:xfrm>
            <a:off x="5718699" y="2160048"/>
            <a:ext cx="1219200" cy="1143000"/>
          </a:xfrm>
          <a:prstGeom prst="star10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F0F9D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5260019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77044" y="2541788"/>
            <a:ext cx="1905000" cy="40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13947"/>
            <a:ext cx="1927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urved Connector 16"/>
          <p:cNvCxnSpPr>
            <a:stCxn id="15" idx="2"/>
          </p:cNvCxnSpPr>
          <p:nvPr/>
        </p:nvCxnSpPr>
        <p:spPr>
          <a:xfrm rot="10800000" flipV="1">
            <a:off x="838200" y="2743200"/>
            <a:ext cx="938844" cy="4572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26" y="5227466"/>
            <a:ext cx="9445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71099" y="25496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 flipH="1">
            <a:off x="4349703" y="1401022"/>
            <a:ext cx="358436" cy="3598755"/>
          </a:xfrm>
          <a:prstGeom prst="bentConnector3">
            <a:avLst>
              <a:gd name="adj1" fmla="val -63777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29800" y="3582425"/>
            <a:ext cx="127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689" y="4636122"/>
            <a:ext cx="12557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Elbow Connector 32"/>
          <p:cNvCxnSpPr/>
          <p:nvPr/>
        </p:nvCxnSpPr>
        <p:spPr>
          <a:xfrm rot="5400000" flipH="1">
            <a:off x="4404949" y="3858531"/>
            <a:ext cx="358436" cy="3598755"/>
          </a:xfrm>
          <a:prstGeom prst="bentConnector3">
            <a:avLst>
              <a:gd name="adj1" fmla="val -63777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26511" y="5818809"/>
            <a:ext cx="1494207" cy="563673"/>
          </a:xfrm>
          <a:prstGeom prst="rect">
            <a:avLst/>
          </a:prstGeom>
          <a:solidFill>
            <a:srgbClr val="03A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92228" y="577747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Modular Selection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65557" y="6013150"/>
            <a:ext cx="10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Beneficial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51664" y="2549656"/>
            <a:ext cx="7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E. coli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4064" y="5042799"/>
            <a:ext cx="7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E. coli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24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Oligo</a:t>
            </a:r>
            <a:r>
              <a:rPr lang="en-US" dirty="0" smtClean="0"/>
              <a:t> Assembled CRISPR Experiment Results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074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GFP fluorescence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8822748"/>
              </p:ext>
            </p:extLst>
          </p:nvPr>
        </p:nvGraphicFramePr>
        <p:xfrm>
          <a:off x="3810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838200" y="44196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5943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</a:t>
            </a:r>
            <a:r>
              <a:rPr lang="en-US" dirty="0" smtClean="0">
                <a:sym typeface="Wingdings" pitchFamily="2" charset="2"/>
              </a:rPr>
              <a:t> no green in CRISPR colonies</a:t>
            </a:r>
          </a:p>
          <a:p>
            <a:r>
              <a:rPr lang="en-US" dirty="0" smtClean="0">
                <a:sym typeface="Wingdings" pitchFamily="2" charset="2"/>
              </a:rPr>
              <a:t>Results  real green fluorescence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1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Company Synthesized CRISPR experiments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12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CRISPR in pSB1K8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GFP and RFP in pSB4A8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6758401"/>
              </p:ext>
            </p:extLst>
          </p:nvPr>
        </p:nvGraphicFramePr>
        <p:xfrm>
          <a:off x="5334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569663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 growth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Results  no growth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8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1009</Words>
  <Application>Microsoft Office PowerPoint</Application>
  <PresentationFormat>On-screen Show (4:3)</PresentationFormat>
  <Paragraphs>318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CRISPR</vt:lpstr>
      <vt:lpstr>Big Picture</vt:lpstr>
      <vt:lpstr>Full version CRISPR sequence </vt:lpstr>
      <vt:lpstr>Simplified synthetic CRISPR sequence</vt:lpstr>
      <vt:lpstr>Ligation combinations</vt:lpstr>
      <vt:lpstr>Oligo Assembled CRISPR Experiment Results</vt:lpstr>
      <vt:lpstr>Ratio of GFP fluorescence</vt:lpstr>
      <vt:lpstr>Company Synthesized CRISPR experiments</vt:lpstr>
      <vt:lpstr>CRISPR in pSB1K8 GFP and RFP in pSB4A8</vt:lpstr>
      <vt:lpstr>CRISPR in pSB1K8  GFP and RFP in pSB4C8</vt:lpstr>
      <vt:lpstr>Conclusions/Future Steps</vt:lpstr>
      <vt:lpstr>Slide 12</vt:lpstr>
      <vt:lpstr>Background</vt:lpstr>
      <vt:lpstr>CRISPR process</vt:lpstr>
      <vt:lpstr>Full version CRISPR sequence </vt:lpstr>
      <vt:lpstr>Full version</vt:lpstr>
      <vt:lpstr>Problems</vt:lpstr>
      <vt:lpstr>Simplified synthetic CRISPR sequence</vt:lpstr>
      <vt:lpstr>Simplified Sequence</vt:lpstr>
      <vt:lpstr>End goals</vt:lpstr>
      <vt:lpstr>Non-CRISPR plasmid</vt:lpstr>
      <vt:lpstr>Ligations/Transformations</vt:lpstr>
      <vt:lpstr>Ligation combinations</vt:lpstr>
      <vt:lpstr>Parts- Inserts</vt:lpstr>
      <vt:lpstr>Parts- Plasmids</vt:lpstr>
      <vt:lpstr>GFP in Amp plasmids</vt:lpstr>
      <vt:lpstr>Problems with GFP</vt:lpstr>
      <vt:lpstr>RFP in pSB4A8</vt:lpstr>
      <vt:lpstr>RFP in pSB1A8</vt:lpstr>
      <vt:lpstr>RFP in pSB1C8</vt:lpstr>
      <vt:lpstr>GFP and RFP in pSB4C8</vt:lpstr>
      <vt:lpstr>Successful Ligations </vt:lpstr>
      <vt:lpstr>Problems with Cloramphenicol plasmids</vt:lpstr>
      <vt:lpstr>CRISPR experiment</vt:lpstr>
      <vt:lpstr>Colony PCR of CRISPR sequence</vt:lpstr>
      <vt:lpstr>Length verification of CRISPR</vt:lpstr>
      <vt:lpstr>CRISPR Experiment</vt:lpstr>
      <vt:lpstr>Co-Transformations</vt:lpstr>
      <vt:lpstr>Slide 39</vt:lpstr>
      <vt:lpstr>Only CRISPR sequence</vt:lpstr>
      <vt:lpstr>Only GFP and RFP in pSB4A8</vt:lpstr>
      <vt:lpstr>Empty pSB1K8, GFP in pSB4A8, RFP in pSB4A8 </vt:lpstr>
      <vt:lpstr>CRISPR sequence, GFP in pSB4A8, and RFP in pSB4A8</vt:lpstr>
      <vt:lpstr>Ratio of GFP fluorescence</vt:lpstr>
      <vt:lpstr>Conclusions</vt:lpstr>
      <vt:lpstr>2nd CRISPR Sequence</vt:lpstr>
      <vt:lpstr>GFP and RFP Fluorescence</vt:lpstr>
      <vt:lpstr>GFP and RFP in pSB4A8</vt:lpstr>
      <vt:lpstr>Empty pSB1K8  GFP and RFP in pSB4A8</vt:lpstr>
      <vt:lpstr>Empty pSB1K8  GFP and RFP in pSB4C8</vt:lpstr>
      <vt:lpstr>CRISPR in pSB1K8 GFP and RFP in pSB4A8</vt:lpstr>
      <vt:lpstr>CRISPR in pSB1K8  GFP and RFP in pSB4C8</vt:lpstr>
      <vt:lpstr>Conclusions</vt:lpstr>
      <vt:lpstr>Future Steps</vt:lpstr>
      <vt:lpstr>Slide 55</vt:lpstr>
    </vt:vector>
  </TitlesOfParts>
  <Company>Davidson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User</dc:creator>
  <cp:lastModifiedBy>mwuser</cp:lastModifiedBy>
  <cp:revision>252</cp:revision>
  <dcterms:created xsi:type="dcterms:W3CDTF">2012-07-17T18:59:52Z</dcterms:created>
  <dcterms:modified xsi:type="dcterms:W3CDTF">2012-07-25T15:59:38Z</dcterms:modified>
</cp:coreProperties>
</file>