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139" autoAdjust="0"/>
  </p:normalViewPr>
  <p:slideViewPr>
    <p:cSldViewPr>
      <p:cViewPr>
        <p:scale>
          <a:sx n="76" d="100"/>
          <a:sy n="76" d="100"/>
        </p:scale>
        <p:origin x="-121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63E9C-AC23-426D-BBC7-C7AA405AEF9D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1009-DD0A-4C79-9FCB-CEAB115FE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1009-DD0A-4C79-9FCB-CEAB115FE3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0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6511-9598-4443-8EBC-A3526924A918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BC4E-765C-4344-B4E7-79F47285C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3"/>
          <p:cNvSpPr txBox="1">
            <a:spLocks/>
          </p:cNvSpPr>
          <p:nvPr/>
        </p:nvSpPr>
        <p:spPr>
          <a:xfrm>
            <a:off x="720436" y="82500"/>
            <a:ext cx="7772400" cy="831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 smtClean="0"/>
              <a:t>Calcium</a:t>
            </a:r>
            <a:endParaRPr lang="en" dirty="0"/>
          </a:p>
        </p:txBody>
      </p:sp>
      <p:sp>
        <p:nvSpPr>
          <p:cNvPr id="11" name="Shape 24"/>
          <p:cNvSpPr txBox="1">
            <a:spLocks/>
          </p:cNvSpPr>
          <p:nvPr/>
        </p:nvSpPr>
        <p:spPr>
          <a:xfrm>
            <a:off x="720436" y="5585398"/>
            <a:ext cx="7772400" cy="784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 smtClean="0"/>
              <a:t>Nisha Crouser and James Stewart</a:t>
            </a:r>
            <a:endParaRPr lang="en" dirty="0"/>
          </a:p>
        </p:txBody>
      </p:sp>
      <p:pic>
        <p:nvPicPr>
          <p:cNvPr id="12" name="Shape 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828800" y="990599"/>
            <a:ext cx="5715000" cy="4495800"/>
          </a:xfrm>
          <a:prstGeom prst="rect">
            <a:avLst/>
          </a:prstGeom>
        </p:spPr>
      </p:pic>
      <p:sp>
        <p:nvSpPr>
          <p:cNvPr id="13" name="Shape 26"/>
          <p:cNvSpPr/>
          <p:nvPr/>
        </p:nvSpPr>
        <p:spPr>
          <a:xfrm>
            <a:off x="1847647" y="4572000"/>
            <a:ext cx="2343353" cy="907472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7"/>
          <p:cNvSpPr/>
          <p:nvPr/>
        </p:nvSpPr>
        <p:spPr>
          <a:xfrm>
            <a:off x="1808018" y="1472697"/>
            <a:ext cx="2196929" cy="1621832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8"/>
          <p:cNvSpPr/>
          <p:nvPr/>
        </p:nvSpPr>
        <p:spPr>
          <a:xfrm>
            <a:off x="1808018" y="914400"/>
            <a:ext cx="5888182" cy="4572000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871362" y="5025736"/>
            <a:ext cx="880747" cy="3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9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42405" y="246374"/>
            <a:ext cx="8077200" cy="6459226"/>
          </a:xfrm>
          <a:prstGeom prst="rect">
            <a:avLst/>
          </a:prstGeom>
        </p:spPr>
      </p:pic>
      <p:sp>
        <p:nvSpPr>
          <p:cNvPr id="5" name="Shape 98"/>
          <p:cNvSpPr/>
          <p:nvPr/>
        </p:nvSpPr>
        <p:spPr>
          <a:xfrm>
            <a:off x="3729981" y="257221"/>
            <a:ext cx="714226" cy="426470"/>
          </a:xfrm>
          <a:prstGeom prst="flowChartConnector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Shape 99"/>
          <p:cNvSpPr/>
          <p:nvPr/>
        </p:nvSpPr>
        <p:spPr>
          <a:xfrm>
            <a:off x="1981200" y="246374"/>
            <a:ext cx="1217746" cy="42647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100"/>
          <p:cNvSpPr/>
          <p:nvPr/>
        </p:nvSpPr>
        <p:spPr>
          <a:xfrm>
            <a:off x="5943600" y="2433211"/>
            <a:ext cx="1789050" cy="84050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Shape 101"/>
          <p:cNvSpPr/>
          <p:nvPr/>
        </p:nvSpPr>
        <p:spPr>
          <a:xfrm>
            <a:off x="4681005" y="4495800"/>
            <a:ext cx="990387" cy="1091794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1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4380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405" y="2362200"/>
            <a:ext cx="76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C2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74885" y="3365593"/>
            <a:ext cx="960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7877" y="32022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6309" y="280021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-1,000,000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4404" y="6119336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+1,000,000 </a:t>
            </a:r>
            <a:r>
              <a:rPr lang="en-US" dirty="0" err="1" smtClean="0"/>
              <a:t>bp</a:t>
            </a:r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34226" y="3608936"/>
            <a:ext cx="564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8621" y="3608936"/>
            <a:ext cx="216071" cy="1473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84668" y="3608936"/>
            <a:ext cx="149492" cy="1473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4893" y="3571601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52,274,901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7799" y="3552940"/>
            <a:ext cx="94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Annexin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34912" y="320226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52,207,948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874909" y="1814988"/>
            <a:ext cx="930226" cy="10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86174" y="1656365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05336" y="1656365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51,512,157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874885" y="1300296"/>
            <a:ext cx="93045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4910" y="111563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51,344,258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6174" y="1113058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ECA1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632511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6460177" y="3386935"/>
            <a:ext cx="9600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90161" y="32022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80205" y="3202269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34,459,806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460177" y="1874300"/>
            <a:ext cx="96002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480205" y="1699634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33,900,215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212983" y="1659631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Calmodulin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8306" y="2362199"/>
            <a:ext cx="86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C3</a:t>
            </a:r>
            <a:endParaRPr lang="en-US" sz="3600" dirty="0"/>
          </a:p>
        </p:txBody>
      </p:sp>
      <p:cxnSp>
        <p:nvCxnSpPr>
          <p:cNvPr id="107" name="Straight Connector 106"/>
          <p:cNvCxnSpPr>
            <a:endCxn id="110" idx="1"/>
          </p:cNvCxnSpPr>
          <p:nvPr/>
        </p:nvCxnSpPr>
        <p:spPr>
          <a:xfrm flipV="1">
            <a:off x="6446724" y="4271580"/>
            <a:ext cx="1033481" cy="6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480205" y="40869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34,776,724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775709" y="4142252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ECA1</a:t>
            </a:r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807119" y="3685244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15" y="5519172"/>
            <a:ext cx="189554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Black = IGB and BLAST</a:t>
            </a:r>
          </a:p>
          <a:p>
            <a:r>
              <a:rPr lang="en-US" sz="1500" dirty="0" smtClean="0">
                <a:solidFill>
                  <a:srgbClr val="008000"/>
                </a:solidFill>
              </a:rPr>
              <a:t>Green</a:t>
            </a:r>
            <a:r>
              <a:rPr lang="en-US" sz="1500" dirty="0" smtClean="0"/>
              <a:t> = IGB only</a:t>
            </a:r>
          </a:p>
          <a:p>
            <a:r>
              <a:rPr lang="en-US" sz="1500" dirty="0" smtClean="0"/>
              <a:t>     = Good candidate</a:t>
            </a:r>
            <a:endParaRPr lang="en-US" sz="1500" dirty="0"/>
          </a:p>
        </p:txBody>
      </p:sp>
      <p:sp>
        <p:nvSpPr>
          <p:cNvPr id="34" name="5-Point Star 33"/>
          <p:cNvSpPr/>
          <p:nvPr/>
        </p:nvSpPr>
        <p:spPr>
          <a:xfrm>
            <a:off x="102751" y="6056765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2263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882324" y="3386935"/>
            <a:ext cx="1000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5761" y="32022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351" y="320226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6,212,518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72263" y="2924398"/>
            <a:ext cx="5644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36724" y="2924398"/>
            <a:ext cx="247631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871503" y="2924398"/>
            <a:ext cx="20076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3388" y="2739732"/>
            <a:ext cx="67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CAX2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84355" y="2739732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6,056,506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068255" y="1638730"/>
            <a:ext cx="5644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9380" y="1454064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871503" y="1638730"/>
            <a:ext cx="19675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32716" y="1638730"/>
            <a:ext cx="25163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84355" y="1454064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5,644,713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19933" y="2057400"/>
            <a:ext cx="9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C4</a:t>
            </a:r>
            <a:endParaRPr lang="en-US" sz="3600" dirty="0"/>
          </a:p>
        </p:txBody>
      </p:sp>
      <p:sp>
        <p:nvSpPr>
          <p:cNvPr id="63" name="Rounded Rectangle 62"/>
          <p:cNvSpPr/>
          <p:nvPr/>
        </p:nvSpPr>
        <p:spPr>
          <a:xfrm>
            <a:off x="6632511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370174" y="3386935"/>
            <a:ext cx="1090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3611" y="32102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78990" y="3190233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1,131,076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632511" y="4649644"/>
            <a:ext cx="5644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96972" y="4649644"/>
            <a:ext cx="2632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70174" y="4649644"/>
            <a:ext cx="262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681238" y="4464978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460204" y="4464978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1,646,469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6370174" y="4940360"/>
            <a:ext cx="109003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181600" y="4724400"/>
            <a:ext cx="117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 </a:t>
            </a:r>
          </a:p>
          <a:p>
            <a:r>
              <a:rPr lang="en-US" dirty="0" smtClean="0"/>
              <a:t>Receptor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460204" y="4755694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1,724,341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311144" y="2053356"/>
            <a:ext cx="111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C5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3896309" y="151856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-1,000,000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14404" y="6252681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+1,000,000 </a:t>
            </a:r>
            <a:r>
              <a:rPr lang="en-US" dirty="0" err="1" smtClean="0"/>
              <a:t>bp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71503" y="1030075"/>
            <a:ext cx="1012852" cy="100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309" y="845409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Calmodulin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2351" y="845409"/>
            <a:ext cx="1186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5,444,956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2263" y="930068"/>
            <a:ext cx="564461" cy="100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9" idx="3"/>
          </p:cNvCxnSpPr>
          <p:nvPr/>
        </p:nvCxnSpPr>
        <p:spPr>
          <a:xfrm flipH="1">
            <a:off x="1871503" y="940069"/>
            <a:ext cx="200760" cy="900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632716" y="770056"/>
            <a:ext cx="251639" cy="1600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2351" y="58539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5,408,394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632512" y="3459558"/>
            <a:ext cx="5644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196972" y="3459558"/>
            <a:ext cx="263232" cy="1926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6370175" y="3459558"/>
            <a:ext cx="262337" cy="1926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40141" y="3479559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Calmodulin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78990" y="3489560"/>
            <a:ext cx="111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1,147,487</a:t>
            </a:r>
            <a:endParaRPr lang="en-US" dirty="0"/>
          </a:p>
        </p:txBody>
      </p:sp>
      <p:sp>
        <p:nvSpPr>
          <p:cNvPr id="44" name="5-Point Star 43"/>
          <p:cNvSpPr/>
          <p:nvPr/>
        </p:nvSpPr>
        <p:spPr>
          <a:xfrm>
            <a:off x="1074723" y="2822886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008417" y="3599306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2115" y="5519172"/>
            <a:ext cx="189554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Black = IGB and BLAST</a:t>
            </a:r>
          </a:p>
          <a:p>
            <a:r>
              <a:rPr lang="en-US" sz="1500" dirty="0" smtClean="0">
                <a:solidFill>
                  <a:srgbClr val="008000"/>
                </a:solidFill>
              </a:rPr>
              <a:t>Green</a:t>
            </a:r>
            <a:r>
              <a:rPr lang="en-US" sz="1500" dirty="0" smtClean="0"/>
              <a:t> = IGB only</a:t>
            </a:r>
          </a:p>
          <a:p>
            <a:r>
              <a:rPr lang="en-US" sz="1500" dirty="0" smtClean="0"/>
              <a:t>     = Good candidate</a:t>
            </a:r>
            <a:endParaRPr lang="en-US" sz="1500" dirty="0"/>
          </a:p>
        </p:txBody>
      </p:sp>
      <p:sp>
        <p:nvSpPr>
          <p:cNvPr id="47" name="5-Point Star 46"/>
          <p:cNvSpPr/>
          <p:nvPr/>
        </p:nvSpPr>
        <p:spPr>
          <a:xfrm>
            <a:off x="102751" y="6056765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5962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32511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9347" y="2117045"/>
            <a:ext cx="119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C6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66022" y="3386935"/>
            <a:ext cx="960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9459" y="32022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6049" y="320226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34,088,688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endCxn id="21" idx="1"/>
          </p:cNvCxnSpPr>
          <p:nvPr/>
        </p:nvCxnSpPr>
        <p:spPr>
          <a:xfrm>
            <a:off x="1882511" y="4407056"/>
            <a:ext cx="913888" cy="4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7436" y="4227043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96399" y="422704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34,439,828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46569" y="2116117"/>
            <a:ext cx="81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C7</a:t>
            </a:r>
            <a:endParaRPr lang="en-US" sz="3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390175" y="3386935"/>
            <a:ext cx="1020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18432" y="320226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0203" y="3212270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47,012,082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stCxn id="30" idx="3"/>
          </p:cNvCxnSpPr>
          <p:nvPr/>
        </p:nvCxnSpPr>
        <p:spPr>
          <a:xfrm>
            <a:off x="6413139" y="3700270"/>
            <a:ext cx="99706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657478" y="3849852"/>
            <a:ext cx="75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MCA1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425783" y="3853934"/>
            <a:ext cx="136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47,091,489</a:t>
            </a:r>
            <a:endParaRPr lang="en-US" dirty="0"/>
          </a:p>
        </p:txBody>
      </p:sp>
      <p:cxnSp>
        <p:nvCxnSpPr>
          <p:cNvPr id="57" name="Straight Connector 56"/>
          <p:cNvCxnSpPr>
            <a:endCxn id="65" idx="1"/>
          </p:cNvCxnSpPr>
          <p:nvPr/>
        </p:nvCxnSpPr>
        <p:spPr>
          <a:xfrm flipV="1">
            <a:off x="6390175" y="5334187"/>
            <a:ext cx="1020028" cy="115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19160" y="5161073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410203" y="5149521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47,618,999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632511" y="6148484"/>
            <a:ext cx="5644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10203" y="5845774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47,934,287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183338" y="5783390"/>
            <a:ext cx="127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Calmodulin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714" y="464687"/>
            <a:ext cx="181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Calcium-binding EF-hand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6399" y="517017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33,005,817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65962" y="464687"/>
            <a:ext cx="56446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0423" y="464687"/>
            <a:ext cx="165976" cy="2553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882511" y="464687"/>
            <a:ext cx="199940" cy="2553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96309" y="151856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-1,000,000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014404" y="6252681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+1,000,000 </a:t>
            </a:r>
            <a:r>
              <a:rPr lang="en-US" dirty="0" err="1" smtClean="0"/>
              <a:t>bp</a:t>
            </a:r>
            <a:endParaRPr lang="en-US" dirty="0" smtClean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196972" y="6030440"/>
            <a:ext cx="213231" cy="1180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390175" y="6030440"/>
            <a:ext cx="242336" cy="1180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90175" y="3080224"/>
            <a:ext cx="1020028" cy="10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686059" y="2885558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410203" y="2900211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46,936,727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959223" y="1464759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Calcineurin</a:t>
            </a:r>
            <a:r>
              <a:rPr lang="en-US" dirty="0" smtClean="0"/>
              <a:t> B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6390175" y="1649425"/>
            <a:ext cx="10200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410203" y="1464759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46,248,037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6390175" y="1350098"/>
            <a:ext cx="1020028" cy="100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480584" y="1121956"/>
            <a:ext cx="19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GORK (K+ Channel)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410203" y="1165432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46,164,686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632511" y="3754764"/>
            <a:ext cx="56446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90175" y="3754764"/>
            <a:ext cx="242336" cy="283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96972" y="3754764"/>
            <a:ext cx="213231" cy="283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16108" y="3515604"/>
            <a:ext cx="69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SOS3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10203" y="35307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47,089,631</a:t>
            </a:r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542925" y="3009201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579716" y="3601342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5512876" y="3963495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8377" y="5530405"/>
            <a:ext cx="189554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Black = IGB and BLAST</a:t>
            </a:r>
          </a:p>
          <a:p>
            <a:r>
              <a:rPr lang="en-US" sz="1500" dirty="0" smtClean="0">
                <a:solidFill>
                  <a:srgbClr val="008000"/>
                </a:solidFill>
              </a:rPr>
              <a:t>Green</a:t>
            </a:r>
            <a:r>
              <a:rPr lang="en-US" sz="1500" dirty="0" smtClean="0"/>
              <a:t> = IGB only</a:t>
            </a:r>
          </a:p>
          <a:p>
            <a:r>
              <a:rPr lang="en-US" sz="1500" dirty="0" smtClean="0"/>
              <a:t>     = Good candidate</a:t>
            </a:r>
            <a:endParaRPr lang="en-US" sz="1500" dirty="0"/>
          </a:p>
        </p:txBody>
      </p:sp>
      <p:sp>
        <p:nvSpPr>
          <p:cNvPr id="53" name="5-Point Star 52"/>
          <p:cNvSpPr/>
          <p:nvPr/>
        </p:nvSpPr>
        <p:spPr>
          <a:xfrm>
            <a:off x="103122" y="6067998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84505" y="336522"/>
            <a:ext cx="564461" cy="6100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456" y="1676400"/>
            <a:ext cx="97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C8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87457" y="3410959"/>
            <a:ext cx="1000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30894" y="319895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QTL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7484" y="319895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30,785,808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87457" y="3000219"/>
            <a:ext cx="1000027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0263" y="2800204"/>
            <a:ext cx="124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Calmodulin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87910" y="2815553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30,692,291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87457" y="4298750"/>
            <a:ext cx="10000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28780" y="4140145"/>
            <a:ext cx="175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ECA1 (H-ATPase)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87484" y="4140145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31,087,897</a:t>
            </a:r>
            <a:endParaRPr lang="en-US" dirty="0"/>
          </a:p>
        </p:txBody>
      </p:sp>
      <p:cxnSp>
        <p:nvCxnSpPr>
          <p:cNvPr id="25" name="Straight Connector 24"/>
          <p:cNvCxnSpPr>
            <a:stCxn id="30" idx="3"/>
            <a:endCxn id="31" idx="1"/>
          </p:cNvCxnSpPr>
          <p:nvPr/>
        </p:nvCxnSpPr>
        <p:spPr>
          <a:xfrm>
            <a:off x="4387031" y="5045293"/>
            <a:ext cx="100045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8095" y="4860627"/>
            <a:ext cx="68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CDPK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87484" y="4860627"/>
            <a:ext cx="123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31,220,232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82164" y="151856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-1,000,000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00259" y="6252681"/>
            <a:ext cx="15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+1,000,000 </a:t>
            </a:r>
            <a:r>
              <a:rPr lang="en-US" dirty="0" err="1" smtClean="0"/>
              <a:t>bp</a:t>
            </a:r>
            <a:endParaRPr lang="en-US" dirty="0" smtClean="0"/>
          </a:p>
        </p:txBody>
      </p:sp>
      <p:sp>
        <p:nvSpPr>
          <p:cNvPr id="18" name="5-Point Star 17"/>
          <p:cNvSpPr/>
          <p:nvPr/>
        </p:nvSpPr>
        <p:spPr>
          <a:xfrm>
            <a:off x="2967080" y="2913847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2568" y="5124768"/>
            <a:ext cx="189554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Black = IGB and BLAST</a:t>
            </a:r>
          </a:p>
          <a:p>
            <a:r>
              <a:rPr lang="en-US" sz="1500" dirty="0" smtClean="0">
                <a:solidFill>
                  <a:srgbClr val="008000"/>
                </a:solidFill>
              </a:rPr>
              <a:t>Green</a:t>
            </a:r>
            <a:r>
              <a:rPr lang="en-US" sz="1500" dirty="0" smtClean="0"/>
              <a:t> = IGB only</a:t>
            </a:r>
          </a:p>
          <a:p>
            <a:r>
              <a:rPr lang="en-US" sz="1500" dirty="0" smtClean="0"/>
              <a:t>     = Good candidate</a:t>
            </a:r>
            <a:endParaRPr lang="en-US" sz="1500" dirty="0"/>
          </a:p>
        </p:txBody>
      </p:sp>
      <p:sp>
        <p:nvSpPr>
          <p:cNvPr id="20" name="5-Point Star 19"/>
          <p:cNvSpPr/>
          <p:nvPr/>
        </p:nvSpPr>
        <p:spPr>
          <a:xfrm>
            <a:off x="243122" y="5767552"/>
            <a:ext cx="173183" cy="14204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Candidate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Annexin</a:t>
            </a:r>
            <a:endParaRPr lang="en-US" sz="3600" dirty="0" smtClean="0"/>
          </a:p>
          <a:p>
            <a:r>
              <a:rPr lang="en-US" sz="3600" dirty="0" smtClean="0"/>
              <a:t>CAX2</a:t>
            </a:r>
          </a:p>
          <a:p>
            <a:r>
              <a:rPr lang="en-US" sz="3600" dirty="0" err="1" smtClean="0"/>
              <a:t>Calmodulin</a:t>
            </a:r>
            <a:endParaRPr lang="en-US" sz="3600" dirty="0" smtClean="0"/>
          </a:p>
          <a:p>
            <a:r>
              <a:rPr lang="en-US" sz="3600" dirty="0" smtClean="0"/>
              <a:t>Calcium Dependent Protein Kinase (CDPK)</a:t>
            </a:r>
          </a:p>
          <a:p>
            <a:r>
              <a:rPr lang="en-US" sz="3600" dirty="0" smtClean="0"/>
              <a:t>Mca1 and Mca2</a:t>
            </a:r>
          </a:p>
          <a:p>
            <a:r>
              <a:rPr lang="en-US" sz="3600" dirty="0" smtClean="0"/>
              <a:t>SOS2 and SOS3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359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" dirty="0" smtClean="0"/>
              <a:t>Annexin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" dirty="0" smtClean="0"/>
              <a:t>Located 66,953 bp away from QTL on chromosome 2</a:t>
            </a:r>
          </a:p>
          <a:p>
            <a:pPr marL="0" lvl="0" indent="0">
              <a:buNone/>
            </a:pPr>
            <a:endParaRPr lang="en" dirty="0" smtClean="0"/>
          </a:p>
          <a:p>
            <a:pPr lvl="0"/>
            <a:r>
              <a:rPr lang="en" sz="3000" dirty="0" smtClean="0"/>
              <a:t>Calcium binding protein that </a:t>
            </a:r>
            <a:r>
              <a:rPr lang="en-US" sz="3000" dirty="0" smtClean="0"/>
              <a:t>is</a:t>
            </a:r>
            <a:r>
              <a:rPr lang="en" sz="3000" dirty="0" smtClean="0"/>
              <a:t> localized in the cytoplasm </a:t>
            </a:r>
          </a:p>
          <a:p>
            <a:pPr lvl="1"/>
            <a:r>
              <a:rPr lang="en" sz="2600" dirty="0" smtClean="0"/>
              <a:t>Associated with hyperpolarization voltage channels </a:t>
            </a:r>
          </a:p>
          <a:p>
            <a:pPr marL="457200" lvl="1" indent="0">
              <a:buNone/>
            </a:pPr>
            <a:endParaRPr lang="en" sz="2600" dirty="0" smtClean="0"/>
          </a:p>
          <a:p>
            <a:r>
              <a:rPr lang="en" dirty="0" smtClean="0"/>
              <a:t>When cytosolic Ca</a:t>
            </a:r>
            <a:r>
              <a:rPr lang="en-US" baseline="30000" dirty="0" smtClean="0"/>
              <a:t>2+</a:t>
            </a:r>
            <a:r>
              <a:rPr lang="en" dirty="0" smtClean="0"/>
              <a:t> increases, they relocate to the plasma membrane</a:t>
            </a:r>
            <a:endParaRPr lang="en-US" dirty="0" smtClean="0"/>
          </a:p>
          <a:p>
            <a:r>
              <a:rPr lang="en" dirty="0" smtClean="0"/>
              <a:t>They may be involved in the Golgi-mediated secretion of polysaccharides.</a:t>
            </a:r>
          </a:p>
          <a:p>
            <a:pPr marL="0" indent="0">
              <a:buNone/>
            </a:pPr>
            <a:endParaRPr lang="en" dirty="0" smtClean="0"/>
          </a:p>
          <a:p>
            <a:pPr lvl="0"/>
            <a:r>
              <a:rPr lang="en" dirty="0" smtClean="0"/>
              <a:t>Expressed in all parts of plant including the flower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" dirty="0" smtClean="0"/>
              <a:t>Cax2: Ca</a:t>
            </a:r>
            <a:r>
              <a:rPr lang="en" baseline="30000" dirty="0" smtClean="0"/>
              <a:t>2+</a:t>
            </a:r>
            <a:r>
              <a:rPr lang="en" dirty="0" smtClean="0"/>
              <a:t>/H</a:t>
            </a:r>
            <a:r>
              <a:rPr lang="en" baseline="30000" dirty="0" smtClean="0"/>
              <a:t>+</a:t>
            </a:r>
            <a:r>
              <a:rPr lang="en" dirty="0" smtClean="0"/>
              <a:t> antiporter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 lvl="0"/>
            <a:r>
              <a:rPr lang="en" sz="2400" dirty="0" smtClean="0"/>
              <a:t>Located 156,012 bp away from QTL on chromosome 4</a:t>
            </a:r>
          </a:p>
          <a:p>
            <a:endParaRPr lang="en-US" sz="2400" dirty="0" smtClean="0"/>
          </a:p>
          <a:p>
            <a:pPr lvl="0"/>
            <a:r>
              <a:rPr lang="en" sz="2400" dirty="0" smtClean="0"/>
              <a:t>Vacuolar H</a:t>
            </a:r>
            <a:r>
              <a:rPr lang="en" sz="2400" baseline="30000" dirty="0" smtClean="0"/>
              <a:t>+</a:t>
            </a:r>
            <a:r>
              <a:rPr lang="en" sz="2400" dirty="0" smtClean="0"/>
              <a:t>/Ca</a:t>
            </a:r>
            <a:r>
              <a:rPr lang="en" sz="2400" baseline="30000" dirty="0" smtClean="0"/>
              <a:t>2+</a:t>
            </a:r>
            <a:r>
              <a:rPr lang="en" sz="2400" dirty="0" smtClean="0"/>
              <a:t> antiporter; play a central role in Ca</a:t>
            </a:r>
            <a:r>
              <a:rPr lang="en" sz="2400" baseline="30000" dirty="0" smtClean="0"/>
              <a:t>2+</a:t>
            </a:r>
            <a:r>
              <a:rPr lang="en" sz="2400" dirty="0" smtClean="0"/>
              <a:t> and metal sequestration into the vacuole</a:t>
            </a:r>
          </a:p>
          <a:p>
            <a:pPr lvl="0"/>
            <a:endParaRPr lang="en" sz="2400" dirty="0" smtClean="0"/>
          </a:p>
          <a:p>
            <a:pPr lvl="0"/>
            <a:endParaRPr lang="en" sz="2400" dirty="0"/>
          </a:p>
          <a:p>
            <a:r>
              <a:rPr lang="en" sz="2400" dirty="0" smtClean="0"/>
              <a:t>Important in maintaining low                                                   levels of cytosolic Ca</a:t>
            </a:r>
            <a:r>
              <a:rPr lang="en" sz="2400" baseline="30000" dirty="0" smtClean="0"/>
              <a:t>2+</a:t>
            </a:r>
            <a:r>
              <a:rPr lang="en" sz="2400" dirty="0" smtClean="0"/>
              <a:t> </a:t>
            </a:r>
          </a:p>
          <a:p>
            <a:pPr lvl="0"/>
            <a:endParaRPr lang="en" sz="2400" dirty="0" smtClean="0"/>
          </a:p>
          <a:p>
            <a:pPr marL="0" lvl="0" indent="0">
              <a:buNone/>
            </a:pPr>
            <a:endParaRPr lang="en" sz="2400" dirty="0" smtClean="0"/>
          </a:p>
          <a:p>
            <a:r>
              <a:rPr lang="en" sz="2400" dirty="0" smtClean="0"/>
              <a:t>Expressed throughout the plant and strongly expressed in flower tissue, vascular tissue and in the apical meristem of young plants </a:t>
            </a:r>
          </a:p>
        </p:txBody>
      </p:sp>
      <p:pic>
        <p:nvPicPr>
          <p:cNvPr id="4" name="Shape 1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724400" y="3196771"/>
            <a:ext cx="3962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5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Calmodulin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324600" cy="4525963"/>
          </a:xfrm>
        </p:spPr>
        <p:txBody>
          <a:bodyPr>
            <a:normAutofit/>
          </a:bodyPr>
          <a:lstStyle/>
          <a:p>
            <a:pPr lvl="0"/>
            <a:r>
              <a:rPr lang="en" sz="2800" dirty="0" smtClean="0"/>
              <a:t>Located 15,000 bp away from QTL on chromosome 5</a:t>
            </a:r>
            <a:r>
              <a:rPr lang="en-US" sz="2800" dirty="0" smtClean="0"/>
              <a:t> (IGB) </a:t>
            </a:r>
            <a:r>
              <a:rPr lang="en" sz="2800" dirty="0" smtClean="0"/>
              <a:t>and 93,517 bp away on chromosome 8</a:t>
            </a:r>
          </a:p>
          <a:p>
            <a:endParaRPr lang="en-US" sz="2800" dirty="0" smtClean="0"/>
          </a:p>
          <a:p>
            <a:r>
              <a:rPr lang="en" sz="2800" dirty="0" smtClean="0"/>
              <a:t>Multifunctional intermediate messenger protein that transduces calcium signals</a:t>
            </a:r>
          </a:p>
          <a:p>
            <a:pPr lvl="1"/>
            <a:r>
              <a:rPr lang="en" dirty="0" smtClean="0"/>
              <a:t>found in all eukaryotic cells</a:t>
            </a:r>
          </a:p>
          <a:p>
            <a:pPr lvl="1"/>
            <a:r>
              <a:rPr lang="en" dirty="0" smtClean="0"/>
              <a:t>can bind up to 4 Ca</a:t>
            </a:r>
            <a:r>
              <a:rPr lang="en" baseline="30000" dirty="0" smtClean="0"/>
              <a:t>2+</a:t>
            </a:r>
            <a:r>
              <a:rPr lang="en" dirty="0" smtClean="0"/>
              <a:t> molecules</a:t>
            </a:r>
          </a:p>
          <a:p>
            <a:pPr lvl="1"/>
            <a:endParaRPr lang="en-US" dirty="0"/>
          </a:p>
        </p:txBody>
      </p:sp>
      <p:pic>
        <p:nvPicPr>
          <p:cNvPr id="4" name="Shape 1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791199" y="2819400"/>
            <a:ext cx="3041249" cy="277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C</a:t>
            </a:r>
            <a:r>
              <a:rPr lang="en-US" dirty="0" err="1" smtClean="0"/>
              <a:t>alcium</a:t>
            </a:r>
            <a:r>
              <a:rPr lang="en-US" dirty="0" smtClean="0"/>
              <a:t>-dependent protein </a:t>
            </a:r>
            <a:r>
              <a:rPr lang="en-US" dirty="0" err="1" smtClean="0"/>
              <a:t>kinase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353" dirty="0" smtClean="0">
                <a:solidFill>
                  <a:srgbClr val="403838"/>
                </a:solidFill>
              </a:rPr>
              <a:t>Located 75,355 </a:t>
            </a:r>
            <a:r>
              <a:rPr lang="en-US" sz="2353" dirty="0" err="1" smtClean="0">
                <a:solidFill>
                  <a:srgbClr val="403838"/>
                </a:solidFill>
              </a:rPr>
              <a:t>bp</a:t>
            </a:r>
            <a:r>
              <a:rPr lang="en-US" sz="2353" dirty="0" smtClean="0">
                <a:solidFill>
                  <a:srgbClr val="403838"/>
                </a:solidFill>
              </a:rPr>
              <a:t> away from QTL on chromosome 7</a:t>
            </a:r>
          </a:p>
          <a:p>
            <a:pPr>
              <a:buNone/>
            </a:pPr>
            <a:endParaRPr lang="en-US" sz="2353" dirty="0" smtClean="0">
              <a:solidFill>
                <a:srgbClr val="403838"/>
              </a:solidFill>
            </a:endParaRPr>
          </a:p>
          <a:p>
            <a:r>
              <a:rPr lang="en" sz="2353" dirty="0" smtClean="0">
                <a:solidFill>
                  <a:srgbClr val="403838"/>
                </a:solidFill>
              </a:rPr>
              <a:t>encodes structurally conserved, unimolecular calcium sensor/protein kinase effector proteins</a:t>
            </a:r>
            <a:endParaRPr lang="en-US" sz="2353" dirty="0" smtClean="0">
              <a:solidFill>
                <a:srgbClr val="403838"/>
              </a:solidFill>
            </a:endParaRPr>
          </a:p>
          <a:p>
            <a:pPr>
              <a:buNone/>
            </a:pPr>
            <a:endParaRPr lang="en-US" sz="2353" dirty="0" smtClean="0">
              <a:solidFill>
                <a:srgbClr val="403838"/>
              </a:solidFill>
            </a:endParaRPr>
          </a:p>
          <a:p>
            <a:r>
              <a:rPr lang="en" sz="2353" dirty="0" smtClean="0">
                <a:solidFill>
                  <a:srgbClr val="403838"/>
                </a:solidFill>
              </a:rPr>
              <a:t> CDPKs </a:t>
            </a:r>
            <a:r>
              <a:rPr lang="en-US" sz="2353" dirty="0" smtClean="0">
                <a:solidFill>
                  <a:srgbClr val="403838"/>
                </a:solidFill>
              </a:rPr>
              <a:t>perceive </a:t>
            </a:r>
            <a:r>
              <a:rPr lang="en" sz="2353" dirty="0" smtClean="0">
                <a:solidFill>
                  <a:srgbClr val="403838"/>
                </a:solidFill>
              </a:rPr>
              <a:t>intracellular changes in Ca</a:t>
            </a:r>
            <a:r>
              <a:rPr lang="en" sz="2353" baseline="30000" dirty="0" smtClean="0">
                <a:solidFill>
                  <a:srgbClr val="403838"/>
                </a:solidFill>
              </a:rPr>
              <a:t>2+</a:t>
            </a:r>
            <a:r>
              <a:rPr lang="en" sz="2353" dirty="0" smtClean="0">
                <a:solidFill>
                  <a:srgbClr val="403838"/>
                </a:solidFill>
              </a:rPr>
              <a:t> concentration </a:t>
            </a:r>
            <a:endParaRPr lang="en-US" sz="2353" dirty="0" smtClean="0">
              <a:solidFill>
                <a:srgbClr val="403838"/>
              </a:solidFill>
            </a:endParaRPr>
          </a:p>
          <a:p>
            <a:pPr>
              <a:buNone/>
            </a:pPr>
            <a:endParaRPr lang="en-US" sz="2353" dirty="0" smtClean="0">
              <a:solidFill>
                <a:srgbClr val="403838"/>
              </a:solidFill>
            </a:endParaRPr>
          </a:p>
          <a:p>
            <a:r>
              <a:rPr lang="en-US" sz="2353" dirty="0" smtClean="0">
                <a:solidFill>
                  <a:srgbClr val="403838"/>
                </a:solidFill>
              </a:rPr>
              <a:t>Triggers </a:t>
            </a:r>
            <a:r>
              <a:rPr lang="en" sz="2353" dirty="0" smtClean="0">
                <a:solidFill>
                  <a:srgbClr val="403838"/>
                </a:solidFill>
              </a:rPr>
              <a:t>specific phosphorylation events to initiate further downstream signaling processe</a:t>
            </a:r>
            <a:r>
              <a:rPr lang="en-US" sz="2353" dirty="0" err="1" smtClean="0">
                <a:solidFill>
                  <a:srgbClr val="403838"/>
                </a:solidFill>
              </a:rPr>
              <a:t>s</a:t>
            </a:r>
            <a:endParaRPr lang="en" sz="2353" dirty="0" smtClean="0">
              <a:solidFill>
                <a:srgbClr val="403838"/>
              </a:solidFill>
            </a:endParaRPr>
          </a:p>
          <a:p>
            <a:endParaRPr lang="en" sz="2000" dirty="0" smtClean="0">
              <a:solidFill>
                <a:srgbClr val="403838"/>
              </a:solidFill>
            </a:endParaRPr>
          </a:p>
          <a:p>
            <a:endParaRPr lang="en" sz="2000" dirty="0" smtClean="0">
              <a:solidFill>
                <a:srgbClr val="403838"/>
              </a:solidFill>
            </a:endParaRPr>
          </a:p>
        </p:txBody>
      </p:sp>
      <p:pic>
        <p:nvPicPr>
          <p:cNvPr id="4" name="Shape 12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95800" y="1981200"/>
            <a:ext cx="43434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1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lvl="0"/>
            <a:r>
              <a:rPr lang="en" dirty="0" smtClean="0"/>
              <a:t>Building strong bones and teeth</a:t>
            </a:r>
          </a:p>
          <a:p>
            <a:pPr lvl="0"/>
            <a:r>
              <a:rPr lang="en" dirty="0" smtClean="0"/>
              <a:t>Clotting blood</a:t>
            </a:r>
          </a:p>
          <a:p>
            <a:pPr lvl="0"/>
            <a:r>
              <a:rPr lang="en" dirty="0" smtClean="0"/>
              <a:t>Sending and receiving nerve signals</a:t>
            </a:r>
          </a:p>
          <a:p>
            <a:pPr lvl="0"/>
            <a:r>
              <a:rPr lang="en" dirty="0" smtClean="0"/>
              <a:t>Squeezing and relaxing muscles</a:t>
            </a:r>
          </a:p>
          <a:p>
            <a:pPr lvl="0"/>
            <a:r>
              <a:rPr lang="en" dirty="0" smtClean="0"/>
              <a:t>Releasing hormones and other chemicals</a:t>
            </a:r>
          </a:p>
          <a:p>
            <a:pPr lvl="0"/>
            <a:r>
              <a:rPr lang="en" dirty="0" smtClean="0"/>
              <a:t>Keeping a normal heartbeat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hape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Role of calcium in humans</a:t>
            </a:r>
          </a:p>
        </p:txBody>
      </p:sp>
    </p:spTree>
    <p:extLst>
      <p:ext uri="{BB962C8B-B14F-4D97-AF65-F5344CB8AC3E}">
        <p14:creationId xmlns:p14="http://schemas.microsoft.com/office/powerpoint/2010/main" val="314786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230091" y="4076700"/>
            <a:ext cx="3886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" dirty="0" smtClean="0"/>
              <a:t>Mca1 and Mca2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3" y="914400"/>
            <a:ext cx="8229600" cy="5211763"/>
          </a:xfrm>
        </p:spPr>
        <p:txBody>
          <a:bodyPr>
            <a:normAutofit/>
          </a:bodyPr>
          <a:lstStyle/>
          <a:p>
            <a:pPr lvl="0"/>
            <a:r>
              <a:rPr lang="en" sz="2800" dirty="0"/>
              <a:t>Located </a:t>
            </a:r>
            <a:r>
              <a:rPr lang="en" sz="2800" dirty="0" smtClean="0"/>
              <a:t>79407 away from QTL on choromosome 7</a:t>
            </a:r>
          </a:p>
          <a:p>
            <a:pPr lvl="0"/>
            <a:endParaRPr lang="en" sz="2800" dirty="0" smtClean="0"/>
          </a:p>
          <a:p>
            <a:pPr lvl="0"/>
            <a:r>
              <a:rPr lang="en" sz="2800" dirty="0" smtClean="0"/>
              <a:t>membrane proteins capable of responding to mechanical stress over a wide dynamic range of external mechanical stimuli</a:t>
            </a:r>
          </a:p>
          <a:p>
            <a:pPr lvl="0"/>
            <a:endParaRPr lang="en-US" sz="2800" dirty="0" smtClean="0"/>
          </a:p>
          <a:p>
            <a:pPr lvl="0"/>
            <a:r>
              <a:rPr lang="en" sz="2800" dirty="0" smtClean="0"/>
              <a:t>MCA1 and MCA2 in </a:t>
            </a:r>
            <a:r>
              <a:rPr lang="en" sz="2800" i="1" dirty="0" smtClean="0"/>
              <a:t>Arabidopsis thaliana</a:t>
            </a:r>
          </a:p>
          <a:p>
            <a:pPr lvl="1"/>
            <a:r>
              <a:rPr lang="en-US" sz="2400" dirty="0" smtClean="0"/>
              <a:t>P</a:t>
            </a:r>
            <a:r>
              <a:rPr lang="en" sz="2400" dirty="0" smtClean="0"/>
              <a:t>aralogs of one another</a:t>
            </a:r>
          </a:p>
          <a:p>
            <a:pPr lvl="1"/>
            <a:r>
              <a:rPr lang="en" sz="2400" dirty="0" smtClean="0"/>
              <a:t>both involved in mediating Ca</a:t>
            </a:r>
            <a:r>
              <a:rPr lang="en" sz="2400" baseline="30000" dirty="0" smtClean="0"/>
              <a:t>2+ </a:t>
            </a:r>
            <a:r>
              <a:rPr lang="en" sz="2400" dirty="0" smtClean="0"/>
              <a:t>uptake</a:t>
            </a:r>
          </a:p>
        </p:txBody>
      </p:sp>
      <p:sp>
        <p:nvSpPr>
          <p:cNvPr id="5" name="Shape 136"/>
          <p:cNvSpPr/>
          <p:nvPr/>
        </p:nvSpPr>
        <p:spPr>
          <a:xfrm>
            <a:off x="5489864" y="5829300"/>
            <a:ext cx="35052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0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14"/>
            <a:ext cx="8229600" cy="990600"/>
          </a:xfrm>
        </p:spPr>
        <p:txBody>
          <a:bodyPr/>
          <a:lstStyle/>
          <a:p>
            <a:r>
              <a:rPr lang="en" dirty="0" smtClean="0"/>
              <a:t>SOS2 and SOS3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32" y="1219200"/>
            <a:ext cx="47244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" sz="2800" dirty="0" smtClean="0"/>
              <a:t>Located 77,549 away from QTL on chromosome 7</a:t>
            </a:r>
          </a:p>
          <a:p>
            <a:pPr lvl="0"/>
            <a:endParaRPr lang="en" sz="2800" dirty="0"/>
          </a:p>
          <a:p>
            <a:pPr lvl="0"/>
            <a:r>
              <a:rPr lang="en" sz="2800" dirty="0" smtClean="0"/>
              <a:t>SOS2 and SOS3 are required for intracellular Na+ and K+ homeostasis and plant tolerance to high Na+ and low K+ environments. </a:t>
            </a:r>
          </a:p>
          <a:p>
            <a:endParaRPr lang="en-US" sz="2800" dirty="0" smtClean="0"/>
          </a:p>
          <a:p>
            <a:pPr lvl="0"/>
            <a:r>
              <a:rPr lang="en" sz="2800" dirty="0" smtClean="0"/>
              <a:t>SOS3 is an EF hand type calcium-binding protein, which regulates SOS2 expression.</a:t>
            </a:r>
            <a:endParaRPr lang="en-US" dirty="0"/>
          </a:p>
        </p:txBody>
      </p:sp>
      <p:pic>
        <p:nvPicPr>
          <p:cNvPr id="4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39791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69700" y="5181600"/>
            <a:ext cx="403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" b="1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Hirschi KD. “The calcium conundrum. Both versatile nutrient and specific signal.” </a:t>
            </a:r>
            <a:r>
              <a:rPr lang="en" sz="1600" i="1" dirty="0" smtClean="0"/>
              <a:t>Plant Physiology</a:t>
            </a:r>
            <a:r>
              <a:rPr lang="en" sz="1600" dirty="0" smtClean="0"/>
              <a:t> 136 (2004), 2438–2442.</a:t>
            </a:r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Li, Legong, Beom-Gi Kim, Yong hwa Cheong, Girdhar K. Pandey, and Sheng Luan. “A Ca2+ signaling pathway regulates a K+ channel for low-K response in </a:t>
            </a:r>
            <a:r>
              <a:rPr lang="en" sz="1600" i="1" dirty="0" smtClean="0"/>
              <a:t> Arabidopsis.</a:t>
            </a:r>
            <a:r>
              <a:rPr lang="en" sz="1600" dirty="0" smtClean="0"/>
              <a:t>” </a:t>
            </a:r>
            <a:r>
              <a:rPr lang="en" sz="1600" i="1" dirty="0" smtClean="0"/>
              <a:t>Proc Natl Acad Sci U S A.</a:t>
            </a:r>
            <a:r>
              <a:rPr lang="en" sz="1600" dirty="0" smtClean="0"/>
              <a:t> 103.33 (2006), 12625-12630.</a:t>
            </a:r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National Institutes of Health, Office of Dietary Supplements. Dietary Supplement Fact Sheet: Calcium. Accessed February 12, </a:t>
            </a:r>
            <a:r>
              <a:rPr lang="en" sz="1600" dirty="0" smtClean="0"/>
              <a:t>2013.</a:t>
            </a:r>
            <a:endParaRPr lang="en-US" sz="1600" dirty="0"/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 smtClean="0"/>
              <a:t>Schulz</a:t>
            </a:r>
            <a:r>
              <a:rPr lang="en-US" sz="1600" dirty="0" smtClean="0"/>
              <a:t>, Philipp. “</a:t>
            </a:r>
            <a:r>
              <a:rPr lang="en-US" sz="1600" dirty="0" err="1" smtClean="0"/>
              <a:t>Calicum</a:t>
            </a:r>
            <a:r>
              <a:rPr lang="en-US" sz="1600" dirty="0" smtClean="0"/>
              <a:t>-Dependent Protein </a:t>
            </a:r>
            <a:r>
              <a:rPr lang="en-US" sz="1600" dirty="0" err="1" smtClean="0"/>
              <a:t>Kinases</a:t>
            </a:r>
            <a:r>
              <a:rPr lang="en-US" sz="1600" dirty="0" smtClean="0"/>
              <a:t>: Hubs in Plant Stress Signaling and Development”. </a:t>
            </a:r>
            <a:r>
              <a:rPr lang="en-US" sz="1600" i="1" dirty="0" smtClean="0"/>
              <a:t>Plant Physiology </a:t>
            </a:r>
            <a:r>
              <a:rPr lang="en-US" sz="1600" dirty="0" smtClean="0"/>
              <a:t>(2013). </a:t>
            </a:r>
            <a:endParaRPr lang="en" sz="1600" dirty="0" smtClean="0"/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Tuteja, Narendra, and Shilpi Mahajan. “Calcium Signaling Network in Plants: an Overview.” </a:t>
            </a:r>
            <a:r>
              <a:rPr lang="en" sz="1600" i="1" dirty="0" smtClean="0"/>
              <a:t>Plant Signaling &amp; Behavior</a:t>
            </a:r>
            <a:r>
              <a:rPr lang="en" sz="1600" dirty="0" smtClean="0"/>
              <a:t> 2.2 (2007), 79-85.</a:t>
            </a:r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White, P.J., and MR Broadley. “Calcium in plants.” </a:t>
            </a:r>
            <a:r>
              <a:rPr lang="en" sz="1600" i="1" dirty="0" smtClean="0"/>
              <a:t>Annals of Botany</a:t>
            </a:r>
            <a:r>
              <a:rPr lang="en" sz="1600" dirty="0" smtClean="0"/>
              <a:t> 92 (2003), 487-511.</a:t>
            </a:r>
          </a:p>
          <a:p>
            <a:pPr marL="457200" lvl="0" indent="-31750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White, P.J., and MR Broadley. “Biofortification of crops with seven mineral elements often lacking in human diets – iron, zinc, copper, calcium, magnesium, selenium and iodine.” </a:t>
            </a:r>
            <a:r>
              <a:rPr lang="en" sz="1600" i="1" dirty="0" smtClean="0"/>
              <a:t>New Phytol.</a:t>
            </a:r>
            <a:r>
              <a:rPr lang="en" sz="1600" dirty="0" smtClean="0"/>
              <a:t> 182 (2009), 49–84.</a:t>
            </a:r>
          </a:p>
        </p:txBody>
      </p:sp>
    </p:spTree>
    <p:extLst>
      <p:ext uri="{BB962C8B-B14F-4D97-AF65-F5344CB8AC3E}">
        <p14:creationId xmlns:p14="http://schemas.microsoft.com/office/powerpoint/2010/main" val="25731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3855"/>
            <a:ext cx="8229600" cy="1143000"/>
          </a:xfrm>
        </p:spPr>
        <p:txBody>
          <a:bodyPr/>
          <a:lstStyle/>
          <a:p>
            <a:r>
              <a:rPr lang="en" dirty="0" smtClean="0"/>
              <a:t>Strengthens Cell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/>
              <a:t>“Calcium builds strong bones!”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 smtClean="0"/>
              <a:t>critical in plant cell wall stability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/>
              <a:t>Calcium deficiency can cause cell wall collapse.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 smtClean="0"/>
              <a:t>This is an even bigger problem                                                 in younger tissues, as calcium is                                        non-mobile once it is taken up                                                into the cell wall.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16382"/>
            <a:ext cx="3048000" cy="3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6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Keeps fruit firmer longer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55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 smtClean="0"/>
              <a:t>Extra exposure to calcium leads to firmer fruit and delayed ripening.</a:t>
            </a:r>
          </a:p>
          <a:p>
            <a:pPr marL="914400" lvl="1" indent="-35560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dirty="0" smtClean="0"/>
              <a:t>spraying during development or application after picking</a:t>
            </a:r>
          </a:p>
          <a:p>
            <a:pPr marL="3644900" lvl="8" indent="0">
              <a:buClr>
                <a:schemeClr val="dk1"/>
              </a:buClr>
              <a:buSzPct val="100000"/>
              <a:buNone/>
            </a:pPr>
            <a:endParaRPr lang="en" sz="2400" dirty="0" smtClean="0"/>
          </a:p>
          <a:p>
            <a:pPr marL="3644900" lvl="8" indent="0">
              <a:buClr>
                <a:schemeClr val="dk1"/>
              </a:buClr>
              <a:buSzPct val="100000"/>
              <a:buNone/>
            </a:pPr>
            <a:endParaRPr lang="en" sz="2400" dirty="0" smtClean="0"/>
          </a:p>
          <a:p>
            <a:pPr marL="3644900" lvl="8" indent="0">
              <a:buClr>
                <a:schemeClr val="dk1"/>
              </a:buClr>
              <a:buSzPct val="100000"/>
              <a:buNone/>
            </a:pPr>
            <a:r>
              <a:rPr lang="en" sz="2400" dirty="0"/>
              <a:t>	</a:t>
            </a:r>
            <a:r>
              <a:rPr lang="en" sz="2400" dirty="0" smtClean="0"/>
              <a:t>    *Important </a:t>
            </a:r>
            <a:r>
              <a:rPr lang="en" sz="2400" dirty="0"/>
              <a:t>during vegetable </a:t>
            </a:r>
            <a:r>
              <a:rPr lang="en" sz="2400" dirty="0" smtClean="0"/>
              <a:t>      	      shipping </a:t>
            </a:r>
            <a:r>
              <a:rPr lang="en" sz="2400" dirty="0"/>
              <a:t>and distribution</a:t>
            </a:r>
          </a:p>
          <a:p>
            <a:endParaRPr lang="en-US" dirty="0"/>
          </a:p>
        </p:txBody>
      </p:sp>
      <p:pic>
        <p:nvPicPr>
          <p:cNvPr id="4" name="Shape 4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4038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Ca</a:t>
            </a:r>
            <a:r>
              <a:rPr lang="en" baseline="30000" dirty="0" smtClean="0"/>
              <a:t>2+</a:t>
            </a:r>
            <a:r>
              <a:rPr lang="en" dirty="0" smtClean="0"/>
              <a:t> in the 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dirty="0" smtClean="0"/>
              <a:t>Can ameliorate many stresses, including cold, heat, drought, salinity, and osmolarity.</a:t>
            </a:r>
          </a:p>
          <a:p>
            <a:pPr lvl="0"/>
            <a:endParaRPr lang="en" dirty="0"/>
          </a:p>
          <a:p>
            <a:pPr lvl="0"/>
            <a:endParaRPr lang="en" dirty="0" smtClean="0"/>
          </a:p>
          <a:p>
            <a:pPr lvl="0"/>
            <a:endParaRPr lang="en" dirty="0" smtClean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 smtClean="0"/>
              <a:t>When a plant is stressed, Ca</a:t>
            </a:r>
            <a:r>
              <a:rPr lang="en" baseline="30000" dirty="0" smtClean="0"/>
              <a:t>2+</a:t>
            </a:r>
            <a:r>
              <a:rPr lang="en" dirty="0" smtClean="0"/>
              <a:t> ions can be exchanged with other cations as a response.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 smtClean="0"/>
              <a:t>Particularly K</a:t>
            </a:r>
            <a:r>
              <a:rPr lang="en" baseline="30000" dirty="0" smtClean="0"/>
              <a:t>+</a:t>
            </a:r>
            <a:r>
              <a:rPr lang="en" dirty="0" smtClean="0"/>
              <a:t>, Na</a:t>
            </a:r>
            <a:r>
              <a:rPr lang="en" baseline="30000" dirty="0" smtClean="0"/>
              <a:t>+</a:t>
            </a:r>
            <a:r>
              <a:rPr lang="en" dirty="0" smtClean="0"/>
              <a:t>, and H</a:t>
            </a:r>
            <a:r>
              <a:rPr lang="en" baseline="30000" dirty="0" smtClean="0"/>
              <a:t>+</a:t>
            </a:r>
            <a:r>
              <a:rPr lang="en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5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581401" y="2819450"/>
            <a:ext cx="1651232" cy="1523897"/>
          </a:xfrm>
          <a:prstGeom prst="rect">
            <a:avLst/>
          </a:prstGeom>
        </p:spPr>
      </p:pic>
      <p:pic>
        <p:nvPicPr>
          <p:cNvPr id="5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6000" y="2819450"/>
            <a:ext cx="2057400" cy="1496188"/>
          </a:xfrm>
          <a:prstGeom prst="rect">
            <a:avLst/>
          </a:prstGeom>
        </p:spPr>
      </p:pic>
      <p:pic>
        <p:nvPicPr>
          <p:cNvPr id="6" name="Shape 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90600" y="2667000"/>
            <a:ext cx="198120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Interactions with other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4" y="1752600"/>
            <a:ext cx="8839200" cy="4525963"/>
          </a:xfrm>
        </p:spPr>
        <p:txBody>
          <a:bodyPr>
            <a:normAutofit/>
          </a:bodyPr>
          <a:lstStyle/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Plants rarely lack adequate calcium from the soil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 smtClean="0"/>
              <a:t>Calcium deficiency: acidic soil (high Al</a:t>
            </a:r>
            <a:r>
              <a:rPr lang="en" sz="2400" baseline="30000" dirty="0" smtClean="0"/>
              <a:t>3+</a:t>
            </a:r>
            <a:r>
              <a:rPr lang="en" sz="2400" dirty="0" smtClean="0"/>
              <a:t>) and saline soils (high Na</a:t>
            </a:r>
            <a:r>
              <a:rPr lang="en" sz="2400" baseline="30000" dirty="0" smtClean="0"/>
              <a:t>+</a:t>
            </a:r>
            <a:r>
              <a:rPr lang="en" sz="2400" dirty="0" smtClean="0"/>
              <a:t>)</a:t>
            </a:r>
          </a:p>
          <a:p>
            <a:endParaRPr lang="en" sz="2400" dirty="0" smtClean="0"/>
          </a:p>
          <a:p>
            <a:pPr marL="419100">
              <a:buClr>
                <a:schemeClr val="dk1"/>
              </a:buClr>
              <a:buSzPct val="166666"/>
            </a:pPr>
            <a:r>
              <a:rPr lang="en" sz="2400" dirty="0" smtClean="0"/>
              <a:t>Inverse relationship: high Ca</a:t>
            </a:r>
            <a:r>
              <a:rPr lang="en" sz="2400" baseline="30000" dirty="0" smtClean="0"/>
              <a:t>2+</a:t>
            </a:r>
            <a:r>
              <a:rPr lang="en" sz="2400" dirty="0" smtClean="0"/>
              <a:t>          reduced uptake of Na</a:t>
            </a:r>
            <a:r>
              <a:rPr lang="en" sz="2400" baseline="30000" dirty="0" smtClean="0"/>
              <a:t>+</a:t>
            </a:r>
            <a:r>
              <a:rPr lang="en" sz="2400" dirty="0" smtClean="0"/>
              <a:t> and Al</a:t>
            </a:r>
            <a:r>
              <a:rPr lang="en" sz="2400" baseline="30000" dirty="0" smtClean="0"/>
              <a:t>3+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endParaRPr lang="en" sz="2400" baseline="30000" dirty="0" smtClean="0"/>
          </a:p>
          <a:p>
            <a:endParaRPr lang="en" sz="2400" baseline="30000" dirty="0" smtClean="0"/>
          </a:p>
          <a:p>
            <a:pPr marL="381000">
              <a:buClr>
                <a:schemeClr val="dk1"/>
              </a:buClr>
              <a:buSzPct val="208333"/>
            </a:pPr>
            <a:r>
              <a:rPr lang="en" sz="2400" dirty="0" smtClean="0"/>
              <a:t>High Mg</a:t>
            </a:r>
            <a:r>
              <a:rPr lang="en" sz="2400" baseline="30000" dirty="0" smtClean="0"/>
              <a:t>2+</a:t>
            </a:r>
            <a:r>
              <a:rPr lang="en" sz="2400" dirty="0" smtClean="0"/>
              <a:t> and K</a:t>
            </a:r>
            <a:r>
              <a:rPr lang="en" sz="2400" baseline="30000" dirty="0" smtClean="0"/>
              <a:t>+</a:t>
            </a:r>
            <a:r>
              <a:rPr lang="en" sz="2400" dirty="0" smtClean="0"/>
              <a:t>              reduced Ca</a:t>
            </a:r>
            <a:r>
              <a:rPr lang="en" sz="2400" baseline="30000" dirty="0" smtClean="0"/>
              <a:t>2+</a:t>
            </a:r>
            <a:r>
              <a:rPr lang="en" sz="2400" dirty="0" smtClean="0"/>
              <a:t> uptake</a:t>
            </a:r>
          </a:p>
          <a:p>
            <a:endParaRPr lang="en-US" sz="2400" dirty="0"/>
          </a:p>
        </p:txBody>
      </p:sp>
      <p:sp>
        <p:nvSpPr>
          <p:cNvPr id="4" name="Shape 64"/>
          <p:cNvSpPr/>
          <p:nvPr/>
        </p:nvSpPr>
        <p:spPr>
          <a:xfrm>
            <a:off x="4424304" y="3516911"/>
            <a:ext cx="591299" cy="26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Shape 65"/>
          <p:cNvSpPr/>
          <p:nvPr/>
        </p:nvSpPr>
        <p:spPr>
          <a:xfrm>
            <a:off x="2863589" y="4510374"/>
            <a:ext cx="814550" cy="3283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23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Calcium Localization in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3937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In some plants tissues, Ca</a:t>
            </a:r>
            <a:r>
              <a:rPr lang="en" sz="2800" baseline="30000" dirty="0" smtClean="0">
                <a:solidFill>
                  <a:schemeClr val="dk1"/>
                </a:solidFill>
              </a:rPr>
              <a:t>2+ </a:t>
            </a:r>
            <a:r>
              <a:rPr lang="en" sz="2800" dirty="0" smtClean="0">
                <a:solidFill>
                  <a:schemeClr val="dk1"/>
                </a:solidFill>
              </a:rPr>
              <a:t>makes up 10% of total tissue dry weight.</a:t>
            </a:r>
          </a:p>
          <a:p>
            <a:endParaRPr lang="en" sz="2800" dirty="0" smtClean="0">
              <a:solidFill>
                <a:schemeClr val="dk1"/>
              </a:solidFill>
            </a:endParaRPr>
          </a:p>
          <a:p>
            <a:pPr marL="457200" lvl="0" indent="-3937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chemeClr val="dk1"/>
                </a:solidFill>
              </a:rPr>
              <a:t>High concentrations in vacuole, cell wall, ER, and chloroplast</a:t>
            </a:r>
          </a:p>
          <a:p>
            <a:endParaRPr lang="en" sz="2800" dirty="0" smtClean="0">
              <a:solidFill>
                <a:schemeClr val="dk1"/>
              </a:solidFill>
            </a:endParaRPr>
          </a:p>
          <a:p>
            <a:pPr marL="457200" lvl="0" indent="-3937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 smtClean="0">
                <a:solidFill>
                  <a:srgbClr val="000000"/>
                </a:solidFill>
              </a:rPr>
              <a:t>Very low concentration in cytoplasm (0.1-0.2 micromolar)</a:t>
            </a:r>
          </a:p>
          <a:p>
            <a:pPr marL="914400" lvl="1" indent="-3683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600" dirty="0" smtClean="0">
                <a:solidFill>
                  <a:srgbClr val="000000"/>
                </a:solidFill>
              </a:rPr>
              <a:t>Ca</a:t>
            </a:r>
            <a:r>
              <a:rPr lang="en" sz="2600" baseline="30000" dirty="0" smtClean="0">
                <a:solidFill>
                  <a:srgbClr val="000000"/>
                </a:solidFill>
              </a:rPr>
              <a:t>2+</a:t>
            </a:r>
            <a:r>
              <a:rPr lang="en" sz="2600" dirty="0" smtClean="0">
                <a:solidFill>
                  <a:srgbClr val="000000"/>
                </a:solidFill>
              </a:rPr>
              <a:t> can be extremely toxic in high cytoplasmic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202986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6477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" dirty="0" smtClean="0"/>
              <a:t>Calcium in Plant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4876800" cy="4602163"/>
          </a:xfrm>
        </p:spPr>
        <p:txBody>
          <a:bodyPr>
            <a:normAutofit/>
          </a:bodyPr>
          <a:lstStyle/>
          <a:p>
            <a:pPr marL="457200" lv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 smtClean="0"/>
              <a:t>Calcium is extremely important in signal transduction in the cell.</a:t>
            </a:r>
          </a:p>
          <a:p>
            <a:pPr marL="457200" lv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 smtClean="0"/>
              <a:t>Changes in cytosolic Ca</a:t>
            </a:r>
            <a:r>
              <a:rPr lang="en" sz="2200" baseline="30000" dirty="0" smtClean="0"/>
              <a:t>2+</a:t>
            </a:r>
            <a:r>
              <a:rPr lang="en" sz="2200" dirty="0" smtClean="0"/>
              <a:t> concentration trigger events in the cell such as enzyme activation.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200" dirty="0" smtClean="0"/>
              <a:t>calcium levels must be strictly monitored to avoid toxicity</a:t>
            </a:r>
          </a:p>
          <a:p>
            <a:pPr marL="457200" lv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dirty="0" smtClean="0"/>
              <a:t>Ca</a:t>
            </a:r>
            <a:r>
              <a:rPr lang="en" sz="2200" baseline="30000" dirty="0" smtClean="0"/>
              <a:t>2+</a:t>
            </a:r>
            <a:r>
              <a:rPr lang="en" sz="2200" dirty="0" smtClean="0"/>
              <a:t> events often involve complex molecular interactions such as phosphorylation cascades.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657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" b="1" dirty="0" smtClean="0">
                <a:solidFill>
                  <a:srgbClr val="000000"/>
                </a:solidFill>
              </a:rPr>
              <a:t>Uptake of Calcium</a:t>
            </a:r>
            <a:endParaRPr lang="en-US" dirty="0"/>
          </a:p>
        </p:txBody>
      </p:sp>
      <p:sp>
        <p:nvSpPr>
          <p:cNvPr id="13" name="Shape 84"/>
          <p:cNvSpPr txBox="1"/>
          <p:nvPr/>
        </p:nvSpPr>
        <p:spPr>
          <a:xfrm>
            <a:off x="131425" y="3192100"/>
            <a:ext cx="1427099" cy="76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/>
              <a:t>Roots</a:t>
            </a:r>
          </a:p>
        </p:txBody>
      </p:sp>
      <p:sp>
        <p:nvSpPr>
          <p:cNvPr id="14" name="Shape 85"/>
          <p:cNvSpPr/>
          <p:nvPr/>
        </p:nvSpPr>
        <p:spPr>
          <a:xfrm>
            <a:off x="1262600" y="2606662"/>
            <a:ext cx="3764699" cy="6852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CCCCC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86"/>
          <p:cNvSpPr/>
          <p:nvPr/>
        </p:nvSpPr>
        <p:spPr>
          <a:xfrm>
            <a:off x="1333100" y="3699050"/>
            <a:ext cx="3623700" cy="92939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CCCCC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87"/>
          <p:cNvSpPr txBox="1"/>
          <p:nvPr/>
        </p:nvSpPr>
        <p:spPr>
          <a:xfrm>
            <a:off x="2516000" y="3192100"/>
            <a:ext cx="1257899" cy="92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/>
              <a:t>Xylem </a:t>
            </a:r>
          </a:p>
        </p:txBody>
      </p:sp>
      <p:sp>
        <p:nvSpPr>
          <p:cNvPr id="17" name="Shape 88"/>
          <p:cNvSpPr txBox="1"/>
          <p:nvPr/>
        </p:nvSpPr>
        <p:spPr>
          <a:xfrm>
            <a:off x="1614700" y="4750525"/>
            <a:ext cx="4065000" cy="81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symplast-</a:t>
            </a:r>
            <a:r>
              <a:rPr lang="en"/>
              <a:t> through cytoplasm of cells linked together by plasmodesmata </a:t>
            </a:r>
          </a:p>
        </p:txBody>
      </p:sp>
      <p:sp>
        <p:nvSpPr>
          <p:cNvPr id="18" name="Shape 89"/>
          <p:cNvSpPr txBox="1"/>
          <p:nvPr/>
        </p:nvSpPr>
        <p:spPr>
          <a:xfrm>
            <a:off x="1398800" y="2077037"/>
            <a:ext cx="3557999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apoplast-</a:t>
            </a:r>
            <a:r>
              <a:rPr lang="en"/>
              <a:t> spaces between the cells </a:t>
            </a:r>
          </a:p>
        </p:txBody>
      </p:sp>
      <p:sp>
        <p:nvSpPr>
          <p:cNvPr id="19" name="Shape 90"/>
          <p:cNvSpPr txBox="1"/>
          <p:nvPr/>
        </p:nvSpPr>
        <p:spPr>
          <a:xfrm>
            <a:off x="4731375" y="3191525"/>
            <a:ext cx="1774499" cy="45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/>
              <a:t>Shoot</a:t>
            </a:r>
          </a:p>
        </p:txBody>
      </p:sp>
      <p:pic>
        <p:nvPicPr>
          <p:cNvPr id="20" name="Shape 9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257800" y="685800"/>
            <a:ext cx="3664625" cy="2122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92"/>
          <p:cNvSpPr txBox="1"/>
          <p:nvPr/>
        </p:nvSpPr>
        <p:spPr>
          <a:xfrm>
            <a:off x="5679700" y="3952600"/>
            <a:ext cx="3236999" cy="122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* </a:t>
            </a:r>
            <a:r>
              <a:rPr lang="en" sz="1800" dirty="0"/>
              <a:t>transported as Ca</a:t>
            </a:r>
            <a:r>
              <a:rPr lang="en" sz="1800" baseline="30000" dirty="0"/>
              <a:t>2+</a:t>
            </a:r>
            <a:r>
              <a:rPr lang="en" sz="1800" dirty="0"/>
              <a:t> or complexed with organic acids</a:t>
            </a:r>
          </a:p>
          <a:p>
            <a:pPr lvl="0" rtl="0">
              <a:buNone/>
            </a:pPr>
            <a:r>
              <a:rPr lang="en" dirty="0"/>
              <a:t>(White, 2009)</a:t>
            </a:r>
          </a:p>
        </p:txBody>
      </p:sp>
    </p:spTree>
    <p:extLst>
      <p:ext uri="{BB962C8B-B14F-4D97-AF65-F5344CB8AC3E}">
        <p14:creationId xmlns:p14="http://schemas.microsoft.com/office/powerpoint/2010/main" val="292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1043</Words>
  <Application>Microsoft Office PowerPoint</Application>
  <PresentationFormat>On-screen Show (4:3)</PresentationFormat>
  <Paragraphs>208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Role of calcium in humans</vt:lpstr>
      <vt:lpstr>Strengthens Cell Walls</vt:lpstr>
      <vt:lpstr>Keeps fruit firmer longer</vt:lpstr>
      <vt:lpstr>Ca2+ in the Stress Response</vt:lpstr>
      <vt:lpstr>Interactions with other minerals</vt:lpstr>
      <vt:lpstr>Calcium Localization in Cell</vt:lpstr>
      <vt:lpstr>Calcium in Plant Signaling</vt:lpstr>
      <vt:lpstr>Uptake of Calcium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Candidate Genes</vt:lpstr>
      <vt:lpstr>Annexin</vt:lpstr>
      <vt:lpstr>Cax2: Ca2+/H+ antiporter</vt:lpstr>
      <vt:lpstr>Calmodulin</vt:lpstr>
      <vt:lpstr>Calcium-dependent protein kinase</vt:lpstr>
      <vt:lpstr>Mca1 and Mca2</vt:lpstr>
      <vt:lpstr>SOS2 and SOS3</vt:lpstr>
      <vt:lpstr>Bibliography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13</cp:revision>
  <dcterms:created xsi:type="dcterms:W3CDTF">2014-04-15T12:56:53Z</dcterms:created>
  <dcterms:modified xsi:type="dcterms:W3CDTF">2014-04-21T23:39:28Z</dcterms:modified>
</cp:coreProperties>
</file>