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8" r:id="rId14"/>
    <p:sldId id="269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5F04A-F37E-41CD-93DE-FFB96B77C7FC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96B732E-D2A6-44D5-9439-DCB597CF32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5F04A-F37E-41CD-93DE-FFB96B77C7FC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732E-D2A6-44D5-9439-DCB597CF32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5F04A-F37E-41CD-93DE-FFB96B77C7FC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732E-D2A6-44D5-9439-DCB597CF32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5F04A-F37E-41CD-93DE-FFB96B77C7FC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732E-D2A6-44D5-9439-DCB597CF32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5F04A-F37E-41CD-93DE-FFB96B77C7FC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96B732E-D2A6-44D5-9439-DCB597CF32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5F04A-F37E-41CD-93DE-FFB96B77C7FC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732E-D2A6-44D5-9439-DCB597CF32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5F04A-F37E-41CD-93DE-FFB96B77C7FC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732E-D2A6-44D5-9439-DCB597CF323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5F04A-F37E-41CD-93DE-FFB96B77C7FC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732E-D2A6-44D5-9439-DCB597CF32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5F04A-F37E-41CD-93DE-FFB96B77C7FC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732E-D2A6-44D5-9439-DCB597CF32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5F04A-F37E-41CD-93DE-FFB96B77C7FC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732E-D2A6-44D5-9439-DCB597CF323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5F04A-F37E-41CD-93DE-FFB96B77C7FC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96B732E-D2A6-44D5-9439-DCB597CF323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C5F04A-F37E-41CD-93DE-FFB96B77C7FC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96B732E-D2A6-44D5-9439-DCB597CF32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Kelly and Kathryn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PCR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41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cienceblogs.com/insolence/wp-content/blogs.dir/445/files/2012/04/i-2b771ce908cdcfd17c0a348b0076e511-PC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8600"/>
            <a:ext cx="4657725" cy="6424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1844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gure 2: Schematic drawing of the PCR cycl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628" y="1143000"/>
            <a:ext cx="9206628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5940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 Gel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Ethidium bromide binds to the DNA fragments in the gel and fluoresces under UV light, appearing as bands.</a:t>
            </a:r>
          </a:p>
          <a:p>
            <a:r>
              <a:rPr lang="en-US" dirty="0" smtClean="0"/>
              <a:t>Each band contains DNA fragments of similar size, travelling the same distance through the gel).</a:t>
            </a:r>
            <a:endParaRPr lang="en-US" dirty="0"/>
          </a:p>
        </p:txBody>
      </p:sp>
      <p:pic>
        <p:nvPicPr>
          <p:cNvPr id="4" name="Picture 2" descr="http://www.biotechniques.com/multimedia/archive/00089/PCR_results_89922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584" y="3643184"/>
            <a:ext cx="4165167" cy="2303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517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Amplification and Specificity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PCA allows for a small amount of DNA, and a specific portion of it, to amplify exponentially</a:t>
            </a:r>
          </a:p>
          <a:p>
            <a:r>
              <a:rPr lang="en-US" dirty="0" smtClean="0"/>
              <a:t>The DNA polymerase loses activity throughout the process, and the reaction slows as reagents (e.g. </a:t>
            </a:r>
            <a:r>
              <a:rPr lang="en-US" dirty="0" err="1" smtClean="0"/>
              <a:t>dNTPs</a:t>
            </a:r>
            <a:r>
              <a:rPr lang="en-US" dirty="0" smtClean="0"/>
              <a:t>) become limited.</a:t>
            </a:r>
          </a:p>
        </p:txBody>
      </p:sp>
    </p:spTree>
    <p:extLst>
      <p:ext uri="{BB962C8B-B14F-4D97-AF65-F5344CB8AC3E}">
        <p14:creationId xmlns:p14="http://schemas.microsoft.com/office/powerpoint/2010/main" val="813100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PCR is very sensitive.</a:t>
            </a:r>
          </a:p>
          <a:p>
            <a:r>
              <a:rPr lang="en-US" dirty="0" smtClean="0"/>
              <a:t>Contamination is a major threat, causing amplification of spurious DNA product which affects specificity.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14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Biotechnology</a:t>
            </a:r>
          </a:p>
          <a:p>
            <a:pPr lvl="1"/>
            <a:r>
              <a:rPr lang="en-US" dirty="0" smtClean="0"/>
              <a:t>Clinical diagnoses, gene therapy, evolutionary studies</a:t>
            </a:r>
          </a:p>
          <a:p>
            <a:r>
              <a:rPr lang="en-US" dirty="0" smtClean="0"/>
              <a:t>Forensics</a:t>
            </a:r>
          </a:p>
          <a:p>
            <a:pPr lvl="1"/>
            <a:r>
              <a:rPr lang="en-US" dirty="0" smtClean="0"/>
              <a:t>DNA profiling, genetic fingerprinting, identification, parental testing</a:t>
            </a:r>
          </a:p>
          <a:p>
            <a:r>
              <a:rPr lang="en-US" dirty="0" smtClean="0"/>
              <a:t>Medicine</a:t>
            </a:r>
          </a:p>
          <a:p>
            <a:pPr lvl="1"/>
            <a:r>
              <a:rPr lang="en-US" dirty="0" smtClean="0"/>
              <a:t>Diagnosing diseases, tissue typing</a:t>
            </a:r>
          </a:p>
          <a:p>
            <a:r>
              <a:rPr lang="en-US" dirty="0" smtClean="0"/>
              <a:t>Genetic research</a:t>
            </a:r>
          </a:p>
          <a:p>
            <a:pPr lvl="1"/>
            <a:r>
              <a:rPr lang="en-US" dirty="0" smtClean="0"/>
              <a:t>Mutation detection, biomarker analysis, protein analysis, gene expression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23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exactly is PCR?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PCR stands for “polymerase chain reaction” and is a lab technique used to clone segments of DNA.</a:t>
            </a:r>
          </a:p>
          <a:p>
            <a:r>
              <a:rPr lang="en-US" dirty="0" smtClean="0"/>
              <a:t>Two main components:</a:t>
            </a:r>
          </a:p>
          <a:p>
            <a:pPr lvl="1"/>
            <a:r>
              <a:rPr lang="en-US" dirty="0" smtClean="0"/>
              <a:t>1) Specification</a:t>
            </a:r>
          </a:p>
          <a:p>
            <a:pPr lvl="1"/>
            <a:r>
              <a:rPr lang="en-US" dirty="0" smtClean="0"/>
              <a:t>2) Amplification</a:t>
            </a:r>
          </a:p>
          <a:p>
            <a:r>
              <a:rPr lang="en-US" dirty="0" smtClean="0"/>
              <a:t>Developed in 1983 by </a:t>
            </a:r>
            <a:r>
              <a:rPr lang="en-US" dirty="0" err="1" smtClean="0"/>
              <a:t>Kary</a:t>
            </a:r>
            <a:r>
              <a:rPr lang="en-US" dirty="0" smtClean="0"/>
              <a:t> Mullis.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5575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</a:p>
          <a:p>
            <a:r>
              <a:rPr lang="en-US" b="1" dirty="0" smtClean="0"/>
              <a:t>Denaturation</a:t>
            </a:r>
          </a:p>
          <a:p>
            <a:r>
              <a:rPr lang="en-US" b="1" dirty="0" smtClean="0"/>
              <a:t>Annealing</a:t>
            </a:r>
          </a:p>
          <a:p>
            <a:r>
              <a:rPr lang="en-US" b="1" dirty="0" smtClean="0"/>
              <a:t>Extension</a:t>
            </a:r>
          </a:p>
          <a:p>
            <a:r>
              <a:rPr lang="en-US" dirty="0" smtClean="0"/>
              <a:t>Final Elongation</a:t>
            </a:r>
          </a:p>
          <a:p>
            <a:r>
              <a:rPr lang="en-US" dirty="0" smtClean="0"/>
              <a:t>Final Hold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01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r>
              <a:rPr lang="en-US" dirty="0" smtClean="0"/>
              <a:t>Optional – only required for polymerases that need heat </a:t>
            </a:r>
          </a:p>
          <a:p>
            <a:r>
              <a:rPr lang="en-US" dirty="0" smtClean="0"/>
              <a:t>1 – 9 minutes of heating to around 95⁰C</a:t>
            </a:r>
            <a:endParaRPr lang="en-US" dirty="0"/>
          </a:p>
        </p:txBody>
      </p:sp>
      <p:pic>
        <p:nvPicPr>
          <p:cNvPr id="5122" name="Picture 2" descr="File:Primitive PCR machine for scr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388" y="1447800"/>
            <a:ext cx="3722223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214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Denaturation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Heat (95⁰C) for around 25 seconds.</a:t>
            </a:r>
          </a:p>
          <a:p>
            <a:r>
              <a:rPr lang="en-US" dirty="0" smtClean="0"/>
              <a:t>DNA melting of template by disrupting hydrogen bonds between complementary bases.</a:t>
            </a:r>
          </a:p>
          <a:p>
            <a:r>
              <a:rPr lang="en-US" dirty="0" smtClean="0"/>
              <a:t>At the end, you have a single strand of DNA.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3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Annealing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Cool (60⁰C) for 30 seconds</a:t>
            </a:r>
          </a:p>
          <a:p>
            <a:r>
              <a:rPr lang="en-US" dirty="0" smtClean="0"/>
              <a:t>Allows primers to bind to the single stranded DNA</a:t>
            </a:r>
          </a:p>
          <a:p>
            <a:r>
              <a:rPr lang="en-US" dirty="0" smtClean="0"/>
              <a:t>Polymerase binds to the primer-template hybrid and begins DNA 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3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With the temperature 75-80⁰C, ideal for </a:t>
            </a:r>
            <a:r>
              <a:rPr lang="en-US" dirty="0" err="1" smtClean="0"/>
              <a:t>Taq</a:t>
            </a:r>
            <a:r>
              <a:rPr lang="en-US" dirty="0" smtClean="0"/>
              <a:t> polymerase, the DNA polymerase synthesizes a new DNA strand complementary to the template in a 5’ to 3’ direction.</a:t>
            </a:r>
          </a:p>
          <a:p>
            <a:r>
              <a:rPr lang="en-US" dirty="0" smtClean="0"/>
              <a:t>This can occur at a thousand bases per minute.</a:t>
            </a:r>
          </a:p>
          <a:p>
            <a:r>
              <a:rPr lang="en-US" dirty="0" smtClean="0"/>
              <a:t>Exponential amplification.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3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Elongation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Occurs at around 72⁰C for 5-15 minutes </a:t>
            </a:r>
          </a:p>
          <a:p>
            <a:r>
              <a:rPr lang="en-US" dirty="0" smtClean="0"/>
              <a:t>Ensures any remaining single-stranded DNA is fully extended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3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Hold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product is stored at low temperatures (5-15⁰C).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32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</TotalTime>
  <Words>382</Words>
  <Application>Microsoft Office PowerPoint</Application>
  <PresentationFormat>On-screen Show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PCR</vt:lpstr>
      <vt:lpstr>What exactly is PCR?</vt:lpstr>
      <vt:lpstr>How Does it Work?</vt:lpstr>
      <vt:lpstr>Initialization</vt:lpstr>
      <vt:lpstr>1) Denaturation</vt:lpstr>
      <vt:lpstr>2) Annealing</vt:lpstr>
      <vt:lpstr>3) Extension</vt:lpstr>
      <vt:lpstr>Final Elongation </vt:lpstr>
      <vt:lpstr>Final Hold</vt:lpstr>
      <vt:lpstr>PowerPoint Presentation</vt:lpstr>
      <vt:lpstr>PowerPoint Presentation</vt:lpstr>
      <vt:lpstr>Reading a Gel</vt:lpstr>
      <vt:lpstr>Amplification and Specificity</vt:lpstr>
      <vt:lpstr>Potential Errors</vt:lpstr>
      <vt:lpstr>Applications</vt:lpstr>
    </vt:vector>
  </TitlesOfParts>
  <Company>Davidson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PCR</dc:title>
  <dc:creator>Lab User</dc:creator>
  <cp:lastModifiedBy>Lab User</cp:lastModifiedBy>
  <cp:revision>2</cp:revision>
  <dcterms:created xsi:type="dcterms:W3CDTF">2014-05-19T17:29:24Z</dcterms:created>
  <dcterms:modified xsi:type="dcterms:W3CDTF">2014-05-19T18:11:21Z</dcterms:modified>
</cp:coreProperties>
</file>