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5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pPr/>
              <a:t>2/25/13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3E4AAA4-6363-4581-962D-1ACCC2D60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rotein/AAA34177.1" TargetMode="External"/><Relationship Id="rId4" Type="http://schemas.openxmlformats.org/officeDocument/2006/relationships/hyperlink" Target="http://www.ncbi.nlm.nih.gov/protein/AEE74778.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protein/82097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bi.nlm.nih.gov/protein/AAC63088.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Fruit Firmness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Stewart Dalton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83475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1640"/>
            <a:ext cx="8229600" cy="1066800"/>
          </a:xfrm>
        </p:spPr>
        <p:txBody>
          <a:bodyPr/>
          <a:lstStyle/>
          <a:p>
            <a:r>
              <a:rPr lang="en-US" dirty="0" smtClean="0"/>
              <a:t>The issue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463" y="1494560"/>
            <a:ext cx="7583487" cy="269701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Blueberries have a short post-harvest life</a:t>
            </a:r>
          </a:p>
          <a:p>
            <a:r>
              <a:rPr lang="en-US" dirty="0" smtClean="0"/>
              <a:t>It does not take long before they become soft and “mushy”</a:t>
            </a:r>
          </a:p>
          <a:p>
            <a:r>
              <a:rPr lang="en-US" dirty="0" smtClean="0"/>
              <a:t>Most people prefer firm blueberries when they eat them</a:t>
            </a:r>
          </a:p>
          <a:p>
            <a:r>
              <a:rPr lang="en-US" dirty="0" smtClean="0"/>
              <a:t>Blueberry softening vs. overripe softening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793" y="3988297"/>
            <a:ext cx="3807015" cy="25354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3141292" y="6523769"/>
            <a:ext cx="25230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http://</a:t>
            </a:r>
            <a:r>
              <a:rPr lang="en-US" sz="1000" dirty="0" err="1" smtClean="0"/>
              <a:t>gourmandistan.com</a:t>
            </a:r>
            <a:r>
              <a:rPr lang="en-US" sz="1000" dirty="0" smtClean="0"/>
              <a:t>/tag/bread/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5910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can identify the genes that cause blueberries to lose their firmness, they can be modified</a:t>
            </a:r>
          </a:p>
          <a:p>
            <a:r>
              <a:rPr lang="en-US" dirty="0" smtClean="0"/>
              <a:t>Genetically altered blueberries may be able to maintain an optimal firmness level 2-3 times longer</a:t>
            </a:r>
          </a:p>
          <a:p>
            <a:r>
              <a:rPr lang="en-US" dirty="0" smtClean="0"/>
              <a:t>Produce positive economic yields for those involved in the blueberry industry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4129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fruit firmness?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cell wall and the middle lamella </a:t>
            </a:r>
          </a:p>
          <a:p>
            <a:r>
              <a:rPr lang="en-US" dirty="0" smtClean="0"/>
              <a:t>Comprised of complex polysaccharides such as cellulose, hemicellulose and pectin</a:t>
            </a:r>
          </a:p>
          <a:p>
            <a:r>
              <a:rPr lang="en-US" dirty="0" smtClean="0"/>
              <a:t>Middle lamella fills the space between adjacent cell walls </a:t>
            </a:r>
            <a:endParaRPr lang="en-US" dirty="0"/>
          </a:p>
        </p:txBody>
      </p:sp>
      <p:pic>
        <p:nvPicPr>
          <p:cNvPr id="7" name="Content Placeholder 3" descr="middlelamell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17122" b="17122"/>
          <a:stretch>
            <a:fillRect/>
          </a:stretch>
        </p:blipFill>
        <p:spPr>
          <a:xfrm>
            <a:off x="2957336" y="4214092"/>
            <a:ext cx="2646251" cy="1557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43176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fruit to soften?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degradation of the cell walls and middle lamella are directly responsible for decreases in fruit firmness </a:t>
            </a:r>
          </a:p>
          <a:p>
            <a:r>
              <a:rPr lang="en-US" dirty="0" smtClean="0"/>
              <a:t>Pectin is the primary carbohydrate that makes up the middle lamella</a:t>
            </a:r>
          </a:p>
          <a:p>
            <a:r>
              <a:rPr lang="en-US" dirty="0" smtClean="0"/>
              <a:t>As pectin gets degraded, the middle lamella is broken down and cell walls are no longer held so tight together </a:t>
            </a:r>
          </a:p>
          <a:p>
            <a:r>
              <a:rPr lang="en-US" dirty="0" smtClean="0"/>
              <a:t>Thus, the fruit softens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18657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75880"/>
            <a:ext cx="8229600" cy="1066800"/>
          </a:xfrm>
        </p:spPr>
        <p:txBody>
          <a:bodyPr/>
          <a:lstStyle/>
          <a:p>
            <a:r>
              <a:rPr lang="en-US" dirty="0" smtClean="0"/>
              <a:t>Pectinase protein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828800"/>
            <a:ext cx="7583487" cy="39208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It was found that</a:t>
            </a:r>
            <a:r>
              <a:rPr lang="en-US" dirty="0" smtClean="0"/>
              <a:t> the </a:t>
            </a:r>
            <a:r>
              <a:rPr lang="en-US" dirty="0" err="1" smtClean="0"/>
              <a:t>pectinase</a:t>
            </a:r>
            <a:r>
              <a:rPr lang="en-US" dirty="0" smtClean="0"/>
              <a:t> </a:t>
            </a:r>
            <a:r>
              <a:rPr lang="en-US" dirty="0" smtClean="0"/>
              <a:t>protein family is responsible for the break down of pectin </a:t>
            </a:r>
          </a:p>
          <a:p>
            <a:r>
              <a:rPr lang="en-US" dirty="0"/>
              <a:t>pectin esterase (EC 3.1.1.11) </a:t>
            </a:r>
            <a:r>
              <a:rPr lang="en-US" u="sng" dirty="0">
                <a:hlinkClick r:id="rId2"/>
              </a:rPr>
              <a:t>http://www.ncbi.nlm.nih.gov/protein/82097</a:t>
            </a:r>
            <a:r>
              <a:rPr lang="en-US" dirty="0"/>
              <a:t> (Tomato) </a:t>
            </a:r>
          </a:p>
          <a:p>
            <a:r>
              <a:rPr lang="en-US" b="1" dirty="0"/>
              <a:t>-</a:t>
            </a:r>
            <a:r>
              <a:rPr lang="en-US" dirty="0" err="1"/>
              <a:t>polygalacturonase</a:t>
            </a:r>
            <a:r>
              <a:rPr lang="en-US" b="1" dirty="0"/>
              <a:t> </a:t>
            </a:r>
            <a:r>
              <a:rPr lang="en-US" dirty="0"/>
              <a:t>(EC 3.2.1.15) </a:t>
            </a:r>
            <a:r>
              <a:rPr lang="en-US" u="sng" dirty="0">
                <a:hlinkClick r:id="rId3"/>
              </a:rPr>
              <a:t>http://www.ncbi.nlm.nih.gov/protein/AAA34177.1</a:t>
            </a:r>
            <a:r>
              <a:rPr lang="en-US" dirty="0"/>
              <a:t> (Tomato) </a:t>
            </a:r>
          </a:p>
          <a:p>
            <a:r>
              <a:rPr lang="en-US" dirty="0"/>
              <a:t>-</a:t>
            </a:r>
            <a:r>
              <a:rPr lang="en-US" dirty="0" err="1"/>
              <a:t>pectate</a:t>
            </a:r>
            <a:r>
              <a:rPr lang="en-US" dirty="0"/>
              <a:t> </a:t>
            </a:r>
            <a:r>
              <a:rPr lang="en-US" dirty="0" err="1"/>
              <a:t>lyase</a:t>
            </a:r>
            <a:r>
              <a:rPr lang="en-US" dirty="0"/>
              <a:t> (EC 4.2.3.2) </a:t>
            </a:r>
            <a:r>
              <a:rPr lang="en-US" u="sng" dirty="0">
                <a:hlinkClick r:id="rId4"/>
              </a:rPr>
              <a:t>http://www.ncbi.nlm.nih.gov/protein/AEE74778.1</a:t>
            </a:r>
            <a:r>
              <a:rPr lang="en-US" dirty="0"/>
              <a:t> (Arabidopsis) </a:t>
            </a:r>
          </a:p>
          <a:p>
            <a:r>
              <a:rPr lang="en-US" dirty="0"/>
              <a:t>-pectin </a:t>
            </a:r>
            <a:r>
              <a:rPr lang="en-US" dirty="0" err="1"/>
              <a:t>lyase</a:t>
            </a:r>
            <a:r>
              <a:rPr lang="en-US" dirty="0"/>
              <a:t> (EC 1.4.2.10)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455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Expansin</a:t>
            </a:r>
            <a:r>
              <a:rPr lang="en-US" dirty="0" smtClean="0"/>
              <a:t> protein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Although more involved in the ripening softening process, some </a:t>
            </a:r>
            <a:r>
              <a:rPr lang="en-US" dirty="0" err="1" smtClean="0"/>
              <a:t>expansin</a:t>
            </a:r>
            <a:r>
              <a:rPr lang="en-US" dirty="0" smtClean="0"/>
              <a:t> proteins may still play an important role in overripe softening</a:t>
            </a:r>
          </a:p>
          <a:p>
            <a:r>
              <a:rPr lang="en-US" dirty="0" smtClean="0"/>
              <a:t>A paper identified the </a:t>
            </a:r>
            <a:r>
              <a:rPr lang="en-US" i="1" dirty="0" smtClean="0"/>
              <a:t>Le-ESP1</a:t>
            </a:r>
            <a:r>
              <a:rPr lang="en-US" dirty="0" smtClean="0"/>
              <a:t> gene as one that encodes for an </a:t>
            </a:r>
            <a:r>
              <a:rPr lang="en-US" dirty="0" err="1" smtClean="0"/>
              <a:t>expansin</a:t>
            </a:r>
            <a:r>
              <a:rPr lang="en-US" dirty="0" smtClean="0"/>
              <a:t> protein involved in the overripe softening process</a:t>
            </a:r>
          </a:p>
          <a:p>
            <a:r>
              <a:rPr lang="en-US" dirty="0" smtClean="0"/>
              <a:t>Another candidate </a:t>
            </a:r>
            <a:r>
              <a:rPr lang="en-US" dirty="0" err="1" smtClean="0"/>
              <a:t>expansin</a:t>
            </a:r>
            <a:r>
              <a:rPr lang="en-US" dirty="0" smtClean="0"/>
              <a:t> gene from the tomato: </a:t>
            </a:r>
            <a:r>
              <a:rPr lang="en-US" u="sng" dirty="0">
                <a:hlinkClick r:id="rId2"/>
              </a:rPr>
              <a:t>http://www.ncbi.nlm.nih.gov/protein/AAC63088.1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169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investigations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and identify more enzymes that are involved in the break down of the cell wall and the middle lamella </a:t>
            </a:r>
          </a:p>
          <a:p>
            <a:r>
              <a:rPr lang="en-US" dirty="0" smtClean="0"/>
              <a:t>Investigate what activates pectinases and other enzymes to initiate the break down of the cell wall and middle lamella</a:t>
            </a:r>
          </a:p>
          <a:p>
            <a:r>
              <a:rPr lang="en-US" dirty="0" smtClean="0"/>
              <a:t>Locate the genes that I have found on the </a:t>
            </a:r>
            <a:r>
              <a:rPr lang="en-US" smtClean="0"/>
              <a:t>blueberry genome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36370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90</TotalTime>
  <Words>388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Fruit Firmness</vt:lpstr>
      <vt:lpstr>The issue</vt:lpstr>
      <vt:lpstr>Economic implications</vt:lpstr>
      <vt:lpstr>What causes fruit firmness?</vt:lpstr>
      <vt:lpstr>What causes fruit to soften?</vt:lpstr>
      <vt:lpstr>Pectinase protein family</vt:lpstr>
      <vt:lpstr>Expansin protein family</vt:lpstr>
      <vt:lpstr>Further investigations </vt:lpstr>
    </vt:vector>
  </TitlesOfParts>
  <Company>Davidson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 Firmness</dc:title>
  <dc:creator>Information Technology Services</dc:creator>
  <cp:lastModifiedBy>Stewart Dalton</cp:lastModifiedBy>
  <cp:revision>9</cp:revision>
  <dcterms:created xsi:type="dcterms:W3CDTF">2013-02-26T04:51:12Z</dcterms:created>
  <dcterms:modified xsi:type="dcterms:W3CDTF">2013-02-26T05:07:39Z</dcterms:modified>
</cp:coreProperties>
</file>