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8" r:id="rId2"/>
    <p:sldId id="257" r:id="rId3"/>
    <p:sldId id="270" r:id="rId4"/>
    <p:sldId id="271" r:id="rId5"/>
    <p:sldId id="256" r:id="rId6"/>
    <p:sldId id="273" r:id="rId7"/>
    <p:sldId id="275" r:id="rId8"/>
    <p:sldId id="261" r:id="rId9"/>
    <p:sldId id="276" r:id="rId10"/>
    <p:sldId id="274" r:id="rId11"/>
    <p:sldId id="262" r:id="rId12"/>
    <p:sldId id="263" r:id="rId13"/>
    <p:sldId id="267" r:id="rId14"/>
    <p:sldId id="269" r:id="rId15"/>
    <p:sldId id="266" r:id="rId16"/>
    <p:sldId id="26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74" autoAdjust="0"/>
  </p:normalViewPr>
  <p:slideViewPr>
    <p:cSldViewPr snapToGrid="0" snapToObjects="1">
      <p:cViewPr varScale="1">
        <p:scale>
          <a:sx n="120" d="100"/>
          <a:sy n="120" d="100"/>
        </p:scale>
        <p:origin x="-2296" y="-104"/>
      </p:cViewPr>
      <p:guideLst>
        <p:guide orient="horz" pos="2160"/>
        <p:guide pos="2880"/>
      </p:guideLst>
    </p:cSldViewPr>
  </p:slideViewPr>
  <p:notesTextViewPr>
    <p:cViewPr>
      <p:scale>
        <a:sx n="100" d="100"/>
        <a:sy n="100" d="100"/>
      </p:scale>
      <p:origin x="0" y="0"/>
    </p:cViewPr>
  </p:notesTextViewPr>
  <p:sorterViewPr>
    <p:cViewPr>
      <p:scale>
        <a:sx n="141" d="100"/>
        <a:sy n="141"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0F5F7-DFC0-D34F-A4C0-A3A22AA15BD1}" type="datetimeFigureOut">
              <a:rPr lang="en-US" smtClean="0"/>
              <a:t>2/25/14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581BA-B4C4-5141-8981-D9F7E6F88588}" type="slidenum">
              <a:rPr lang="en-US" smtClean="0"/>
              <a:t>‹#›</a:t>
            </a:fld>
            <a:endParaRPr lang="en-US"/>
          </a:p>
        </p:txBody>
      </p:sp>
    </p:spTree>
    <p:extLst>
      <p:ext uri="{BB962C8B-B14F-4D97-AF65-F5344CB8AC3E}">
        <p14:creationId xmlns:p14="http://schemas.microsoft.com/office/powerpoint/2010/main" val="3684736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High extracellular concentrations of salt elicit a rise in cytosolic Ca2+ concentrations. The Ca2+ sensor SOS3 upon the perception of this Ca2+ signal interacts with and activates the protein kinase SOS2. Activated SOS2 then regulates the activities of ion transporters or transcriptional activators to regulate ion homeostasis or gene expression. The SOS2 targets include the SOS1 Na+/H+ </a:t>
            </a:r>
            <a:r>
              <a:rPr lang="en-US" sz="1200" b="0" i="0" u="none" strike="noStrike" kern="1200" baseline="0" dirty="0" err="1" smtClean="0">
                <a:solidFill>
                  <a:schemeClr val="tx1"/>
                </a:solidFill>
                <a:latin typeface="+mn-lt"/>
                <a:ea typeface="+mn-ea"/>
                <a:cs typeface="+mn-cs"/>
              </a:rPr>
              <a:t>antiporter</a:t>
            </a:r>
            <a:r>
              <a:rPr lang="en-US" sz="1200" b="0" i="0" u="none" strike="noStrike" kern="1200" baseline="0" dirty="0" smtClean="0">
                <a:solidFill>
                  <a:schemeClr val="tx1"/>
                </a:solidFill>
                <a:latin typeface="+mn-lt"/>
                <a:ea typeface="+mn-ea"/>
                <a:cs typeface="+mn-cs"/>
              </a:rPr>
              <a:t>, the vacuolar Na+/H+ exchangers NHX, and the Na+ transporter HKT1. </a:t>
            </a:r>
            <a:endParaRPr lang="en-US" dirty="0"/>
          </a:p>
        </p:txBody>
      </p:sp>
      <p:sp>
        <p:nvSpPr>
          <p:cNvPr id="4" name="Slide Number Placeholder 3"/>
          <p:cNvSpPr>
            <a:spLocks noGrp="1"/>
          </p:cNvSpPr>
          <p:nvPr>
            <p:ph type="sldNum" sz="quarter" idx="10"/>
          </p:nvPr>
        </p:nvSpPr>
        <p:spPr/>
        <p:txBody>
          <a:bodyPr/>
          <a:lstStyle/>
          <a:p>
            <a:fld id="{CA5581BA-B4C4-5141-8981-D9F7E6F88588}" type="slidenum">
              <a:rPr lang="en-US" smtClean="0"/>
              <a:t>5</a:t>
            </a:fld>
            <a:endParaRPr lang="en-US"/>
          </a:p>
        </p:txBody>
      </p:sp>
    </p:spTree>
    <p:extLst>
      <p:ext uri="{BB962C8B-B14F-4D97-AF65-F5344CB8AC3E}">
        <p14:creationId xmlns:p14="http://schemas.microsoft.com/office/powerpoint/2010/main" val="374033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High extracellular concentrations of salt elicit a rise in cytosolic Ca2+ concentrations. The Ca2+ sensor SOS3 upon the perception of this Ca2+ signal interacts with and activates the protein kinase SOS2. Activated SOS2 then regulates the activities of ion transporters or transcriptional activators to regulate ion homeostasis or gene expression. The SOS2 targets include the SOS1 Na+/H+ </a:t>
            </a:r>
            <a:r>
              <a:rPr lang="en-US" sz="1200" b="0" i="0" u="none" strike="noStrike" kern="1200" baseline="0" dirty="0" err="1" smtClean="0">
                <a:solidFill>
                  <a:schemeClr val="tx1"/>
                </a:solidFill>
                <a:latin typeface="+mn-lt"/>
                <a:ea typeface="+mn-ea"/>
                <a:cs typeface="+mn-cs"/>
              </a:rPr>
              <a:t>antiporter</a:t>
            </a:r>
            <a:r>
              <a:rPr lang="en-US" sz="1200" b="0" i="0" u="none" strike="noStrike" kern="1200" baseline="0" dirty="0" smtClean="0">
                <a:solidFill>
                  <a:schemeClr val="tx1"/>
                </a:solidFill>
                <a:latin typeface="+mn-lt"/>
                <a:ea typeface="+mn-ea"/>
                <a:cs typeface="+mn-cs"/>
              </a:rPr>
              <a:t>, the vacuolar Na+/H+ exchangers NHX, and the Na+ transporter HKT1. </a:t>
            </a:r>
            <a:endParaRPr lang="en-US" dirty="0"/>
          </a:p>
        </p:txBody>
      </p:sp>
      <p:sp>
        <p:nvSpPr>
          <p:cNvPr id="4" name="Slide Number Placeholder 3"/>
          <p:cNvSpPr>
            <a:spLocks noGrp="1"/>
          </p:cNvSpPr>
          <p:nvPr>
            <p:ph type="sldNum" sz="quarter" idx="10"/>
          </p:nvPr>
        </p:nvSpPr>
        <p:spPr/>
        <p:txBody>
          <a:bodyPr/>
          <a:lstStyle/>
          <a:p>
            <a:fld id="{CA5581BA-B4C4-5141-8981-D9F7E6F88588}" type="slidenum">
              <a:rPr lang="en-US" smtClean="0"/>
              <a:t>11</a:t>
            </a:fld>
            <a:endParaRPr lang="en-US"/>
          </a:p>
        </p:txBody>
      </p:sp>
    </p:spTree>
    <p:extLst>
      <p:ext uri="{BB962C8B-B14F-4D97-AF65-F5344CB8AC3E}">
        <p14:creationId xmlns:p14="http://schemas.microsoft.com/office/powerpoint/2010/main" val="374033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Table 2. Some Arabidopsis genes that compliment salt sensitive phenotypes of yeast mutants or increase yeast salt tolerance when expressed in respective yeast strains.</a:t>
            </a:r>
            <a:endParaRPr lang="en-US" dirty="0"/>
          </a:p>
        </p:txBody>
      </p:sp>
      <p:sp>
        <p:nvSpPr>
          <p:cNvPr id="4" name="Slide Number Placeholder 3"/>
          <p:cNvSpPr>
            <a:spLocks noGrp="1"/>
          </p:cNvSpPr>
          <p:nvPr>
            <p:ph type="sldNum" sz="quarter" idx="10"/>
          </p:nvPr>
        </p:nvSpPr>
        <p:spPr/>
        <p:txBody>
          <a:bodyPr/>
          <a:lstStyle/>
          <a:p>
            <a:fld id="{CA5581BA-B4C4-5141-8981-D9F7E6F88588}" type="slidenum">
              <a:rPr lang="en-US" smtClean="0"/>
              <a:t>12</a:t>
            </a:fld>
            <a:endParaRPr lang="en-US"/>
          </a:p>
        </p:txBody>
      </p:sp>
    </p:spTree>
    <p:extLst>
      <p:ext uri="{BB962C8B-B14F-4D97-AF65-F5344CB8AC3E}">
        <p14:creationId xmlns:p14="http://schemas.microsoft.com/office/powerpoint/2010/main" val="374033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251269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235812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51119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48905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6EA13-D55F-4B45-AA5D-5B6C8722F2EB}"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44531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06EA13-D55F-4B45-AA5D-5B6C8722F2EB}"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80798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06EA13-D55F-4B45-AA5D-5B6C8722F2EB}" type="datetimeFigureOut">
              <a:rPr lang="en-US" smtClean="0"/>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89120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6EA13-D55F-4B45-AA5D-5B6C8722F2EB}" type="datetimeFigureOut">
              <a:rPr lang="en-US" smtClean="0"/>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982192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6EA13-D55F-4B45-AA5D-5B6C8722F2EB}" type="datetimeFigureOut">
              <a:rPr lang="en-US" smtClean="0"/>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26025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6EA13-D55F-4B45-AA5D-5B6C8722F2EB}"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43886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6EA13-D55F-4B45-AA5D-5B6C8722F2EB}"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63655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6EA13-D55F-4B45-AA5D-5B6C8722F2EB}" type="datetimeFigureOut">
              <a:rPr lang="en-US" smtClean="0"/>
              <a:t>2/25/14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A27D6-43E8-5D40-BE43-BBB0770B76CF}" type="slidenum">
              <a:rPr lang="en-US" smtClean="0"/>
              <a:t>‹#›</a:t>
            </a:fld>
            <a:endParaRPr lang="en-US"/>
          </a:p>
        </p:txBody>
      </p:sp>
    </p:spTree>
    <p:extLst>
      <p:ext uri="{BB962C8B-B14F-4D97-AF65-F5344CB8AC3E}">
        <p14:creationId xmlns:p14="http://schemas.microsoft.com/office/powerpoint/2010/main" val="95410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3" Type="http://schemas.openxmlformats.org/officeDocument/2006/relationships/hyperlink" Target="http://www.ncbi.nlm.nih.gov/pubmed/21748325" TargetMode="External"/><Relationship Id="rId4" Type="http://schemas.openxmlformats.org/officeDocument/2006/relationships/hyperlink" Target="http://www.ncbi.nlm.nih.gov/pubmed/21340699" TargetMode="External"/><Relationship Id="rId1" Type="http://schemas.openxmlformats.org/officeDocument/2006/relationships/slideLayout" Target="../slideLayouts/slideLayout7.xml"/><Relationship Id="rId2" Type="http://schemas.openxmlformats.org/officeDocument/2006/relationships/hyperlink" Target="http://www.bioone.org/doi/full/10.1199/tab.004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763" y="1324491"/>
            <a:ext cx="7520007" cy="4212435"/>
          </a:xfrm>
          <a:prstGeom prst="rect">
            <a:avLst/>
          </a:prstGeom>
          <a:noFill/>
        </p:spPr>
        <p:txBody>
          <a:bodyPr wrap="none" rtlCol="0">
            <a:spAutoFit/>
          </a:bodyPr>
          <a:lstStyle/>
          <a:p>
            <a:pPr marL="742950" indent="-742950">
              <a:lnSpc>
                <a:spcPct val="120000"/>
              </a:lnSpc>
              <a:buFont typeface="+mj-lt"/>
              <a:buAutoNum type="arabicPeriod"/>
            </a:pPr>
            <a:r>
              <a:rPr lang="en-US" sz="3200" dirty="0" smtClean="0">
                <a:latin typeface="Times"/>
                <a:cs typeface="Times"/>
              </a:rPr>
              <a:t>What does Na</a:t>
            </a:r>
            <a:r>
              <a:rPr lang="en-US" sz="3200" baseline="30000" dirty="0">
                <a:latin typeface="Times"/>
                <a:cs typeface="Times"/>
              </a:rPr>
              <a:t>+</a:t>
            </a:r>
            <a:r>
              <a:rPr lang="en-US" sz="3200" dirty="0" smtClean="0">
                <a:latin typeface="Times"/>
                <a:cs typeface="Times"/>
              </a:rPr>
              <a:t> do in a plant?</a:t>
            </a:r>
          </a:p>
          <a:p>
            <a:pPr marL="742950" indent="-742950">
              <a:lnSpc>
                <a:spcPct val="120000"/>
              </a:lnSpc>
              <a:buFont typeface="+mj-lt"/>
              <a:buAutoNum type="arabicPeriod"/>
            </a:pPr>
            <a:r>
              <a:rPr lang="en-US" sz="3200" dirty="0" smtClean="0">
                <a:latin typeface="Times"/>
                <a:cs typeface="Times"/>
              </a:rPr>
              <a:t>How does </a:t>
            </a:r>
            <a:r>
              <a:rPr lang="en-US" sz="3200" dirty="0">
                <a:latin typeface="Times"/>
                <a:cs typeface="Times"/>
              </a:rPr>
              <a:t>Na</a:t>
            </a:r>
            <a:r>
              <a:rPr lang="en-US" sz="3200" baseline="30000" dirty="0">
                <a:latin typeface="Times"/>
                <a:cs typeface="Times"/>
              </a:rPr>
              <a:t>+</a:t>
            </a:r>
            <a:r>
              <a:rPr lang="en-US" sz="3200" dirty="0">
                <a:latin typeface="Times"/>
                <a:cs typeface="Times"/>
              </a:rPr>
              <a:t> </a:t>
            </a:r>
            <a:r>
              <a:rPr lang="en-US" sz="3200" dirty="0" smtClean="0">
                <a:latin typeface="Times"/>
                <a:cs typeface="Times"/>
              </a:rPr>
              <a:t>get into a cell?</a:t>
            </a:r>
          </a:p>
          <a:p>
            <a:pPr marL="742950" indent="-742950">
              <a:lnSpc>
                <a:spcPct val="120000"/>
              </a:lnSpc>
              <a:buFont typeface="+mj-lt"/>
              <a:buAutoNum type="arabicPeriod"/>
            </a:pPr>
            <a:r>
              <a:rPr lang="en-US" sz="3200" dirty="0" smtClean="0">
                <a:latin typeface="Times"/>
                <a:cs typeface="Times"/>
              </a:rPr>
              <a:t>How does </a:t>
            </a:r>
            <a:r>
              <a:rPr lang="en-US" sz="3200" dirty="0">
                <a:latin typeface="Times"/>
                <a:cs typeface="Times"/>
              </a:rPr>
              <a:t>Na</a:t>
            </a:r>
            <a:r>
              <a:rPr lang="en-US" sz="3200" baseline="30000" dirty="0">
                <a:latin typeface="Times"/>
                <a:cs typeface="Times"/>
              </a:rPr>
              <a:t>+</a:t>
            </a:r>
            <a:r>
              <a:rPr lang="en-US" sz="3200" dirty="0">
                <a:latin typeface="Times"/>
                <a:cs typeface="Times"/>
              </a:rPr>
              <a:t> </a:t>
            </a:r>
            <a:r>
              <a:rPr lang="en-US" sz="3200" dirty="0" smtClean="0">
                <a:latin typeface="Times"/>
                <a:cs typeface="Times"/>
              </a:rPr>
              <a:t>get out of a cell</a:t>
            </a:r>
            <a:r>
              <a:rPr lang="en-US" sz="3200" dirty="0" smtClean="0">
                <a:latin typeface="Times"/>
                <a:cs typeface="Times"/>
              </a:rPr>
              <a:t>?</a:t>
            </a:r>
          </a:p>
          <a:p>
            <a:pPr marL="742950" indent="-742950">
              <a:lnSpc>
                <a:spcPct val="120000"/>
              </a:lnSpc>
              <a:buFont typeface="+mj-lt"/>
              <a:buAutoNum type="arabicPeriod"/>
            </a:pPr>
            <a:r>
              <a:rPr lang="en-US" sz="3200" dirty="0">
                <a:latin typeface="Times"/>
                <a:cs typeface="Times"/>
              </a:rPr>
              <a:t>Where is Na</a:t>
            </a:r>
            <a:r>
              <a:rPr lang="en-US" sz="3200" baseline="30000" dirty="0">
                <a:latin typeface="Times"/>
                <a:cs typeface="Times"/>
              </a:rPr>
              <a:t>+</a:t>
            </a:r>
            <a:r>
              <a:rPr lang="en-US" sz="3200" dirty="0">
                <a:latin typeface="Times"/>
                <a:cs typeface="Times"/>
              </a:rPr>
              <a:t> stored in plants?</a:t>
            </a:r>
          </a:p>
          <a:p>
            <a:pPr marL="742950" indent="-742950">
              <a:lnSpc>
                <a:spcPct val="120000"/>
              </a:lnSpc>
              <a:buFont typeface="+mj-lt"/>
              <a:buAutoNum type="arabicPeriod"/>
            </a:pPr>
            <a:r>
              <a:rPr lang="en-US" sz="3200" dirty="0">
                <a:latin typeface="Times"/>
                <a:cs typeface="Times"/>
              </a:rPr>
              <a:t>How does Na</a:t>
            </a:r>
            <a:r>
              <a:rPr lang="en-US" sz="3200" baseline="30000" dirty="0">
                <a:latin typeface="Times"/>
                <a:cs typeface="Times"/>
              </a:rPr>
              <a:t>+</a:t>
            </a:r>
            <a:r>
              <a:rPr lang="en-US" sz="3200" dirty="0">
                <a:latin typeface="Times"/>
                <a:cs typeface="Times"/>
              </a:rPr>
              <a:t> get to </a:t>
            </a:r>
            <a:r>
              <a:rPr lang="en-US" sz="3200" dirty="0" err="1">
                <a:latin typeface="Times"/>
                <a:cs typeface="Times"/>
              </a:rPr>
              <a:t>Florette</a:t>
            </a:r>
            <a:r>
              <a:rPr lang="en-US" sz="3200" dirty="0" smtClean="0">
                <a:latin typeface="Times"/>
                <a:cs typeface="Times"/>
              </a:rPr>
              <a:t>?</a:t>
            </a:r>
            <a:endParaRPr lang="en-US" sz="3200" dirty="0" smtClean="0">
              <a:latin typeface="Times"/>
              <a:cs typeface="Times"/>
            </a:endParaRPr>
          </a:p>
          <a:p>
            <a:pPr marL="742950" indent="-742950">
              <a:lnSpc>
                <a:spcPct val="120000"/>
              </a:lnSpc>
              <a:buFont typeface="+mj-lt"/>
              <a:buAutoNum type="arabicPeriod"/>
            </a:pPr>
            <a:r>
              <a:rPr lang="en-US" sz="3200" dirty="0" smtClean="0">
                <a:latin typeface="Times"/>
                <a:cs typeface="Times"/>
              </a:rPr>
              <a:t>How do plants tolerate </a:t>
            </a:r>
            <a:r>
              <a:rPr lang="en-US" sz="3200" dirty="0">
                <a:latin typeface="Times"/>
                <a:cs typeface="Times"/>
              </a:rPr>
              <a:t>Na</a:t>
            </a:r>
            <a:r>
              <a:rPr lang="en-US" sz="3200" baseline="30000" dirty="0">
                <a:latin typeface="Times"/>
                <a:cs typeface="Times"/>
              </a:rPr>
              <a:t>+</a:t>
            </a:r>
            <a:r>
              <a:rPr lang="en-US" sz="3200" dirty="0">
                <a:latin typeface="Times"/>
                <a:cs typeface="Times"/>
              </a:rPr>
              <a:t> </a:t>
            </a:r>
            <a:r>
              <a:rPr lang="en-US" sz="3200" dirty="0" smtClean="0">
                <a:latin typeface="Times"/>
                <a:cs typeface="Times"/>
              </a:rPr>
              <a:t>(salt stress)</a:t>
            </a:r>
            <a:r>
              <a:rPr lang="en-US" sz="3200" dirty="0" smtClean="0">
                <a:latin typeface="Times"/>
                <a:cs typeface="Times"/>
              </a:rPr>
              <a:t>?</a:t>
            </a:r>
          </a:p>
          <a:p>
            <a:pPr marL="742950" indent="-742950">
              <a:lnSpc>
                <a:spcPct val="120000"/>
              </a:lnSpc>
              <a:buFont typeface="+mj-lt"/>
              <a:buAutoNum type="arabicPeriod"/>
            </a:pPr>
            <a:r>
              <a:rPr lang="en-US" sz="3200" dirty="0" smtClean="0">
                <a:latin typeface="Times"/>
                <a:cs typeface="Times"/>
              </a:rPr>
              <a:t>What </a:t>
            </a:r>
            <a:r>
              <a:rPr lang="en-US" sz="3200" dirty="0">
                <a:latin typeface="Times"/>
                <a:cs typeface="Times"/>
              </a:rPr>
              <a:t>ions influence Na</a:t>
            </a:r>
            <a:r>
              <a:rPr lang="en-US" sz="3200" baseline="30000" dirty="0">
                <a:latin typeface="Times"/>
                <a:cs typeface="Times"/>
              </a:rPr>
              <a:t>+</a:t>
            </a:r>
            <a:r>
              <a:rPr lang="en-US" sz="3200" dirty="0">
                <a:latin typeface="Times"/>
                <a:cs typeface="Times"/>
              </a:rPr>
              <a:t> in plants? </a:t>
            </a:r>
          </a:p>
        </p:txBody>
      </p:sp>
      <p:sp>
        <p:nvSpPr>
          <p:cNvPr id="3" name="TextBox 2"/>
          <p:cNvSpPr txBox="1"/>
          <p:nvPr/>
        </p:nvSpPr>
        <p:spPr>
          <a:xfrm>
            <a:off x="0" y="0"/>
            <a:ext cx="9143999" cy="1107996"/>
          </a:xfrm>
          <a:prstGeom prst="rect">
            <a:avLst/>
          </a:prstGeom>
          <a:noFill/>
        </p:spPr>
        <p:txBody>
          <a:bodyPr wrap="square" rtlCol="0">
            <a:spAutoFit/>
          </a:bodyPr>
          <a:lstStyle/>
          <a:p>
            <a:pPr algn="ctr"/>
            <a:r>
              <a:rPr lang="en-US" sz="4800" dirty="0" smtClean="0">
                <a:latin typeface="Times"/>
                <a:cs typeface="Times"/>
              </a:rPr>
              <a:t>Sodium </a:t>
            </a:r>
            <a:r>
              <a:rPr lang="en-US" sz="4800" dirty="0" err="1" smtClean="0">
                <a:latin typeface="Times"/>
                <a:cs typeface="Times"/>
              </a:rPr>
              <a:t>Biofortification</a:t>
            </a:r>
            <a:endParaRPr lang="en-US" sz="4800" dirty="0" smtClean="0">
              <a:latin typeface="Times"/>
              <a:cs typeface="Times"/>
            </a:endParaRPr>
          </a:p>
          <a:p>
            <a:pPr algn="ctr"/>
            <a:r>
              <a:rPr lang="en-US" dirty="0" smtClean="0">
                <a:latin typeface="Times"/>
                <a:cs typeface="Times"/>
              </a:rPr>
              <a:t>A. Malcolm Campbell, Davidson College Biology, 2014</a:t>
            </a:r>
            <a:endParaRPr lang="en-US" dirty="0">
              <a:latin typeface="Times"/>
              <a:cs typeface="Times"/>
            </a:endParaRPr>
          </a:p>
        </p:txBody>
      </p:sp>
    </p:spTree>
    <p:extLst>
      <p:ext uri="{BB962C8B-B14F-4D97-AF65-F5344CB8AC3E}">
        <p14:creationId xmlns:p14="http://schemas.microsoft.com/office/powerpoint/2010/main" val="1388559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70"/>
            <a:ext cx="9144000" cy="954107"/>
          </a:xfrm>
          <a:prstGeom prst="rect">
            <a:avLst/>
          </a:prstGeom>
        </p:spPr>
        <p:txBody>
          <a:bodyPr wrap="square">
            <a:spAutoFit/>
          </a:bodyPr>
          <a:lstStyle/>
          <a:p>
            <a:pPr algn="ctr">
              <a:lnSpc>
                <a:spcPct val="120000"/>
              </a:lnSpc>
            </a:pPr>
            <a:r>
              <a:rPr lang="en-US" sz="4800" dirty="0">
                <a:latin typeface="Times"/>
                <a:cs typeface="Times"/>
              </a:rPr>
              <a:t>What ions influence Na</a:t>
            </a:r>
            <a:r>
              <a:rPr lang="en-US" sz="4800" baseline="30000" dirty="0">
                <a:latin typeface="Times"/>
                <a:cs typeface="Times"/>
              </a:rPr>
              <a:t>+</a:t>
            </a:r>
            <a:r>
              <a:rPr lang="en-US" sz="4800" dirty="0">
                <a:latin typeface="Times"/>
                <a:cs typeface="Times"/>
              </a:rPr>
              <a:t> in plants? </a:t>
            </a:r>
          </a:p>
        </p:txBody>
      </p:sp>
      <p:sp>
        <p:nvSpPr>
          <p:cNvPr id="6" name="TextBox 5"/>
          <p:cNvSpPr txBox="1"/>
          <p:nvPr/>
        </p:nvSpPr>
        <p:spPr>
          <a:xfrm>
            <a:off x="155213" y="1823832"/>
            <a:ext cx="8777120" cy="2308324"/>
          </a:xfrm>
          <a:prstGeom prst="rect">
            <a:avLst/>
          </a:prstGeom>
          <a:noFill/>
        </p:spPr>
        <p:txBody>
          <a:bodyPr wrap="square" rtlCol="0">
            <a:spAutoFit/>
          </a:bodyPr>
          <a:lstStyle/>
          <a:p>
            <a:pPr marL="342900" indent="-342900">
              <a:buFont typeface="Arial"/>
              <a:buChar char="•"/>
            </a:pPr>
            <a:r>
              <a:rPr lang="en-US" sz="2400" dirty="0">
                <a:latin typeface="Times"/>
                <a:cs typeface="Times"/>
              </a:rPr>
              <a:t>I</a:t>
            </a:r>
            <a:r>
              <a:rPr lang="en-US" sz="2400" dirty="0" smtClean="0">
                <a:latin typeface="Times"/>
                <a:cs typeface="Times"/>
              </a:rPr>
              <a:t>ncreased </a:t>
            </a:r>
            <a:r>
              <a:rPr lang="en-US" sz="2400" dirty="0" smtClean="0">
                <a:latin typeface="Times"/>
                <a:cs typeface="Times"/>
              </a:rPr>
              <a:t>calcium protects </a:t>
            </a:r>
            <a:r>
              <a:rPr lang="en-US" sz="2400" dirty="0">
                <a:latin typeface="Times"/>
                <a:cs typeface="Times"/>
              </a:rPr>
              <a:t>plants under sodium </a:t>
            </a:r>
            <a:r>
              <a:rPr lang="en-US" sz="2400" dirty="0" smtClean="0">
                <a:latin typeface="Times"/>
                <a:cs typeface="Times"/>
              </a:rPr>
              <a:t>stress</a:t>
            </a:r>
          </a:p>
          <a:p>
            <a:pPr marL="342900" indent="-342900">
              <a:buFont typeface="Arial"/>
              <a:buChar char="•"/>
            </a:pPr>
            <a:r>
              <a:rPr lang="en-US" sz="2400" dirty="0" smtClean="0">
                <a:latin typeface="Times"/>
                <a:cs typeface="Times"/>
              </a:rPr>
              <a:t>AtACA4 vacuolar </a:t>
            </a:r>
            <a:r>
              <a:rPr lang="en-US" sz="2400" dirty="0">
                <a:latin typeface="Times"/>
                <a:cs typeface="Times"/>
              </a:rPr>
              <a:t>Ca</a:t>
            </a:r>
            <a:r>
              <a:rPr lang="en-US" sz="2400" baseline="30000" dirty="0">
                <a:latin typeface="Times"/>
                <a:cs typeface="Times"/>
              </a:rPr>
              <a:t>2+</a:t>
            </a:r>
            <a:r>
              <a:rPr lang="en-US" sz="2400" dirty="0">
                <a:latin typeface="Times"/>
                <a:cs typeface="Times"/>
              </a:rPr>
              <a:t>-ATPase </a:t>
            </a:r>
            <a:r>
              <a:rPr lang="en-US" sz="2400" dirty="0" smtClean="0">
                <a:latin typeface="Times"/>
                <a:cs typeface="Times"/>
              </a:rPr>
              <a:t>increased </a:t>
            </a:r>
            <a:r>
              <a:rPr lang="en-US" sz="2400" dirty="0">
                <a:latin typeface="Times"/>
                <a:cs typeface="Times"/>
              </a:rPr>
              <a:t>the salt </a:t>
            </a:r>
            <a:r>
              <a:rPr lang="en-US" sz="2400" dirty="0" smtClean="0">
                <a:latin typeface="Times"/>
                <a:cs typeface="Times"/>
              </a:rPr>
              <a:t>tolerance |</a:t>
            </a:r>
            <a:br>
              <a:rPr lang="en-US" sz="2400" dirty="0" smtClean="0">
                <a:latin typeface="Times"/>
                <a:cs typeface="Times"/>
              </a:rPr>
            </a:br>
            <a:r>
              <a:rPr lang="en-US" sz="1000" dirty="0" smtClean="0">
                <a:latin typeface="Times"/>
                <a:cs typeface="Times"/>
              </a:rPr>
              <a:t>(</a:t>
            </a:r>
            <a:r>
              <a:rPr lang="en-US" sz="1000" dirty="0" err="1">
                <a:latin typeface="Times"/>
                <a:cs typeface="Times"/>
              </a:rPr>
              <a:t>Geisler</a:t>
            </a:r>
            <a:r>
              <a:rPr lang="en-US" sz="1000" dirty="0">
                <a:latin typeface="Times"/>
                <a:cs typeface="Times"/>
              </a:rPr>
              <a:t> et al., 2001</a:t>
            </a:r>
            <a:r>
              <a:rPr lang="en-US" sz="1000" dirty="0" smtClean="0">
                <a:latin typeface="Times"/>
                <a:cs typeface="Times"/>
              </a:rPr>
              <a:t>)</a:t>
            </a:r>
            <a:r>
              <a:rPr lang="en-US" sz="2400" dirty="0" smtClean="0">
                <a:latin typeface="Times"/>
                <a:cs typeface="Times"/>
              </a:rPr>
              <a:t> </a:t>
            </a:r>
          </a:p>
          <a:p>
            <a:pPr marL="342900" indent="-342900">
              <a:buFont typeface="Arial"/>
              <a:buChar char="•"/>
            </a:pPr>
            <a:r>
              <a:rPr lang="en-US" sz="2400" dirty="0" smtClean="0">
                <a:latin typeface="Times"/>
                <a:cs typeface="Times"/>
              </a:rPr>
              <a:t>Ca</a:t>
            </a:r>
            <a:r>
              <a:rPr lang="en-US" sz="2400" baseline="30000" dirty="0" smtClean="0">
                <a:latin typeface="Times"/>
                <a:cs typeface="Times"/>
              </a:rPr>
              <a:t>2</a:t>
            </a:r>
            <a:r>
              <a:rPr lang="en-US" sz="2400" baseline="30000" dirty="0">
                <a:latin typeface="Times"/>
                <a:cs typeface="Times"/>
              </a:rPr>
              <a:t>+</a:t>
            </a:r>
            <a:r>
              <a:rPr lang="en-US" sz="2400" dirty="0">
                <a:latin typeface="Times"/>
                <a:cs typeface="Times"/>
              </a:rPr>
              <a:t>/H</a:t>
            </a:r>
            <a:r>
              <a:rPr lang="en-US" sz="2400" baseline="30000" dirty="0" smtClean="0">
                <a:latin typeface="Times"/>
                <a:cs typeface="Times"/>
              </a:rPr>
              <a:t>+</a:t>
            </a:r>
            <a:r>
              <a:rPr lang="en-US" sz="2400" dirty="0" smtClean="0">
                <a:latin typeface="Times"/>
                <a:cs typeface="Times"/>
              </a:rPr>
              <a:t> </a:t>
            </a:r>
            <a:r>
              <a:rPr lang="en-US" sz="2400" dirty="0" err="1" smtClean="0">
                <a:latin typeface="Times"/>
                <a:cs typeface="Times"/>
              </a:rPr>
              <a:t>antiporter</a:t>
            </a:r>
            <a:r>
              <a:rPr lang="en-US" sz="2400" dirty="0" smtClean="0">
                <a:latin typeface="Times"/>
                <a:cs typeface="Times"/>
              </a:rPr>
              <a:t> </a:t>
            </a:r>
            <a:r>
              <a:rPr lang="en-US" sz="2400" dirty="0" smtClean="0">
                <a:latin typeface="Times"/>
                <a:cs typeface="Times"/>
              </a:rPr>
              <a:t>AtCAX1 increased </a:t>
            </a:r>
            <a:r>
              <a:rPr lang="en-US" sz="2400" dirty="0">
                <a:latin typeface="Times"/>
                <a:cs typeface="Times"/>
              </a:rPr>
              <a:t>sensitivity to ionic </a:t>
            </a:r>
            <a:r>
              <a:rPr lang="en-US" sz="2400" dirty="0" smtClean="0">
                <a:latin typeface="Times"/>
                <a:cs typeface="Times"/>
              </a:rPr>
              <a:t>stress</a:t>
            </a:r>
            <a:endParaRPr lang="en-US" sz="2400" dirty="0" smtClean="0">
              <a:latin typeface="Times"/>
              <a:cs typeface="Times"/>
            </a:endParaRPr>
          </a:p>
          <a:p>
            <a:pPr marL="342900" indent="-342900">
              <a:buFont typeface="Arial"/>
              <a:buChar char="•"/>
            </a:pPr>
            <a:r>
              <a:rPr lang="en-US" sz="2400" dirty="0" smtClean="0">
                <a:latin typeface="Times"/>
                <a:cs typeface="Times"/>
              </a:rPr>
              <a:t>Extra glutamate </a:t>
            </a:r>
            <a:r>
              <a:rPr lang="en-US" sz="2400" dirty="0">
                <a:latin typeface="Times"/>
                <a:cs typeface="Times"/>
              </a:rPr>
              <a:t>receptor </a:t>
            </a:r>
            <a:r>
              <a:rPr lang="en-US" sz="2400" dirty="0" smtClean="0">
                <a:latin typeface="Times"/>
                <a:cs typeface="Times"/>
              </a:rPr>
              <a:t>AtGluR2 </a:t>
            </a:r>
            <a:r>
              <a:rPr lang="en-US" sz="2400" dirty="0" smtClean="0">
                <a:latin typeface="Times"/>
                <a:cs typeface="Times"/>
                <a:sym typeface="Wingdings"/>
              </a:rPr>
              <a:t></a:t>
            </a:r>
            <a:r>
              <a:rPr lang="en-US" sz="2400" dirty="0" smtClean="0">
                <a:latin typeface="Times"/>
                <a:cs typeface="Times"/>
              </a:rPr>
              <a:t> </a:t>
            </a:r>
            <a:r>
              <a:rPr lang="en-US" sz="2400" dirty="0">
                <a:latin typeface="Times"/>
                <a:cs typeface="Times"/>
              </a:rPr>
              <a:t>Ca</a:t>
            </a:r>
            <a:r>
              <a:rPr lang="en-US" sz="2400" baseline="30000" dirty="0">
                <a:latin typeface="Times"/>
                <a:cs typeface="Times"/>
              </a:rPr>
              <a:t>2+</a:t>
            </a:r>
            <a:r>
              <a:rPr lang="en-US" sz="2400" dirty="0">
                <a:latin typeface="Times"/>
                <a:cs typeface="Times"/>
              </a:rPr>
              <a:t>-deficient </a:t>
            </a:r>
            <a:r>
              <a:rPr lang="en-US" sz="2400" dirty="0" smtClean="0">
                <a:latin typeface="Times"/>
                <a:cs typeface="Times"/>
              </a:rPr>
              <a:t>&amp; salt sensitive</a:t>
            </a:r>
            <a:r>
              <a:rPr lang="en-US" sz="2400" dirty="0">
                <a:latin typeface="Times"/>
                <a:cs typeface="Times"/>
              </a:rPr>
              <a:t> </a:t>
            </a:r>
            <a:r>
              <a:rPr lang="da-DK" sz="1000" dirty="0" smtClean="0">
                <a:latin typeface="Times"/>
                <a:cs typeface="Times"/>
              </a:rPr>
              <a:t>(</a:t>
            </a:r>
            <a:r>
              <a:rPr lang="da-DK" sz="1000" dirty="0">
                <a:latin typeface="Times"/>
                <a:cs typeface="Times"/>
              </a:rPr>
              <a:t>Kim et al., 2001</a:t>
            </a:r>
            <a:r>
              <a:rPr lang="da-DK" sz="1000" dirty="0" smtClean="0">
                <a:latin typeface="Times"/>
                <a:cs typeface="Times"/>
              </a:rPr>
              <a:t>)</a:t>
            </a:r>
            <a:endParaRPr lang="en-US" sz="2400" dirty="0">
              <a:latin typeface="Times"/>
              <a:cs typeface="Times"/>
            </a:endParaRPr>
          </a:p>
        </p:txBody>
      </p:sp>
    </p:spTree>
    <p:extLst>
      <p:ext uri="{BB962C8B-B14F-4D97-AF65-F5344CB8AC3E}">
        <p14:creationId xmlns:p14="http://schemas.microsoft.com/office/powerpoint/2010/main" val="1968272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2-18 at 1.11.24 PM.png"/>
          <p:cNvPicPr>
            <a:picLocks noChangeAspect="1"/>
          </p:cNvPicPr>
          <p:nvPr/>
        </p:nvPicPr>
        <p:blipFill rotWithShape="1">
          <a:blip r:embed="rId3">
            <a:extLst>
              <a:ext uri="{28A0092B-C50C-407E-A947-70E740481C1C}">
                <a14:useLocalDpi xmlns:a14="http://schemas.microsoft.com/office/drawing/2010/main" val="0"/>
              </a:ext>
            </a:extLst>
          </a:blip>
          <a:srcRect b="10514"/>
          <a:stretch/>
        </p:blipFill>
        <p:spPr>
          <a:xfrm>
            <a:off x="0" y="317474"/>
            <a:ext cx="9144000" cy="5630360"/>
          </a:xfrm>
          <a:prstGeom prst="rect">
            <a:avLst/>
          </a:prstGeom>
        </p:spPr>
      </p:pic>
    </p:spTree>
    <p:extLst>
      <p:ext uri="{BB962C8B-B14F-4D97-AF65-F5344CB8AC3E}">
        <p14:creationId xmlns:p14="http://schemas.microsoft.com/office/powerpoint/2010/main" val="216537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8 at 1.13.0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27213"/>
            <a:ext cx="9144000" cy="4640843"/>
          </a:xfrm>
          <a:prstGeom prst="rect">
            <a:avLst/>
          </a:prstGeom>
        </p:spPr>
      </p:pic>
      <p:pic>
        <p:nvPicPr>
          <p:cNvPr id="3" name="Picture 2" descr="Screen Shot 2014-02-25 at 1.04.0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86561"/>
            <a:ext cx="9144000" cy="652379"/>
          </a:xfrm>
          <a:prstGeom prst="rect">
            <a:avLst/>
          </a:prstGeom>
        </p:spPr>
      </p:pic>
    </p:spTree>
    <p:extLst>
      <p:ext uri="{BB962C8B-B14F-4D97-AF65-F5344CB8AC3E}">
        <p14:creationId xmlns:p14="http://schemas.microsoft.com/office/powerpoint/2010/main" val="96873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2229" y="986693"/>
            <a:ext cx="6898354" cy="2308324"/>
          </a:xfrm>
          <a:prstGeom prst="rect">
            <a:avLst/>
          </a:prstGeom>
          <a:noFill/>
        </p:spPr>
        <p:txBody>
          <a:bodyPr wrap="square" rtlCol="0">
            <a:spAutoFit/>
          </a:bodyPr>
          <a:lstStyle/>
          <a:p>
            <a:pPr marL="742950" indent="-742950">
              <a:buFont typeface="+mj-lt"/>
              <a:buAutoNum type="arabicPeriod"/>
            </a:pPr>
            <a:r>
              <a:rPr lang="en-US" sz="3600" dirty="0" smtClean="0">
                <a:latin typeface="Times"/>
                <a:cs typeface="Times"/>
              </a:rPr>
              <a:t>C09 Bn</a:t>
            </a:r>
            <a:r>
              <a:rPr lang="en-US" sz="3600" dirty="0">
                <a:latin typeface="Times"/>
                <a:cs typeface="Times"/>
              </a:rPr>
              <a:t>-C9-p41992687</a:t>
            </a:r>
          </a:p>
          <a:p>
            <a:pPr marL="742950" indent="-742950">
              <a:buFont typeface="+mj-lt"/>
              <a:buAutoNum type="arabicPeriod"/>
            </a:pPr>
            <a:r>
              <a:rPr lang="en-US" sz="3600" dirty="0" smtClean="0">
                <a:latin typeface="Times"/>
                <a:cs typeface="Times"/>
              </a:rPr>
              <a:t>C06 Bn</a:t>
            </a:r>
            <a:r>
              <a:rPr lang="en-US" sz="3600" dirty="0">
                <a:latin typeface="Times"/>
                <a:cs typeface="Times"/>
              </a:rPr>
              <a:t>-C6-p03981788</a:t>
            </a:r>
          </a:p>
          <a:p>
            <a:pPr marL="742950" indent="-742950">
              <a:buFont typeface="+mj-lt"/>
              <a:buAutoNum type="arabicPeriod"/>
            </a:pPr>
            <a:r>
              <a:rPr lang="en-US" sz="3600" dirty="0" smtClean="0">
                <a:latin typeface="Times"/>
                <a:cs typeface="Times"/>
              </a:rPr>
              <a:t>C02 Bn</a:t>
            </a:r>
            <a:r>
              <a:rPr lang="en-US" sz="3600" dirty="0">
                <a:latin typeface="Times"/>
                <a:cs typeface="Times"/>
              </a:rPr>
              <a:t>-C2-p49684079</a:t>
            </a:r>
          </a:p>
          <a:p>
            <a:pPr marL="742950" indent="-742950">
              <a:buFont typeface="+mj-lt"/>
              <a:buAutoNum type="arabicPeriod"/>
            </a:pPr>
            <a:r>
              <a:rPr lang="en-US" sz="3600" dirty="0" smtClean="0">
                <a:latin typeface="Times"/>
                <a:cs typeface="Times"/>
              </a:rPr>
              <a:t>C08 Bn</a:t>
            </a:r>
            <a:r>
              <a:rPr lang="en-US" sz="3600" dirty="0">
                <a:latin typeface="Times"/>
                <a:cs typeface="Times"/>
              </a:rPr>
              <a:t>-C8-</a:t>
            </a:r>
            <a:r>
              <a:rPr lang="en-US" sz="3600" dirty="0" smtClean="0">
                <a:latin typeface="Times"/>
                <a:cs typeface="Times"/>
              </a:rPr>
              <a:t>p24127988 </a:t>
            </a:r>
            <a:endParaRPr lang="en-US" sz="3600" dirty="0">
              <a:latin typeface="Times"/>
              <a:cs typeface="Times"/>
            </a:endParaRPr>
          </a:p>
        </p:txBody>
      </p:sp>
      <p:sp>
        <p:nvSpPr>
          <p:cNvPr id="5" name="Rectangle 4"/>
          <p:cNvSpPr/>
          <p:nvPr/>
        </p:nvSpPr>
        <p:spPr>
          <a:xfrm>
            <a:off x="0" y="9970"/>
            <a:ext cx="9144000" cy="954107"/>
          </a:xfrm>
          <a:prstGeom prst="rect">
            <a:avLst/>
          </a:prstGeom>
        </p:spPr>
        <p:txBody>
          <a:bodyPr wrap="square">
            <a:spAutoFit/>
          </a:bodyPr>
          <a:lstStyle/>
          <a:p>
            <a:pPr algn="ctr">
              <a:lnSpc>
                <a:spcPct val="120000"/>
              </a:lnSpc>
            </a:pPr>
            <a:r>
              <a:rPr lang="en-US" sz="4800" dirty="0" smtClean="0">
                <a:latin typeface="Times"/>
                <a:cs typeface="Times"/>
              </a:rPr>
              <a:t>My QTLs</a:t>
            </a:r>
            <a:endParaRPr lang="en-US" sz="4800" dirty="0">
              <a:latin typeface="Times"/>
              <a:cs typeface="Times"/>
            </a:endParaRPr>
          </a:p>
        </p:txBody>
      </p:sp>
      <p:sp>
        <p:nvSpPr>
          <p:cNvPr id="2" name="Rectangle 1"/>
          <p:cNvSpPr/>
          <p:nvPr/>
        </p:nvSpPr>
        <p:spPr>
          <a:xfrm>
            <a:off x="732229" y="3711665"/>
            <a:ext cx="4572000" cy="2308324"/>
          </a:xfrm>
          <a:prstGeom prst="rect">
            <a:avLst/>
          </a:prstGeom>
        </p:spPr>
        <p:txBody>
          <a:bodyPr>
            <a:spAutoFit/>
          </a:bodyPr>
          <a:lstStyle/>
          <a:p>
            <a:pPr marL="742950" indent="-742950">
              <a:buFont typeface="+mj-lt"/>
              <a:buAutoNum type="arabicPeriod"/>
            </a:pPr>
            <a:r>
              <a:rPr lang="en-US" sz="3600" dirty="0">
                <a:latin typeface="Times"/>
                <a:cs typeface="Times"/>
              </a:rPr>
              <a:t>A10	7-8 MBP</a:t>
            </a:r>
          </a:p>
          <a:p>
            <a:pPr marL="742950" indent="-742950">
              <a:buFont typeface="+mj-lt"/>
              <a:buAutoNum type="arabicPeriod"/>
            </a:pPr>
            <a:r>
              <a:rPr lang="en-US" sz="3600" dirty="0">
                <a:latin typeface="Times"/>
                <a:cs typeface="Times"/>
              </a:rPr>
              <a:t>A02	22-24 MBP</a:t>
            </a:r>
          </a:p>
          <a:p>
            <a:pPr marL="742950" indent="-742950">
              <a:buFont typeface="+mj-lt"/>
              <a:buAutoNum type="arabicPeriod"/>
            </a:pPr>
            <a:r>
              <a:rPr lang="en-US" sz="3600" dirty="0">
                <a:latin typeface="Times"/>
                <a:cs typeface="Times"/>
              </a:rPr>
              <a:t>A07	22-25 MBP</a:t>
            </a:r>
          </a:p>
          <a:p>
            <a:pPr marL="742950" indent="-742950">
              <a:buFont typeface="+mj-lt"/>
              <a:buAutoNum type="arabicPeriod"/>
            </a:pPr>
            <a:r>
              <a:rPr lang="en-US" sz="3600" dirty="0">
                <a:solidFill>
                  <a:srgbClr val="FF0000"/>
                </a:solidFill>
                <a:latin typeface="Times"/>
                <a:cs typeface="Times"/>
              </a:rPr>
              <a:t>A08	?</a:t>
            </a:r>
            <a:endParaRPr lang="en-US" sz="3600" dirty="0">
              <a:solidFill>
                <a:srgbClr val="FF0000"/>
              </a:solidFill>
            </a:endParaRPr>
          </a:p>
        </p:txBody>
      </p:sp>
    </p:spTree>
    <p:extLst>
      <p:ext uri="{BB962C8B-B14F-4D97-AF65-F5344CB8AC3E}">
        <p14:creationId xmlns:p14="http://schemas.microsoft.com/office/powerpoint/2010/main" val="3792227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34" y="6440960"/>
            <a:ext cx="5934553" cy="369332"/>
          </a:xfrm>
          <a:prstGeom prst="rect">
            <a:avLst/>
          </a:prstGeom>
        </p:spPr>
        <p:txBody>
          <a:bodyPr wrap="square">
            <a:spAutoFit/>
          </a:bodyPr>
          <a:lstStyle/>
          <a:p>
            <a:r>
              <a:rPr lang="en-US" dirty="0"/>
              <a:t>http://</a:t>
            </a:r>
            <a:r>
              <a:rPr lang="en-US" dirty="0" err="1"/>
              <a:t>www.madmartian.com</a:t>
            </a:r>
            <a:r>
              <a:rPr lang="en-US" dirty="0"/>
              <a:t>/</a:t>
            </a:r>
            <a:r>
              <a:rPr lang="en-US" dirty="0" err="1"/>
              <a:t>broc</a:t>
            </a:r>
            <a:r>
              <a:rPr lang="en-US" dirty="0"/>
              <a:t>/</a:t>
            </a:r>
            <a:r>
              <a:rPr lang="en-US" dirty="0" err="1"/>
              <a:t>brocpics.htm</a:t>
            </a:r>
            <a:endParaRPr lang="en-US" dirty="0"/>
          </a:p>
        </p:txBody>
      </p:sp>
      <p:pic>
        <p:nvPicPr>
          <p:cNvPr id="4" name="Picture 3" descr="brocufo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249" y="129353"/>
            <a:ext cx="7655136" cy="6274701"/>
          </a:xfrm>
          <a:prstGeom prst="rect">
            <a:avLst/>
          </a:prstGeom>
        </p:spPr>
      </p:pic>
    </p:spTree>
    <p:extLst>
      <p:ext uri="{BB962C8B-B14F-4D97-AF65-F5344CB8AC3E}">
        <p14:creationId xmlns:p14="http://schemas.microsoft.com/office/powerpoint/2010/main" val="4172159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34" y="6440960"/>
            <a:ext cx="5934553" cy="369332"/>
          </a:xfrm>
          <a:prstGeom prst="rect">
            <a:avLst/>
          </a:prstGeom>
        </p:spPr>
        <p:txBody>
          <a:bodyPr wrap="square">
            <a:spAutoFit/>
          </a:bodyPr>
          <a:lstStyle/>
          <a:p>
            <a:r>
              <a:rPr lang="en-US" dirty="0"/>
              <a:t>http://</a:t>
            </a:r>
            <a:r>
              <a:rPr lang="en-US" dirty="0" err="1"/>
              <a:t>www.madmartian.com</a:t>
            </a:r>
            <a:r>
              <a:rPr lang="en-US" dirty="0"/>
              <a:t>/</a:t>
            </a:r>
            <a:r>
              <a:rPr lang="en-US" dirty="0" err="1"/>
              <a:t>broc</a:t>
            </a:r>
            <a:r>
              <a:rPr lang="en-US" dirty="0"/>
              <a:t>/</a:t>
            </a:r>
            <a:r>
              <a:rPr lang="en-US" dirty="0" err="1"/>
              <a:t>brocpics.htm</a:t>
            </a:r>
            <a:endParaRPr lang="en-US" dirty="0"/>
          </a:p>
        </p:txBody>
      </p:sp>
      <p:pic>
        <p:nvPicPr>
          <p:cNvPr id="3" name="Picture 2" descr="brocnew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937" y="300273"/>
            <a:ext cx="8324197" cy="5967167"/>
          </a:xfrm>
          <a:prstGeom prst="rect">
            <a:avLst/>
          </a:prstGeom>
        </p:spPr>
      </p:pic>
    </p:spTree>
    <p:extLst>
      <p:ext uri="{BB962C8B-B14F-4D97-AF65-F5344CB8AC3E}">
        <p14:creationId xmlns:p14="http://schemas.microsoft.com/office/powerpoint/2010/main" val="611594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10485"/>
            <a:ext cx="8422640" cy="923330"/>
          </a:xfrm>
          <a:prstGeom prst="rect">
            <a:avLst/>
          </a:prstGeom>
        </p:spPr>
        <p:txBody>
          <a:bodyPr wrap="square">
            <a:spAutoFit/>
          </a:bodyPr>
          <a:lstStyle/>
          <a:p>
            <a:r>
              <a:rPr lang="en-US" dirty="0">
                <a:latin typeface="Times"/>
                <a:cs typeface="Times"/>
              </a:rPr>
              <a:t>Liming </a:t>
            </a:r>
            <a:r>
              <a:rPr lang="en-US" dirty="0" err="1">
                <a:latin typeface="Times"/>
                <a:cs typeface="Times"/>
              </a:rPr>
              <a:t>Xiong</a:t>
            </a:r>
            <a:r>
              <a:rPr lang="en-US" dirty="0">
                <a:latin typeface="Times"/>
                <a:cs typeface="Times"/>
              </a:rPr>
              <a:t> and </a:t>
            </a:r>
            <a:r>
              <a:rPr lang="en-US" dirty="0" err="1">
                <a:latin typeface="Times"/>
                <a:cs typeface="Times"/>
              </a:rPr>
              <a:t>Jian</a:t>
            </a:r>
            <a:r>
              <a:rPr lang="en-US" dirty="0">
                <a:latin typeface="Times"/>
                <a:cs typeface="Times"/>
              </a:rPr>
              <a:t>-Kang </a:t>
            </a:r>
            <a:r>
              <a:rPr lang="en-US" dirty="0" smtClean="0">
                <a:latin typeface="Times"/>
                <a:cs typeface="Times"/>
              </a:rPr>
              <a:t>Zhu. 2012. </a:t>
            </a:r>
            <a:r>
              <a:rPr lang="en-US" dirty="0" smtClean="0">
                <a:latin typeface="Times"/>
                <a:cs typeface="Times"/>
                <a:hlinkClick r:id="rId2"/>
              </a:rPr>
              <a:t>Salt Tolerance</a:t>
            </a:r>
            <a:r>
              <a:rPr lang="en-US" dirty="0" smtClean="0">
                <a:latin typeface="Times"/>
                <a:cs typeface="Times"/>
              </a:rPr>
              <a:t>. The </a:t>
            </a:r>
            <a:r>
              <a:rPr lang="en-US" dirty="0">
                <a:latin typeface="Times"/>
                <a:cs typeface="Times"/>
              </a:rPr>
              <a:t>Arabidopsis Book, Number 1 2002</a:t>
            </a:r>
            <a:r>
              <a:rPr lang="en-US" dirty="0" smtClean="0">
                <a:latin typeface="Times"/>
                <a:cs typeface="Times"/>
              </a:rPr>
              <a:t>. The </a:t>
            </a:r>
            <a:r>
              <a:rPr lang="en-US" dirty="0">
                <a:latin typeface="Times"/>
                <a:cs typeface="Times"/>
              </a:rPr>
              <a:t>American Society of Plant </a:t>
            </a:r>
            <a:r>
              <a:rPr lang="en-US" dirty="0" smtClean="0">
                <a:latin typeface="Times"/>
                <a:cs typeface="Times"/>
              </a:rPr>
              <a:t>Biologists. </a:t>
            </a:r>
            <a:r>
              <a:rPr lang="ro-RO" dirty="0" smtClean="0">
                <a:latin typeface="Times"/>
                <a:cs typeface="Times"/>
              </a:rPr>
              <a:t>DOI</a:t>
            </a:r>
            <a:r>
              <a:rPr lang="ro-RO" dirty="0">
                <a:latin typeface="Times"/>
                <a:cs typeface="Times"/>
              </a:rPr>
              <a:t>: http://dx.doi.org/10.1199/tab.</a:t>
            </a:r>
            <a:r>
              <a:rPr lang="ro-RO" dirty="0" smtClean="0">
                <a:latin typeface="Times"/>
                <a:cs typeface="Times"/>
              </a:rPr>
              <a:t>0048</a:t>
            </a:r>
            <a:endParaRPr lang="ro-RO" dirty="0">
              <a:latin typeface="Times"/>
              <a:cs typeface="Times"/>
            </a:endParaRPr>
          </a:p>
        </p:txBody>
      </p:sp>
      <p:sp>
        <p:nvSpPr>
          <p:cNvPr id="3" name="TextBox 2"/>
          <p:cNvSpPr txBox="1"/>
          <p:nvPr/>
        </p:nvSpPr>
        <p:spPr>
          <a:xfrm>
            <a:off x="0" y="34713"/>
            <a:ext cx="9144000" cy="646331"/>
          </a:xfrm>
          <a:prstGeom prst="rect">
            <a:avLst/>
          </a:prstGeom>
          <a:noFill/>
        </p:spPr>
        <p:txBody>
          <a:bodyPr wrap="square" rtlCol="0">
            <a:spAutoFit/>
          </a:bodyPr>
          <a:lstStyle/>
          <a:p>
            <a:pPr algn="ctr"/>
            <a:r>
              <a:rPr lang="en-US" sz="3600" dirty="0" smtClean="0">
                <a:latin typeface="Times"/>
                <a:cs typeface="Times"/>
              </a:rPr>
              <a:t>References</a:t>
            </a:r>
            <a:endParaRPr lang="en-US" sz="3600" dirty="0">
              <a:latin typeface="Times"/>
              <a:cs typeface="Times"/>
            </a:endParaRPr>
          </a:p>
        </p:txBody>
      </p:sp>
      <p:sp>
        <p:nvSpPr>
          <p:cNvPr id="4" name="TextBox 3"/>
          <p:cNvSpPr txBox="1"/>
          <p:nvPr/>
        </p:nvSpPr>
        <p:spPr>
          <a:xfrm>
            <a:off x="152400" y="2237153"/>
            <a:ext cx="8575037" cy="646331"/>
          </a:xfrm>
          <a:prstGeom prst="rect">
            <a:avLst/>
          </a:prstGeom>
          <a:noFill/>
        </p:spPr>
        <p:txBody>
          <a:bodyPr wrap="square" rtlCol="0">
            <a:spAutoFit/>
          </a:bodyPr>
          <a:lstStyle/>
          <a:p>
            <a:r>
              <a:rPr lang="en-US" dirty="0">
                <a:latin typeface="Times"/>
                <a:cs typeface="Times"/>
                <a:hlinkClick r:id="rId3"/>
              </a:rPr>
              <a:t>Increased tolerance to salt stress in the phosphate-accumulating </a:t>
            </a:r>
            <a:r>
              <a:rPr lang="en-US" b="1" dirty="0">
                <a:latin typeface="Times"/>
                <a:cs typeface="Times"/>
                <a:hlinkClick r:id="rId3"/>
              </a:rPr>
              <a:t>Arabidopsis</a:t>
            </a:r>
            <a:r>
              <a:rPr lang="en-US" dirty="0">
                <a:latin typeface="Times"/>
                <a:cs typeface="Times"/>
                <a:hlinkClick r:id="rId3"/>
              </a:rPr>
              <a:t> mutants siz1 and pho2</a:t>
            </a:r>
            <a:r>
              <a:rPr lang="en-US" dirty="0" smtClean="0">
                <a:latin typeface="Times"/>
                <a:cs typeface="Times"/>
                <a:hlinkClick r:id="rId3"/>
              </a:rPr>
              <a:t>.</a:t>
            </a:r>
            <a:r>
              <a:rPr lang="en-US" dirty="0">
                <a:latin typeface="Times"/>
                <a:cs typeface="Times"/>
              </a:rPr>
              <a:t> </a:t>
            </a:r>
            <a:r>
              <a:rPr lang="en-US" dirty="0" smtClean="0">
                <a:latin typeface="Times"/>
                <a:cs typeface="Times"/>
              </a:rPr>
              <a:t>Miura </a:t>
            </a:r>
            <a:r>
              <a:rPr lang="en-US" dirty="0">
                <a:latin typeface="Times"/>
                <a:cs typeface="Times"/>
              </a:rPr>
              <a:t>K, Sato A, </a:t>
            </a:r>
            <a:r>
              <a:rPr lang="en-US" dirty="0" err="1">
                <a:latin typeface="Times"/>
                <a:cs typeface="Times"/>
              </a:rPr>
              <a:t>Ohta</a:t>
            </a:r>
            <a:r>
              <a:rPr lang="en-US" dirty="0">
                <a:latin typeface="Times"/>
                <a:cs typeface="Times"/>
              </a:rPr>
              <a:t> M, Furukawa J</a:t>
            </a:r>
            <a:r>
              <a:rPr lang="en-US" dirty="0" smtClean="0">
                <a:latin typeface="Times"/>
                <a:cs typeface="Times"/>
              </a:rPr>
              <a:t>.</a:t>
            </a:r>
            <a:endParaRPr lang="en-US" dirty="0">
              <a:latin typeface="Times"/>
              <a:cs typeface="Times"/>
            </a:endParaRPr>
          </a:p>
        </p:txBody>
      </p:sp>
      <p:sp>
        <p:nvSpPr>
          <p:cNvPr id="5" name="TextBox 4"/>
          <p:cNvSpPr txBox="1"/>
          <p:nvPr/>
        </p:nvSpPr>
        <p:spPr>
          <a:xfrm>
            <a:off x="152400" y="3052127"/>
            <a:ext cx="8991600" cy="1200329"/>
          </a:xfrm>
          <a:prstGeom prst="rect">
            <a:avLst/>
          </a:prstGeom>
          <a:noFill/>
        </p:spPr>
        <p:txBody>
          <a:bodyPr wrap="square" rtlCol="0">
            <a:spAutoFit/>
          </a:bodyPr>
          <a:lstStyle/>
          <a:p>
            <a:r>
              <a:rPr lang="en-US" dirty="0">
                <a:latin typeface="Times"/>
                <a:cs typeface="Times"/>
                <a:hlinkClick r:id="rId4"/>
              </a:rPr>
              <a:t>Overexpression of HARDY, an AP2/ERF gene from </a:t>
            </a:r>
            <a:r>
              <a:rPr lang="en-US" b="1" dirty="0">
                <a:latin typeface="Times"/>
                <a:cs typeface="Times"/>
                <a:hlinkClick r:id="rId4"/>
              </a:rPr>
              <a:t>Arabidopsis</a:t>
            </a:r>
            <a:r>
              <a:rPr lang="en-US" dirty="0">
                <a:latin typeface="Times"/>
                <a:cs typeface="Times"/>
                <a:hlinkClick r:id="rId4"/>
              </a:rPr>
              <a:t>, improves drought and salt tolerance by reducing transpiration and </a:t>
            </a:r>
            <a:r>
              <a:rPr lang="en-US" b="1" dirty="0">
                <a:latin typeface="Times"/>
                <a:cs typeface="Times"/>
                <a:hlinkClick r:id="rId4"/>
              </a:rPr>
              <a:t>sodium</a:t>
            </a:r>
            <a:r>
              <a:rPr lang="en-US" dirty="0">
                <a:latin typeface="Times"/>
                <a:cs typeface="Times"/>
                <a:hlinkClick r:id="rId4"/>
              </a:rPr>
              <a:t> </a:t>
            </a:r>
            <a:r>
              <a:rPr lang="en-US" b="1" dirty="0">
                <a:latin typeface="Times"/>
                <a:cs typeface="Times"/>
                <a:hlinkClick r:id="rId4"/>
              </a:rPr>
              <a:t>uptake</a:t>
            </a:r>
            <a:r>
              <a:rPr lang="en-US" dirty="0">
                <a:latin typeface="Times"/>
                <a:cs typeface="Times"/>
                <a:hlinkClick r:id="rId4"/>
              </a:rPr>
              <a:t> in transgenic Trifolium alexandrinum </a:t>
            </a:r>
            <a:r>
              <a:rPr lang="en-US" dirty="0" smtClean="0">
                <a:latin typeface="Times"/>
                <a:cs typeface="Times"/>
                <a:hlinkClick r:id="rId4"/>
              </a:rPr>
              <a:t>L.</a:t>
            </a:r>
            <a:r>
              <a:rPr lang="en-US" dirty="0">
                <a:latin typeface="Times"/>
                <a:cs typeface="Times"/>
              </a:rPr>
              <a:t> </a:t>
            </a:r>
            <a:r>
              <a:rPr lang="en-US" dirty="0" err="1" smtClean="0">
                <a:latin typeface="Times"/>
                <a:cs typeface="Times"/>
              </a:rPr>
              <a:t>Abogadallah</a:t>
            </a:r>
            <a:r>
              <a:rPr lang="en-US" dirty="0" smtClean="0">
                <a:latin typeface="Times"/>
                <a:cs typeface="Times"/>
              </a:rPr>
              <a:t> </a:t>
            </a:r>
            <a:r>
              <a:rPr lang="en-US" dirty="0">
                <a:latin typeface="Times"/>
                <a:cs typeface="Times"/>
              </a:rPr>
              <a:t>GM, Nada RM, Malinowski R, Quick </a:t>
            </a:r>
            <a:r>
              <a:rPr lang="en-US" dirty="0" smtClean="0">
                <a:latin typeface="Times"/>
                <a:cs typeface="Times"/>
              </a:rPr>
              <a:t>P. </a:t>
            </a:r>
            <a:r>
              <a:rPr lang="en-US" dirty="0" err="1" smtClean="0">
                <a:latin typeface="Times"/>
                <a:cs typeface="Times"/>
              </a:rPr>
              <a:t>Planta</a:t>
            </a:r>
            <a:r>
              <a:rPr lang="en-US" dirty="0">
                <a:latin typeface="Times"/>
                <a:cs typeface="Times"/>
              </a:rPr>
              <a:t>. 2011 Jun;233(6):1265-76. </a:t>
            </a:r>
            <a:r>
              <a:rPr lang="en-US" dirty="0" err="1">
                <a:latin typeface="Times"/>
                <a:cs typeface="Times"/>
              </a:rPr>
              <a:t>doi</a:t>
            </a:r>
            <a:r>
              <a:rPr lang="en-US" dirty="0">
                <a:latin typeface="Times"/>
                <a:cs typeface="Times"/>
              </a:rPr>
              <a:t>: 10.1007/s00425-011-1382-3. </a:t>
            </a:r>
            <a:r>
              <a:rPr lang="en-US" dirty="0" err="1">
                <a:latin typeface="Times"/>
                <a:cs typeface="Times"/>
              </a:rPr>
              <a:t>Epub</a:t>
            </a:r>
            <a:r>
              <a:rPr lang="en-US" dirty="0">
                <a:latin typeface="Times"/>
                <a:cs typeface="Times"/>
              </a:rPr>
              <a:t> 2011 Feb 22</a:t>
            </a:r>
            <a:r>
              <a:rPr lang="en-US" dirty="0" smtClean="0">
                <a:latin typeface="Times"/>
                <a:cs typeface="Times"/>
              </a:rPr>
              <a:t>.</a:t>
            </a:r>
            <a:endParaRPr lang="en-US" dirty="0" smtClean="0">
              <a:latin typeface="Times"/>
              <a:cs typeface="Times"/>
            </a:endParaRPr>
          </a:p>
        </p:txBody>
      </p:sp>
    </p:spTree>
    <p:extLst>
      <p:ext uri="{BB962C8B-B14F-4D97-AF65-F5344CB8AC3E}">
        <p14:creationId xmlns:p14="http://schemas.microsoft.com/office/powerpoint/2010/main" val="129841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848" y="1085521"/>
            <a:ext cx="8691485" cy="1077218"/>
          </a:xfrm>
          <a:prstGeom prst="rect">
            <a:avLst/>
          </a:prstGeom>
          <a:noFill/>
        </p:spPr>
        <p:txBody>
          <a:bodyPr wrap="square" rtlCol="0">
            <a:spAutoFit/>
          </a:bodyPr>
          <a:lstStyle/>
          <a:p>
            <a:pPr marL="457200" indent="-457200">
              <a:buFont typeface="Arial"/>
              <a:buChar char="•"/>
            </a:pPr>
            <a:r>
              <a:rPr lang="en-US" sz="3200" dirty="0" smtClean="0">
                <a:latin typeface="Times"/>
                <a:cs typeface="Times"/>
              </a:rPr>
              <a:t>not </a:t>
            </a:r>
            <a:r>
              <a:rPr lang="en-US" sz="3200" dirty="0">
                <a:latin typeface="Times"/>
                <a:cs typeface="Times"/>
              </a:rPr>
              <a:t>required for the growth of most </a:t>
            </a:r>
            <a:r>
              <a:rPr lang="en-US" sz="3200" dirty="0" smtClean="0">
                <a:latin typeface="Times"/>
                <a:cs typeface="Times"/>
              </a:rPr>
              <a:t>land plants</a:t>
            </a:r>
            <a:endParaRPr lang="en-US" sz="3200" dirty="0">
              <a:latin typeface="Times"/>
              <a:cs typeface="Times"/>
            </a:endParaRPr>
          </a:p>
          <a:p>
            <a:pPr marL="457200" indent="-457200">
              <a:buFont typeface="Arial"/>
              <a:buChar char="•"/>
            </a:pPr>
            <a:r>
              <a:rPr lang="en-US" sz="3200" dirty="0" smtClean="0">
                <a:latin typeface="Times"/>
                <a:cs typeface="Times"/>
              </a:rPr>
              <a:t>strong inhibitory </a:t>
            </a:r>
            <a:r>
              <a:rPr lang="en-US" sz="3200" dirty="0">
                <a:latin typeface="Times"/>
                <a:cs typeface="Times"/>
              </a:rPr>
              <a:t>effect on </a:t>
            </a:r>
            <a:r>
              <a:rPr lang="en-US" sz="3200" dirty="0" smtClean="0">
                <a:latin typeface="Times"/>
                <a:cs typeface="Times"/>
              </a:rPr>
              <a:t>many enzymes</a:t>
            </a:r>
          </a:p>
        </p:txBody>
      </p:sp>
      <p:sp>
        <p:nvSpPr>
          <p:cNvPr id="4" name="Rectangle 3"/>
          <p:cNvSpPr/>
          <p:nvPr/>
        </p:nvSpPr>
        <p:spPr>
          <a:xfrm>
            <a:off x="0" y="11577"/>
            <a:ext cx="9144000" cy="954107"/>
          </a:xfrm>
          <a:prstGeom prst="rect">
            <a:avLst/>
          </a:prstGeom>
        </p:spPr>
        <p:txBody>
          <a:bodyPr wrap="square">
            <a:spAutoFit/>
          </a:bodyPr>
          <a:lstStyle/>
          <a:p>
            <a:pPr algn="ctr">
              <a:lnSpc>
                <a:spcPct val="120000"/>
              </a:lnSpc>
            </a:pPr>
            <a:r>
              <a:rPr lang="en-US" sz="4800" dirty="0">
                <a:latin typeface="Times"/>
                <a:cs typeface="Times"/>
              </a:rPr>
              <a:t>What does Na</a:t>
            </a:r>
            <a:r>
              <a:rPr lang="en-US" sz="4800" baseline="30000" dirty="0">
                <a:latin typeface="Times"/>
                <a:cs typeface="Times"/>
              </a:rPr>
              <a:t>+</a:t>
            </a:r>
            <a:r>
              <a:rPr lang="en-US" sz="4800" dirty="0">
                <a:latin typeface="Times"/>
                <a:cs typeface="Times"/>
              </a:rPr>
              <a:t> do in a plant?</a:t>
            </a:r>
          </a:p>
        </p:txBody>
      </p:sp>
      <p:sp>
        <p:nvSpPr>
          <p:cNvPr id="6" name="TextBox 5"/>
          <p:cNvSpPr txBox="1"/>
          <p:nvPr/>
        </p:nvSpPr>
        <p:spPr>
          <a:xfrm>
            <a:off x="220438" y="2510064"/>
            <a:ext cx="8691536" cy="2246769"/>
          </a:xfrm>
          <a:prstGeom prst="rect">
            <a:avLst/>
          </a:prstGeom>
          <a:noFill/>
        </p:spPr>
        <p:txBody>
          <a:bodyPr wrap="square" rtlCol="0">
            <a:spAutoFit/>
          </a:bodyPr>
          <a:lstStyle/>
          <a:p>
            <a:pPr marL="342900" indent="-342900">
              <a:buFont typeface="Arial"/>
              <a:buChar char="•"/>
            </a:pPr>
            <a:r>
              <a:rPr lang="en-US" sz="2400" dirty="0" smtClean="0">
                <a:latin typeface="Times"/>
                <a:cs typeface="Times"/>
              </a:rPr>
              <a:t>High </a:t>
            </a:r>
            <a:r>
              <a:rPr lang="en-US" sz="2400" dirty="0">
                <a:latin typeface="Times"/>
                <a:cs typeface="Times"/>
              </a:rPr>
              <a:t>Na</a:t>
            </a:r>
            <a:r>
              <a:rPr lang="en-US" sz="2400" baseline="30000" dirty="0">
                <a:latin typeface="Times"/>
                <a:cs typeface="Times"/>
              </a:rPr>
              <a:t>+</a:t>
            </a:r>
            <a:r>
              <a:rPr lang="en-US" sz="2400" dirty="0" smtClean="0">
                <a:latin typeface="Times"/>
                <a:cs typeface="Times"/>
              </a:rPr>
              <a:t> </a:t>
            </a:r>
            <a:r>
              <a:rPr lang="en-US" sz="2400" dirty="0">
                <a:latin typeface="Times"/>
                <a:cs typeface="Times"/>
              </a:rPr>
              <a:t>at </a:t>
            </a:r>
            <a:r>
              <a:rPr lang="en-US" sz="2400" dirty="0" smtClean="0">
                <a:latin typeface="Times"/>
                <a:cs typeface="Times"/>
              </a:rPr>
              <a:t>root </a:t>
            </a:r>
            <a:r>
              <a:rPr lang="en-US" sz="2400" dirty="0">
                <a:latin typeface="Times"/>
                <a:cs typeface="Times"/>
              </a:rPr>
              <a:t>surface </a:t>
            </a:r>
            <a:r>
              <a:rPr lang="en-US" sz="2400" dirty="0" smtClean="0">
                <a:latin typeface="Times"/>
                <a:cs typeface="Times"/>
              </a:rPr>
              <a:t>disrupts potassium </a:t>
            </a:r>
            <a:r>
              <a:rPr lang="en-US" sz="2400" dirty="0">
                <a:latin typeface="Times"/>
                <a:cs typeface="Times"/>
              </a:rPr>
              <a:t>nutrition </a:t>
            </a:r>
            <a:endParaRPr lang="en-US" sz="2400" dirty="0" smtClean="0">
              <a:latin typeface="Times"/>
              <a:cs typeface="Times"/>
            </a:endParaRPr>
          </a:p>
          <a:p>
            <a:pPr marL="342900" indent="-342900">
              <a:buFont typeface="Arial"/>
              <a:buChar char="•"/>
            </a:pPr>
            <a:r>
              <a:rPr lang="en-US" sz="2400" dirty="0" smtClean="0">
                <a:latin typeface="Times"/>
                <a:cs typeface="Times"/>
              </a:rPr>
              <a:t>K</a:t>
            </a:r>
            <a:r>
              <a:rPr lang="en-US" sz="2400" baseline="30000" dirty="0" smtClean="0">
                <a:latin typeface="Times"/>
                <a:cs typeface="Times"/>
              </a:rPr>
              <a:t>+</a:t>
            </a:r>
            <a:r>
              <a:rPr lang="en-US" sz="2400" dirty="0" smtClean="0">
                <a:latin typeface="Times"/>
                <a:cs typeface="Times"/>
              </a:rPr>
              <a:t> influences cell </a:t>
            </a:r>
            <a:r>
              <a:rPr lang="en-US" sz="2400" dirty="0">
                <a:latin typeface="Times"/>
                <a:cs typeface="Times"/>
              </a:rPr>
              <a:t>turgor, membrane potential, </a:t>
            </a:r>
            <a:r>
              <a:rPr lang="en-US" sz="2400" dirty="0" smtClean="0">
                <a:latin typeface="Times"/>
                <a:cs typeface="Times"/>
              </a:rPr>
              <a:t>&amp; enzyme </a:t>
            </a:r>
            <a:r>
              <a:rPr lang="en-US" sz="2400" dirty="0" smtClean="0">
                <a:latin typeface="Times"/>
                <a:cs typeface="Times"/>
              </a:rPr>
              <a:t>activity </a:t>
            </a:r>
            <a:r>
              <a:rPr lang="en-US" sz="1000" dirty="0" smtClean="0">
                <a:latin typeface="Times"/>
                <a:cs typeface="Times"/>
              </a:rPr>
              <a:t>(</a:t>
            </a:r>
            <a:r>
              <a:rPr lang="en-US" sz="1000" dirty="0" err="1" smtClean="0">
                <a:latin typeface="Times"/>
                <a:cs typeface="Times"/>
              </a:rPr>
              <a:t>Lazof</a:t>
            </a:r>
            <a:r>
              <a:rPr lang="en-US" sz="1000" dirty="0" smtClean="0">
                <a:latin typeface="Times"/>
                <a:cs typeface="Times"/>
              </a:rPr>
              <a:t> </a:t>
            </a:r>
            <a:r>
              <a:rPr lang="en-US" sz="1000" dirty="0">
                <a:latin typeface="Times"/>
                <a:cs typeface="Times"/>
              </a:rPr>
              <a:t>and Bernstein, 1999</a:t>
            </a:r>
            <a:r>
              <a:rPr lang="en-US" sz="1000" dirty="0" smtClean="0">
                <a:latin typeface="Times"/>
                <a:cs typeface="Times"/>
              </a:rPr>
              <a:t>)</a:t>
            </a:r>
            <a:endParaRPr lang="en-US" sz="1000" dirty="0">
              <a:latin typeface="Times"/>
              <a:cs typeface="Times"/>
            </a:endParaRPr>
          </a:p>
          <a:p>
            <a:pPr marL="342900" indent="-342900">
              <a:buFont typeface="Arial"/>
              <a:buChar char="•"/>
            </a:pPr>
            <a:r>
              <a:rPr lang="en-US" sz="2400" dirty="0" smtClean="0">
                <a:latin typeface="Times"/>
                <a:cs typeface="Times"/>
              </a:rPr>
              <a:t>K</a:t>
            </a:r>
            <a:r>
              <a:rPr lang="en-US" sz="2400" baseline="30000" dirty="0">
                <a:latin typeface="Times"/>
                <a:cs typeface="Times"/>
              </a:rPr>
              <a:t>+</a:t>
            </a:r>
            <a:r>
              <a:rPr lang="en-US" sz="2400" dirty="0" smtClean="0">
                <a:latin typeface="Times"/>
                <a:cs typeface="Times"/>
              </a:rPr>
              <a:t> </a:t>
            </a:r>
            <a:r>
              <a:rPr lang="en-US" sz="2400" dirty="0">
                <a:latin typeface="Times"/>
                <a:cs typeface="Times"/>
              </a:rPr>
              <a:t>uptake via </a:t>
            </a:r>
            <a:r>
              <a:rPr lang="en-US" sz="2400" dirty="0" smtClean="0">
                <a:latin typeface="Times"/>
                <a:cs typeface="Times"/>
              </a:rPr>
              <a:t>KUP1 </a:t>
            </a:r>
            <a:r>
              <a:rPr lang="en-US" sz="2400" dirty="0" smtClean="0">
                <a:latin typeface="Times"/>
                <a:cs typeface="Times"/>
              </a:rPr>
              <a:t>inhibited by Na</a:t>
            </a:r>
            <a:r>
              <a:rPr lang="en-US" sz="2400" baseline="30000" dirty="0">
                <a:latin typeface="Times"/>
                <a:cs typeface="Times"/>
              </a:rPr>
              <a:t>+</a:t>
            </a:r>
            <a:r>
              <a:rPr lang="en-US" sz="2400" dirty="0" smtClean="0">
                <a:latin typeface="Times"/>
                <a:cs typeface="Times"/>
              </a:rPr>
              <a:t> </a:t>
            </a:r>
            <a:r>
              <a:rPr lang="en-US" sz="1000" dirty="0" smtClean="0">
                <a:latin typeface="Times"/>
                <a:cs typeface="Times"/>
              </a:rPr>
              <a:t>(Kim et </a:t>
            </a:r>
            <a:r>
              <a:rPr lang="en-US" sz="1000" dirty="0">
                <a:latin typeface="Times"/>
                <a:cs typeface="Times"/>
              </a:rPr>
              <a:t>al., 1998; Fu and Luan, </a:t>
            </a:r>
            <a:r>
              <a:rPr lang="en-US" sz="1000" dirty="0" smtClean="0">
                <a:latin typeface="Times"/>
                <a:cs typeface="Times"/>
              </a:rPr>
              <a:t>1998; Fu </a:t>
            </a:r>
            <a:r>
              <a:rPr lang="en-US" sz="1000" dirty="0">
                <a:latin typeface="Times"/>
                <a:cs typeface="Times"/>
              </a:rPr>
              <a:t>and Luan, 1998</a:t>
            </a:r>
            <a:r>
              <a:rPr lang="en-US" sz="1000" dirty="0" smtClean="0">
                <a:latin typeface="Times"/>
                <a:cs typeface="Times"/>
              </a:rPr>
              <a:t>)</a:t>
            </a:r>
            <a:r>
              <a:rPr lang="en-US" sz="2400" dirty="0" smtClean="0">
                <a:latin typeface="Times"/>
                <a:cs typeface="Times"/>
              </a:rPr>
              <a:t> </a:t>
            </a:r>
            <a:endParaRPr lang="en-US" sz="2400" dirty="0" smtClean="0">
              <a:latin typeface="Times"/>
              <a:cs typeface="Times"/>
            </a:endParaRPr>
          </a:p>
          <a:p>
            <a:pPr marL="342900" indent="-342900">
              <a:buFont typeface="Arial"/>
              <a:buChar char="•"/>
            </a:pPr>
            <a:r>
              <a:rPr lang="en-US" sz="2400" dirty="0">
                <a:latin typeface="Times"/>
                <a:cs typeface="Times"/>
              </a:rPr>
              <a:t>23-230 ppm sodium in soil is acceptable </a:t>
            </a:r>
            <a:r>
              <a:rPr lang="en-US" sz="1000" dirty="0">
                <a:latin typeface="Times"/>
                <a:cs typeface="Times"/>
              </a:rPr>
              <a:t>(</a:t>
            </a:r>
            <a:r>
              <a:rPr lang="en-US" sz="1000" dirty="0" err="1">
                <a:latin typeface="Times"/>
                <a:cs typeface="Times"/>
              </a:rPr>
              <a:t>www.dpi.nsw.gov.au</a:t>
            </a:r>
            <a:r>
              <a:rPr lang="en-US" sz="1000" dirty="0">
                <a:latin typeface="Times"/>
                <a:cs typeface="Times"/>
              </a:rPr>
              <a:t>/agriculture/resources/soils/testing/interpret)</a:t>
            </a:r>
          </a:p>
          <a:p>
            <a:endParaRPr lang="en-US" sz="2400" dirty="0">
              <a:latin typeface="Times"/>
              <a:cs typeface="Times"/>
            </a:endParaRPr>
          </a:p>
        </p:txBody>
      </p:sp>
    </p:spTree>
    <p:extLst>
      <p:ext uri="{BB962C8B-B14F-4D97-AF65-F5344CB8AC3E}">
        <p14:creationId xmlns:p14="http://schemas.microsoft.com/office/powerpoint/2010/main" val="375122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070" y="9970"/>
            <a:ext cx="7526820" cy="954107"/>
          </a:xfrm>
          <a:prstGeom prst="rect">
            <a:avLst/>
          </a:prstGeom>
        </p:spPr>
        <p:txBody>
          <a:bodyPr wrap="none">
            <a:spAutoFit/>
          </a:bodyPr>
          <a:lstStyle/>
          <a:p>
            <a:pPr>
              <a:lnSpc>
                <a:spcPct val="120000"/>
              </a:lnSpc>
            </a:pPr>
            <a:r>
              <a:rPr lang="en-US" sz="4800" dirty="0">
                <a:latin typeface="Times"/>
                <a:cs typeface="Times"/>
              </a:rPr>
              <a:t>How does Na</a:t>
            </a:r>
            <a:r>
              <a:rPr lang="en-US" sz="4800" baseline="30000" dirty="0">
                <a:latin typeface="Times"/>
                <a:cs typeface="Times"/>
              </a:rPr>
              <a:t>+</a:t>
            </a:r>
            <a:r>
              <a:rPr lang="en-US" sz="4800" dirty="0">
                <a:latin typeface="Times"/>
                <a:cs typeface="Times"/>
              </a:rPr>
              <a:t> get into a cell?</a:t>
            </a:r>
          </a:p>
        </p:txBody>
      </p:sp>
      <p:sp>
        <p:nvSpPr>
          <p:cNvPr id="6" name="TextBox 5"/>
          <p:cNvSpPr txBox="1"/>
          <p:nvPr/>
        </p:nvSpPr>
        <p:spPr>
          <a:xfrm>
            <a:off x="222249" y="1323819"/>
            <a:ext cx="8921751" cy="4678203"/>
          </a:xfrm>
          <a:prstGeom prst="rect">
            <a:avLst/>
          </a:prstGeom>
          <a:noFill/>
        </p:spPr>
        <p:txBody>
          <a:bodyPr wrap="square" rtlCol="0">
            <a:spAutoFit/>
          </a:bodyPr>
          <a:lstStyle/>
          <a:p>
            <a:pPr marL="342900" indent="-342900">
              <a:buFont typeface="Arial"/>
              <a:buChar char="•"/>
            </a:pPr>
            <a:r>
              <a:rPr lang="en-US" sz="2400" dirty="0">
                <a:latin typeface="Times"/>
                <a:cs typeface="Times"/>
              </a:rPr>
              <a:t>No transport systems specifically for Na</a:t>
            </a:r>
            <a:r>
              <a:rPr lang="en-US" sz="2400" baseline="30000" dirty="0">
                <a:latin typeface="Times"/>
                <a:cs typeface="Times"/>
              </a:rPr>
              <a:t>+</a:t>
            </a:r>
            <a:r>
              <a:rPr lang="en-US" sz="2400" dirty="0">
                <a:latin typeface="Times"/>
                <a:cs typeface="Times"/>
              </a:rPr>
              <a:t> uptake</a:t>
            </a:r>
          </a:p>
          <a:p>
            <a:pPr marL="342900" indent="-342900">
              <a:buFont typeface="Arial"/>
              <a:buChar char="•"/>
            </a:pPr>
            <a:r>
              <a:rPr lang="en-US" sz="2400" dirty="0">
                <a:latin typeface="Times"/>
                <a:cs typeface="Times"/>
              </a:rPr>
              <a:t>Na</a:t>
            </a:r>
            <a:r>
              <a:rPr lang="en-US" sz="2400" baseline="30000" dirty="0">
                <a:latin typeface="Times"/>
                <a:cs typeface="Times"/>
              </a:rPr>
              <a:t>+</a:t>
            </a:r>
            <a:r>
              <a:rPr lang="en-US" sz="2400" dirty="0">
                <a:latin typeface="Times"/>
                <a:cs typeface="Times"/>
              </a:rPr>
              <a:t> enters root cells through </a:t>
            </a:r>
            <a:r>
              <a:rPr lang="en-US" sz="2400" dirty="0" err="1">
                <a:latin typeface="Times"/>
                <a:cs typeface="Times"/>
              </a:rPr>
              <a:t>cation</a:t>
            </a:r>
            <a:r>
              <a:rPr lang="en-US" sz="2400" dirty="0">
                <a:latin typeface="Times"/>
                <a:cs typeface="Times"/>
              </a:rPr>
              <a:t> channels</a:t>
            </a:r>
          </a:p>
          <a:p>
            <a:pPr marL="342900" indent="-342900">
              <a:buFont typeface="Arial"/>
              <a:buChar char="•"/>
            </a:pPr>
            <a:r>
              <a:rPr lang="en-US" sz="2400" dirty="0">
                <a:latin typeface="Times"/>
                <a:cs typeface="Times"/>
              </a:rPr>
              <a:t>voltage-independent </a:t>
            </a:r>
            <a:r>
              <a:rPr lang="en-US" sz="2400" dirty="0" err="1">
                <a:latin typeface="Times"/>
                <a:cs typeface="Times"/>
              </a:rPr>
              <a:t>cation</a:t>
            </a:r>
            <a:r>
              <a:rPr lang="en-US" sz="2400" dirty="0">
                <a:latin typeface="Times"/>
                <a:cs typeface="Times"/>
              </a:rPr>
              <a:t> channels (major entry route)</a:t>
            </a:r>
          </a:p>
          <a:p>
            <a:pPr marL="342900" indent="-342900">
              <a:buFont typeface="Arial"/>
              <a:buChar char="•"/>
            </a:pPr>
            <a:r>
              <a:rPr lang="en-US" sz="2400" dirty="0">
                <a:latin typeface="Times"/>
                <a:cs typeface="Times"/>
              </a:rPr>
              <a:t>voltage-dependent </a:t>
            </a:r>
            <a:r>
              <a:rPr lang="en-US" sz="2400" dirty="0" err="1">
                <a:latin typeface="Times"/>
                <a:cs typeface="Times"/>
              </a:rPr>
              <a:t>cation</a:t>
            </a:r>
            <a:r>
              <a:rPr lang="en-US" sz="2400" dirty="0">
                <a:latin typeface="Times"/>
                <a:cs typeface="Times"/>
              </a:rPr>
              <a:t> channels </a:t>
            </a:r>
          </a:p>
          <a:p>
            <a:pPr marL="342900" indent="-342900">
              <a:buFont typeface="Arial"/>
              <a:buChar char="•"/>
            </a:pPr>
            <a:r>
              <a:rPr lang="en-US" sz="2400" dirty="0" smtClean="0">
                <a:latin typeface="Times"/>
                <a:cs typeface="Times"/>
              </a:rPr>
              <a:t>plasma </a:t>
            </a:r>
            <a:r>
              <a:rPr lang="en-US" sz="2400" dirty="0">
                <a:latin typeface="Times"/>
                <a:cs typeface="Times"/>
              </a:rPr>
              <a:t>membrane </a:t>
            </a:r>
            <a:r>
              <a:rPr lang="en-US" sz="2400" dirty="0" smtClean="0">
                <a:latin typeface="Times"/>
                <a:cs typeface="Times"/>
              </a:rPr>
              <a:t>potential (</a:t>
            </a:r>
            <a:r>
              <a:rPr lang="en-US" sz="2400" dirty="0">
                <a:latin typeface="Times"/>
                <a:cs typeface="Times"/>
              </a:rPr>
              <a:t>MP) </a:t>
            </a:r>
            <a:r>
              <a:rPr lang="en-US" sz="2400" dirty="0" smtClean="0">
                <a:latin typeface="Times"/>
                <a:cs typeface="Times"/>
              </a:rPr>
              <a:t>root cells </a:t>
            </a:r>
            <a:r>
              <a:rPr lang="en-US" sz="2400" dirty="0">
                <a:latin typeface="Times"/>
                <a:cs typeface="Times"/>
              </a:rPr>
              <a:t>~ -130 </a:t>
            </a:r>
            <a:r>
              <a:rPr lang="en-US" sz="2400" dirty="0" smtClean="0">
                <a:latin typeface="Times"/>
                <a:cs typeface="Times"/>
              </a:rPr>
              <a:t>mV</a:t>
            </a:r>
          </a:p>
          <a:p>
            <a:pPr marL="342900" indent="-342900">
              <a:buFont typeface="Arial"/>
              <a:buChar char="•"/>
            </a:pPr>
            <a:r>
              <a:rPr lang="en-US" sz="2400" dirty="0" smtClean="0">
                <a:latin typeface="Times"/>
                <a:cs typeface="Times"/>
              </a:rPr>
              <a:t>negative </a:t>
            </a:r>
            <a:r>
              <a:rPr lang="en-US" sz="2400" dirty="0">
                <a:latin typeface="Times"/>
                <a:cs typeface="Times"/>
              </a:rPr>
              <a:t>potential </a:t>
            </a:r>
            <a:r>
              <a:rPr lang="en-US" sz="2400" dirty="0" smtClean="0">
                <a:latin typeface="Times"/>
                <a:cs typeface="Times"/>
              </a:rPr>
              <a:t>facilitates </a:t>
            </a:r>
            <a:r>
              <a:rPr lang="en-US" sz="2400" dirty="0" smtClean="0">
                <a:latin typeface="Times"/>
                <a:cs typeface="Times"/>
              </a:rPr>
              <a:t>entry of </a:t>
            </a:r>
            <a:r>
              <a:rPr lang="en-US" sz="2400" dirty="0" smtClean="0">
                <a:latin typeface="Times"/>
                <a:cs typeface="Times"/>
              </a:rPr>
              <a:t>Na</a:t>
            </a:r>
            <a:r>
              <a:rPr lang="en-US" sz="2400" baseline="30000" dirty="0" smtClean="0">
                <a:latin typeface="Times"/>
                <a:cs typeface="Times"/>
              </a:rPr>
              <a:t>+</a:t>
            </a:r>
          </a:p>
          <a:p>
            <a:pPr marL="342900" indent="-342900">
              <a:buFont typeface="Arial"/>
              <a:buChar char="•"/>
            </a:pPr>
            <a:r>
              <a:rPr lang="en-US" sz="2400" dirty="0">
                <a:latin typeface="Times"/>
                <a:cs typeface="Times"/>
              </a:rPr>
              <a:t>HKT1 low affinity Na</a:t>
            </a:r>
            <a:r>
              <a:rPr lang="en-US" sz="2400" baseline="30000" dirty="0">
                <a:latin typeface="Times"/>
                <a:cs typeface="Times"/>
              </a:rPr>
              <a:t>+</a:t>
            </a:r>
            <a:r>
              <a:rPr lang="en-US" sz="2400" dirty="0">
                <a:latin typeface="Times"/>
                <a:cs typeface="Times"/>
              </a:rPr>
              <a:t> transporter at high external </a:t>
            </a:r>
            <a:r>
              <a:rPr lang="en-US" sz="2400" dirty="0" smtClean="0">
                <a:latin typeface="Times"/>
                <a:cs typeface="Times"/>
              </a:rPr>
              <a:t>Na</a:t>
            </a:r>
            <a:r>
              <a:rPr lang="en-US" sz="2400" baseline="30000" dirty="0">
                <a:latin typeface="Times"/>
                <a:cs typeface="Times"/>
              </a:rPr>
              <a:t>+</a:t>
            </a:r>
            <a:r>
              <a:rPr lang="en-US" sz="2400" dirty="0" smtClean="0">
                <a:latin typeface="Times"/>
                <a:cs typeface="Times"/>
              </a:rPr>
              <a:t> </a:t>
            </a:r>
            <a:r>
              <a:rPr lang="en-US" sz="1000" dirty="0">
                <a:latin typeface="Times"/>
                <a:cs typeface="Times"/>
              </a:rPr>
              <a:t>(Rubio et al., 1995)</a:t>
            </a:r>
          </a:p>
          <a:p>
            <a:pPr marL="342900" indent="-342900">
              <a:buFont typeface="Arial"/>
              <a:buChar char="•"/>
            </a:pPr>
            <a:r>
              <a:rPr lang="en-US" sz="2400" dirty="0" smtClean="0">
                <a:latin typeface="Times"/>
                <a:cs typeface="Times"/>
              </a:rPr>
              <a:t>Function </a:t>
            </a:r>
            <a:r>
              <a:rPr lang="en-US" sz="2400" dirty="0">
                <a:latin typeface="Times"/>
                <a:cs typeface="Times"/>
              </a:rPr>
              <a:t>of AtHKT1 in plants is </a:t>
            </a:r>
            <a:r>
              <a:rPr lang="en-US" sz="2400" dirty="0" smtClean="0">
                <a:latin typeface="Times"/>
                <a:cs typeface="Times"/>
              </a:rPr>
              <a:t>unclear</a:t>
            </a:r>
            <a:endParaRPr lang="en-US" sz="2400" dirty="0">
              <a:latin typeface="Times"/>
              <a:cs typeface="Times"/>
            </a:endParaRPr>
          </a:p>
          <a:p>
            <a:pPr marL="342900" indent="-342900">
              <a:buFont typeface="Arial"/>
              <a:buChar char="•"/>
            </a:pPr>
            <a:r>
              <a:rPr lang="en-US" sz="2400" dirty="0" smtClean="0">
                <a:latin typeface="Times"/>
                <a:cs typeface="Times"/>
              </a:rPr>
              <a:t>Not </a:t>
            </a:r>
            <a:r>
              <a:rPr lang="en-US" sz="2400" dirty="0">
                <a:latin typeface="Times"/>
                <a:cs typeface="Times"/>
              </a:rPr>
              <a:t>known how </a:t>
            </a:r>
            <a:r>
              <a:rPr lang="en-US" sz="2400" dirty="0" smtClean="0">
                <a:latin typeface="Times"/>
                <a:cs typeface="Times"/>
              </a:rPr>
              <a:t>PMP3 </a:t>
            </a:r>
            <a:r>
              <a:rPr lang="en-US" sz="2400" dirty="0" smtClean="0">
                <a:latin typeface="Times"/>
                <a:cs typeface="Times"/>
              </a:rPr>
              <a:t>regulates </a:t>
            </a:r>
            <a:r>
              <a:rPr lang="en-US" sz="2400" dirty="0">
                <a:latin typeface="Times"/>
                <a:cs typeface="Times"/>
              </a:rPr>
              <a:t>membrane </a:t>
            </a:r>
            <a:r>
              <a:rPr lang="en-US" sz="2400" dirty="0" smtClean="0">
                <a:latin typeface="Times"/>
                <a:cs typeface="Times"/>
              </a:rPr>
              <a:t>potential</a:t>
            </a:r>
          </a:p>
          <a:p>
            <a:pPr marL="342900" indent="-342900">
              <a:buFont typeface="Arial"/>
              <a:buChar char="•"/>
            </a:pPr>
            <a:r>
              <a:rPr lang="en-US" sz="2400" dirty="0" smtClean="0">
                <a:latin typeface="Times"/>
                <a:cs typeface="Times"/>
              </a:rPr>
              <a:t>PMP3 </a:t>
            </a:r>
            <a:r>
              <a:rPr lang="en-US" sz="2400" dirty="0" err="1" smtClean="0">
                <a:latin typeface="Times"/>
                <a:cs typeface="Times"/>
              </a:rPr>
              <a:t>ortholog</a:t>
            </a:r>
            <a:r>
              <a:rPr lang="en-US" sz="2400" dirty="0" smtClean="0">
                <a:latin typeface="Times"/>
                <a:cs typeface="Times"/>
              </a:rPr>
              <a:t> of </a:t>
            </a:r>
            <a:r>
              <a:rPr lang="en-US" sz="2400" dirty="0">
                <a:latin typeface="Times"/>
                <a:cs typeface="Times"/>
              </a:rPr>
              <a:t>RCI2A </a:t>
            </a:r>
            <a:r>
              <a:rPr lang="en-US" sz="2400" dirty="0" smtClean="0">
                <a:latin typeface="Times"/>
                <a:cs typeface="Times"/>
              </a:rPr>
              <a:t>&amp;RCI2B </a:t>
            </a:r>
            <a:r>
              <a:rPr lang="en-US" sz="2400" dirty="0">
                <a:latin typeface="Times"/>
                <a:cs typeface="Times"/>
              </a:rPr>
              <a:t>in </a:t>
            </a:r>
            <a:r>
              <a:rPr lang="en-US" sz="2400" i="1" dirty="0" smtClean="0">
                <a:latin typeface="Times"/>
                <a:cs typeface="Times"/>
              </a:rPr>
              <a:t>Arabidopsis </a:t>
            </a:r>
            <a:r>
              <a:rPr lang="en-US" sz="1000" dirty="0" smtClean="0">
                <a:latin typeface="Times"/>
                <a:cs typeface="Times"/>
              </a:rPr>
              <a:t>(</a:t>
            </a:r>
            <a:r>
              <a:rPr lang="en-US" sz="1000" dirty="0">
                <a:latin typeface="Times"/>
                <a:cs typeface="Times"/>
              </a:rPr>
              <a:t>Medina </a:t>
            </a:r>
            <a:r>
              <a:rPr lang="en-US" sz="1000" dirty="0" smtClean="0">
                <a:latin typeface="Times"/>
                <a:cs typeface="Times"/>
              </a:rPr>
              <a:t>et al</a:t>
            </a:r>
            <a:r>
              <a:rPr lang="en-US" sz="1000" dirty="0">
                <a:latin typeface="Times"/>
                <a:cs typeface="Times"/>
              </a:rPr>
              <a:t>., 2001; </a:t>
            </a:r>
            <a:r>
              <a:rPr lang="en-US" sz="1000" dirty="0" err="1">
                <a:latin typeface="Times"/>
                <a:cs typeface="Times"/>
              </a:rPr>
              <a:t>Nylander</a:t>
            </a:r>
            <a:r>
              <a:rPr lang="en-US" sz="1000" dirty="0">
                <a:latin typeface="Times"/>
                <a:cs typeface="Times"/>
              </a:rPr>
              <a:t> et al., 2001) </a:t>
            </a:r>
            <a:endParaRPr lang="en-US" sz="1000" dirty="0" smtClean="0">
              <a:latin typeface="Times"/>
              <a:cs typeface="Times"/>
            </a:endParaRPr>
          </a:p>
          <a:p>
            <a:pPr marL="342900" indent="-342900">
              <a:buFont typeface="Arial"/>
              <a:buChar char="•"/>
            </a:pPr>
            <a:r>
              <a:rPr lang="en-US" sz="2400" dirty="0" smtClean="0">
                <a:latin typeface="Times"/>
                <a:cs typeface="Times"/>
              </a:rPr>
              <a:t>Arabidopsis </a:t>
            </a:r>
            <a:r>
              <a:rPr lang="en-US" sz="2400" dirty="0">
                <a:latin typeface="Times"/>
                <a:cs typeface="Times"/>
              </a:rPr>
              <a:t>RCI2A </a:t>
            </a:r>
            <a:r>
              <a:rPr lang="en-US" sz="2400" dirty="0" smtClean="0">
                <a:latin typeface="Times"/>
                <a:cs typeface="Times"/>
              </a:rPr>
              <a:t>complements yeast </a:t>
            </a:r>
            <a:r>
              <a:rPr lang="en-US" sz="2400" dirty="0">
                <a:latin typeface="Times"/>
                <a:cs typeface="Times"/>
              </a:rPr>
              <a:t>pmp3/</a:t>
            </a:r>
            <a:r>
              <a:rPr lang="en-US" sz="2400" dirty="0" smtClean="0">
                <a:latin typeface="Times"/>
                <a:cs typeface="Times"/>
              </a:rPr>
              <a:t>sna1 </a:t>
            </a:r>
            <a:r>
              <a:rPr lang="en-US" sz="2400" dirty="0">
                <a:latin typeface="Times"/>
                <a:cs typeface="Times"/>
              </a:rPr>
              <a:t>salt </a:t>
            </a:r>
            <a:r>
              <a:rPr lang="en-US" sz="2400" dirty="0" smtClean="0">
                <a:latin typeface="Times"/>
                <a:cs typeface="Times"/>
              </a:rPr>
              <a:t>sensitivity</a:t>
            </a:r>
          </a:p>
          <a:p>
            <a:pPr marL="342900" indent="-342900">
              <a:buFont typeface="Arial"/>
              <a:buChar char="•"/>
            </a:pPr>
            <a:endParaRPr lang="en-US" sz="2400" dirty="0">
              <a:latin typeface="Times"/>
              <a:cs typeface="Times"/>
            </a:endParaRPr>
          </a:p>
        </p:txBody>
      </p:sp>
      <p:sp>
        <p:nvSpPr>
          <p:cNvPr id="7" name="TextBox 6"/>
          <p:cNvSpPr txBox="1"/>
          <p:nvPr/>
        </p:nvSpPr>
        <p:spPr>
          <a:xfrm>
            <a:off x="3612257" y="5713020"/>
            <a:ext cx="3219752" cy="369332"/>
          </a:xfrm>
          <a:prstGeom prst="rect">
            <a:avLst/>
          </a:prstGeom>
          <a:noFill/>
        </p:spPr>
        <p:txBody>
          <a:bodyPr wrap="none" rtlCol="0">
            <a:spAutoFit/>
          </a:bodyPr>
          <a:lstStyle/>
          <a:p>
            <a:r>
              <a:rPr lang="en-US" dirty="0">
                <a:latin typeface="Times"/>
                <a:cs typeface="Times"/>
              </a:rPr>
              <a:t>Na+ in Arabidopsis root is </a:t>
            </a:r>
            <a:r>
              <a:rPr lang="en-US" dirty="0" smtClean="0">
                <a:latin typeface="Times"/>
                <a:cs typeface="Times"/>
              </a:rPr>
              <a:t>SAS1</a:t>
            </a:r>
            <a:endParaRPr lang="en-US" dirty="0">
              <a:latin typeface="Times"/>
              <a:cs typeface="Times"/>
            </a:endParaRPr>
          </a:p>
        </p:txBody>
      </p:sp>
    </p:spTree>
    <p:extLst>
      <p:ext uri="{BB962C8B-B14F-4D97-AF65-F5344CB8AC3E}">
        <p14:creationId xmlns:p14="http://schemas.microsoft.com/office/powerpoint/2010/main" val="206339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54107"/>
          </a:xfrm>
          <a:prstGeom prst="rect">
            <a:avLst/>
          </a:prstGeom>
        </p:spPr>
        <p:txBody>
          <a:bodyPr wrap="square">
            <a:spAutoFit/>
          </a:bodyPr>
          <a:lstStyle/>
          <a:p>
            <a:pPr algn="ctr">
              <a:lnSpc>
                <a:spcPct val="120000"/>
              </a:lnSpc>
            </a:pPr>
            <a:r>
              <a:rPr lang="en-US" sz="4800" dirty="0">
                <a:latin typeface="Times"/>
                <a:cs typeface="Times"/>
              </a:rPr>
              <a:t>How does Na</a:t>
            </a:r>
            <a:r>
              <a:rPr lang="en-US" sz="4800" baseline="30000" dirty="0">
                <a:latin typeface="Times"/>
                <a:cs typeface="Times"/>
              </a:rPr>
              <a:t>+</a:t>
            </a:r>
            <a:r>
              <a:rPr lang="en-US" sz="4800" dirty="0">
                <a:latin typeface="Times"/>
                <a:cs typeface="Times"/>
              </a:rPr>
              <a:t> get out of a cell?</a:t>
            </a:r>
          </a:p>
        </p:txBody>
      </p:sp>
      <p:sp>
        <p:nvSpPr>
          <p:cNvPr id="5" name="Rectangle 4"/>
          <p:cNvSpPr/>
          <p:nvPr/>
        </p:nvSpPr>
        <p:spPr>
          <a:xfrm>
            <a:off x="211667" y="1869755"/>
            <a:ext cx="8815916" cy="1200328"/>
          </a:xfrm>
          <a:prstGeom prst="rect">
            <a:avLst/>
          </a:prstGeom>
        </p:spPr>
        <p:txBody>
          <a:bodyPr wrap="square">
            <a:spAutoFit/>
          </a:bodyPr>
          <a:lstStyle/>
          <a:p>
            <a:pPr marL="342900" indent="-342900">
              <a:buFont typeface="Arial"/>
              <a:buChar char="•"/>
            </a:pPr>
            <a:r>
              <a:rPr lang="en-US" sz="2400" dirty="0">
                <a:latin typeface="Times"/>
                <a:cs typeface="Times"/>
              </a:rPr>
              <a:t>Na</a:t>
            </a:r>
            <a:r>
              <a:rPr lang="en-US" sz="2400" baseline="30000" dirty="0">
                <a:latin typeface="Times"/>
                <a:cs typeface="Times"/>
              </a:rPr>
              <a:t>+</a:t>
            </a:r>
            <a:r>
              <a:rPr lang="en-US" sz="2400" dirty="0">
                <a:latin typeface="Times"/>
                <a:cs typeface="Times"/>
              </a:rPr>
              <a:t>/H</a:t>
            </a:r>
            <a:r>
              <a:rPr lang="en-US" sz="2400" baseline="30000" dirty="0">
                <a:latin typeface="Times"/>
                <a:cs typeface="Times"/>
              </a:rPr>
              <a:t>+</a:t>
            </a:r>
            <a:r>
              <a:rPr lang="en-US" sz="2400" dirty="0">
                <a:latin typeface="Times"/>
                <a:cs typeface="Times"/>
              </a:rPr>
              <a:t> exchanger in vacuole membrane and plasma </a:t>
            </a:r>
            <a:r>
              <a:rPr lang="en-US" sz="2400" dirty="0" smtClean="0">
                <a:latin typeface="Times"/>
                <a:cs typeface="Times"/>
              </a:rPr>
              <a:t>membrane</a:t>
            </a:r>
            <a:endParaRPr lang="en-US" sz="2400" dirty="0" smtClean="0">
              <a:latin typeface="Times"/>
              <a:cs typeface="Times"/>
            </a:endParaRPr>
          </a:p>
          <a:p>
            <a:pPr marL="342900" indent="-342900">
              <a:buFont typeface="Arial"/>
              <a:buChar char="•"/>
            </a:pPr>
            <a:r>
              <a:rPr lang="en-US" sz="2400" dirty="0" smtClean="0">
                <a:latin typeface="Times"/>
                <a:cs typeface="Times"/>
              </a:rPr>
              <a:t>Na</a:t>
            </a:r>
            <a:r>
              <a:rPr lang="en-US" sz="2400" baseline="30000" dirty="0" smtClean="0">
                <a:latin typeface="Times"/>
                <a:cs typeface="Times"/>
              </a:rPr>
              <a:t>+</a:t>
            </a:r>
            <a:r>
              <a:rPr lang="en-US" sz="2400" dirty="0" smtClean="0">
                <a:latin typeface="Times"/>
                <a:cs typeface="Times"/>
              </a:rPr>
              <a:t> in vacuole removes from cytoplasm (good)</a:t>
            </a:r>
          </a:p>
          <a:p>
            <a:pPr marL="342900" indent="-342900">
              <a:buFont typeface="Arial"/>
              <a:buChar char="•"/>
            </a:pPr>
            <a:r>
              <a:rPr lang="en-US" sz="2400" dirty="0" smtClean="0">
                <a:latin typeface="Times"/>
                <a:cs typeface="Times"/>
              </a:rPr>
              <a:t>Balance low </a:t>
            </a:r>
            <a:r>
              <a:rPr lang="en-US" sz="2400" dirty="0">
                <a:latin typeface="Times"/>
                <a:cs typeface="Times"/>
              </a:rPr>
              <a:t>extracellular osmotic potential created by salt stress.</a:t>
            </a:r>
          </a:p>
        </p:txBody>
      </p:sp>
    </p:spTree>
    <p:extLst>
      <p:ext uri="{BB962C8B-B14F-4D97-AF65-F5344CB8AC3E}">
        <p14:creationId xmlns:p14="http://schemas.microsoft.com/office/powerpoint/2010/main" val="412997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8 at 12.29.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334" y="248193"/>
            <a:ext cx="5000600" cy="5080610"/>
          </a:xfrm>
          <a:prstGeom prst="rect">
            <a:avLst/>
          </a:prstGeom>
        </p:spPr>
      </p:pic>
      <p:sp>
        <p:nvSpPr>
          <p:cNvPr id="3" name="TextBox 2"/>
          <p:cNvSpPr txBox="1"/>
          <p:nvPr/>
        </p:nvSpPr>
        <p:spPr>
          <a:xfrm>
            <a:off x="239066" y="5969337"/>
            <a:ext cx="8454918" cy="646331"/>
          </a:xfrm>
          <a:prstGeom prst="rect">
            <a:avLst/>
          </a:prstGeom>
          <a:noFill/>
        </p:spPr>
        <p:txBody>
          <a:bodyPr wrap="square" rtlCol="0">
            <a:spAutoFit/>
          </a:bodyPr>
          <a:lstStyle/>
          <a:p>
            <a:r>
              <a:rPr lang="en-US" dirty="0" smtClean="0">
                <a:latin typeface="Times"/>
                <a:cs typeface="Times"/>
              </a:rPr>
              <a:t>Ca</a:t>
            </a:r>
            <a:r>
              <a:rPr lang="en-US" baseline="30000" dirty="0" smtClean="0">
                <a:latin typeface="Times"/>
                <a:cs typeface="Times"/>
              </a:rPr>
              <a:t>2</a:t>
            </a:r>
            <a:r>
              <a:rPr lang="en-US" baseline="30000" dirty="0">
                <a:latin typeface="Times"/>
                <a:cs typeface="Times"/>
              </a:rPr>
              <a:t>+</a:t>
            </a:r>
            <a:r>
              <a:rPr lang="en-US" dirty="0" smtClean="0">
                <a:latin typeface="Times"/>
                <a:cs typeface="Times"/>
              </a:rPr>
              <a:t>-binding </a:t>
            </a:r>
            <a:r>
              <a:rPr lang="en-US" dirty="0">
                <a:latin typeface="Times"/>
                <a:cs typeface="Times"/>
              </a:rPr>
              <a:t>protein </a:t>
            </a:r>
            <a:r>
              <a:rPr lang="en-US" dirty="0" smtClean="0">
                <a:latin typeface="Times"/>
                <a:cs typeface="Times"/>
              </a:rPr>
              <a:t> SOS3 </a:t>
            </a:r>
            <a:r>
              <a:rPr lang="en-US" dirty="0">
                <a:latin typeface="Times"/>
                <a:cs typeface="Times"/>
              </a:rPr>
              <a:t>is </a:t>
            </a:r>
            <a:r>
              <a:rPr lang="en-US" dirty="0" smtClean="0">
                <a:latin typeface="Times"/>
                <a:cs typeface="Times"/>
              </a:rPr>
              <a:t>similar </a:t>
            </a:r>
            <a:r>
              <a:rPr lang="en-US" dirty="0">
                <a:latin typeface="Times"/>
                <a:cs typeface="Times"/>
              </a:rPr>
              <a:t>to the </a:t>
            </a:r>
            <a:r>
              <a:rPr lang="en-US" dirty="0" smtClean="0">
                <a:latin typeface="Times"/>
                <a:cs typeface="Times"/>
              </a:rPr>
              <a:t>beta </a:t>
            </a:r>
            <a:r>
              <a:rPr lang="en-US" dirty="0">
                <a:latin typeface="Times"/>
                <a:cs typeface="Times"/>
              </a:rPr>
              <a:t>subunit of </a:t>
            </a:r>
            <a:r>
              <a:rPr lang="en-US" dirty="0" err="1" smtClean="0">
                <a:latin typeface="Times"/>
                <a:cs typeface="Times"/>
              </a:rPr>
              <a:t>calcineurin</a:t>
            </a:r>
            <a:r>
              <a:rPr lang="en-US" dirty="0" smtClean="0">
                <a:latin typeface="Times"/>
                <a:cs typeface="Times"/>
              </a:rPr>
              <a:t> </a:t>
            </a:r>
            <a:r>
              <a:rPr lang="en-US" sz="1000" dirty="0">
                <a:latin typeface="Times"/>
                <a:cs typeface="Times"/>
              </a:rPr>
              <a:t>(Liu and Zhu, 1998</a:t>
            </a:r>
            <a:r>
              <a:rPr lang="en-US" sz="1000" dirty="0" smtClean="0">
                <a:latin typeface="Times"/>
                <a:cs typeface="Times"/>
              </a:rPr>
              <a:t>)</a:t>
            </a:r>
          </a:p>
          <a:p>
            <a:r>
              <a:rPr lang="en-US" dirty="0" smtClean="0">
                <a:latin typeface="Times"/>
                <a:cs typeface="Times"/>
              </a:rPr>
              <a:t>SOS3 </a:t>
            </a:r>
            <a:r>
              <a:rPr lang="en-US" dirty="0">
                <a:latin typeface="Times"/>
                <a:cs typeface="Times"/>
              </a:rPr>
              <a:t>does not function through a phosphatase </a:t>
            </a:r>
            <a:r>
              <a:rPr lang="en-US" sz="1000" dirty="0">
                <a:latin typeface="Times"/>
                <a:cs typeface="Times"/>
              </a:rPr>
              <a:t>(</a:t>
            </a:r>
            <a:r>
              <a:rPr lang="en-US" sz="1000" dirty="0" err="1">
                <a:latin typeface="Times"/>
                <a:cs typeface="Times"/>
              </a:rPr>
              <a:t>Halfter</a:t>
            </a:r>
            <a:r>
              <a:rPr lang="en-US" sz="1000" dirty="0">
                <a:latin typeface="Times"/>
                <a:cs typeface="Times"/>
              </a:rPr>
              <a:t> </a:t>
            </a:r>
            <a:r>
              <a:rPr lang="en-US" sz="1000" dirty="0" smtClean="0">
                <a:latin typeface="Times"/>
                <a:cs typeface="Times"/>
              </a:rPr>
              <a:t>et al</a:t>
            </a:r>
            <a:r>
              <a:rPr lang="en-US" sz="1000" dirty="0">
                <a:latin typeface="Times"/>
                <a:cs typeface="Times"/>
              </a:rPr>
              <a:t>., 2000</a:t>
            </a:r>
            <a:r>
              <a:rPr lang="en-US" sz="1000" dirty="0" smtClean="0">
                <a:latin typeface="Times"/>
                <a:cs typeface="Times"/>
              </a:rPr>
              <a:t>)</a:t>
            </a:r>
            <a:endParaRPr lang="en-US" sz="1000" dirty="0">
              <a:latin typeface="Times"/>
              <a:cs typeface="Times"/>
            </a:endParaRPr>
          </a:p>
        </p:txBody>
      </p:sp>
      <p:sp>
        <p:nvSpPr>
          <p:cNvPr id="7" name="Rectangle 6"/>
          <p:cNvSpPr/>
          <p:nvPr/>
        </p:nvSpPr>
        <p:spPr>
          <a:xfrm>
            <a:off x="249450" y="2176616"/>
            <a:ext cx="3349868" cy="646331"/>
          </a:xfrm>
          <a:prstGeom prst="rect">
            <a:avLst/>
          </a:prstGeom>
        </p:spPr>
        <p:txBody>
          <a:bodyPr wrap="square">
            <a:spAutoFit/>
          </a:bodyPr>
          <a:lstStyle/>
          <a:p>
            <a:pPr algn="ctr"/>
            <a:r>
              <a:rPr lang="en-US" dirty="0">
                <a:latin typeface="Times"/>
                <a:cs typeface="Times"/>
              </a:rPr>
              <a:t>vacuolar H</a:t>
            </a:r>
            <a:r>
              <a:rPr lang="en-US" baseline="30000" dirty="0">
                <a:latin typeface="Times"/>
                <a:cs typeface="Times"/>
              </a:rPr>
              <a:t>+</a:t>
            </a:r>
            <a:r>
              <a:rPr lang="en-US" dirty="0" smtClean="0">
                <a:latin typeface="Times"/>
                <a:cs typeface="Times"/>
              </a:rPr>
              <a:t>-</a:t>
            </a:r>
            <a:r>
              <a:rPr lang="en-US" dirty="0" err="1" smtClean="0">
                <a:latin typeface="Times"/>
                <a:cs typeface="Times"/>
              </a:rPr>
              <a:t>pyrophosphatase</a:t>
            </a:r>
            <a:r>
              <a:rPr lang="en-US" dirty="0" smtClean="0">
                <a:latin typeface="Times"/>
                <a:cs typeface="Times"/>
              </a:rPr>
              <a:t> (AVP1)</a:t>
            </a:r>
            <a:endParaRPr lang="en-US" dirty="0">
              <a:latin typeface="Times"/>
              <a:cs typeface="Times"/>
            </a:endParaRPr>
          </a:p>
        </p:txBody>
      </p:sp>
      <p:sp>
        <p:nvSpPr>
          <p:cNvPr id="8" name="TextBox 7"/>
          <p:cNvSpPr txBox="1"/>
          <p:nvPr/>
        </p:nvSpPr>
        <p:spPr>
          <a:xfrm>
            <a:off x="6828407" y="4604635"/>
            <a:ext cx="1043838" cy="369332"/>
          </a:xfrm>
          <a:prstGeom prst="rect">
            <a:avLst/>
          </a:prstGeom>
          <a:noFill/>
        </p:spPr>
        <p:txBody>
          <a:bodyPr wrap="none" rtlCol="0">
            <a:spAutoFit/>
          </a:bodyPr>
          <a:lstStyle/>
          <a:p>
            <a:r>
              <a:rPr lang="en-US" dirty="0">
                <a:latin typeface="Times"/>
                <a:cs typeface="Times"/>
              </a:rPr>
              <a:t>AtNHX1</a:t>
            </a:r>
          </a:p>
        </p:txBody>
      </p:sp>
    </p:spTree>
    <p:extLst>
      <p:ext uri="{BB962C8B-B14F-4D97-AF65-F5344CB8AC3E}">
        <p14:creationId xmlns:p14="http://schemas.microsoft.com/office/powerpoint/2010/main" val="3456915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70"/>
            <a:ext cx="9144000" cy="954107"/>
          </a:xfrm>
          <a:prstGeom prst="rect">
            <a:avLst/>
          </a:prstGeom>
        </p:spPr>
        <p:txBody>
          <a:bodyPr wrap="square">
            <a:spAutoFit/>
          </a:bodyPr>
          <a:lstStyle/>
          <a:p>
            <a:pPr algn="ctr">
              <a:lnSpc>
                <a:spcPct val="120000"/>
              </a:lnSpc>
            </a:pPr>
            <a:r>
              <a:rPr lang="en-US" sz="4800" dirty="0">
                <a:latin typeface="Times"/>
                <a:cs typeface="Times"/>
              </a:rPr>
              <a:t>Where is Na</a:t>
            </a:r>
            <a:r>
              <a:rPr lang="en-US" sz="4800" baseline="30000" dirty="0">
                <a:latin typeface="Times"/>
                <a:cs typeface="Times"/>
              </a:rPr>
              <a:t>+</a:t>
            </a:r>
            <a:r>
              <a:rPr lang="en-US" sz="4800" dirty="0">
                <a:latin typeface="Times"/>
                <a:cs typeface="Times"/>
              </a:rPr>
              <a:t> stored in plants?</a:t>
            </a:r>
          </a:p>
        </p:txBody>
      </p:sp>
      <p:sp>
        <p:nvSpPr>
          <p:cNvPr id="6" name="TextBox 5"/>
          <p:cNvSpPr txBox="1"/>
          <p:nvPr/>
        </p:nvSpPr>
        <p:spPr>
          <a:xfrm>
            <a:off x="158751" y="1886203"/>
            <a:ext cx="8551332" cy="1514261"/>
          </a:xfrm>
          <a:prstGeom prst="rect">
            <a:avLst/>
          </a:prstGeom>
          <a:noFill/>
        </p:spPr>
        <p:txBody>
          <a:bodyPr wrap="square" rtlCol="0">
            <a:spAutoFit/>
          </a:bodyPr>
          <a:lstStyle/>
          <a:p>
            <a:pPr marL="342900" indent="-342900">
              <a:lnSpc>
                <a:spcPct val="130000"/>
              </a:lnSpc>
              <a:buFont typeface="Arial"/>
              <a:buChar char="•"/>
            </a:pPr>
            <a:r>
              <a:rPr lang="en-US" sz="2400" dirty="0" smtClean="0">
                <a:latin typeface="Times"/>
                <a:cs typeface="Times"/>
              </a:rPr>
              <a:t>NOK2 sequester Na</a:t>
            </a:r>
            <a:r>
              <a:rPr lang="en-US" sz="2400" baseline="30000" dirty="0" smtClean="0">
                <a:latin typeface="Times"/>
                <a:cs typeface="Times"/>
              </a:rPr>
              <a:t>+</a:t>
            </a:r>
            <a:r>
              <a:rPr lang="en-US" sz="2400" dirty="0" smtClean="0">
                <a:latin typeface="Times"/>
                <a:cs typeface="Times"/>
              </a:rPr>
              <a:t> </a:t>
            </a:r>
            <a:r>
              <a:rPr lang="en-US" sz="2400" dirty="0">
                <a:latin typeface="Times"/>
                <a:cs typeface="Times"/>
              </a:rPr>
              <a:t>in </a:t>
            </a:r>
            <a:r>
              <a:rPr lang="en-US" sz="2400" dirty="0" smtClean="0">
                <a:latin typeface="Times"/>
                <a:cs typeface="Times"/>
              </a:rPr>
              <a:t>vacuole with transport K</a:t>
            </a:r>
            <a:r>
              <a:rPr lang="en-US" sz="2400" baseline="30000" dirty="0" smtClean="0">
                <a:latin typeface="Times"/>
                <a:cs typeface="Times"/>
              </a:rPr>
              <a:t>+</a:t>
            </a:r>
            <a:endParaRPr lang="en-US" sz="2400" dirty="0" smtClean="0">
              <a:latin typeface="Times"/>
              <a:cs typeface="Times"/>
            </a:endParaRPr>
          </a:p>
          <a:p>
            <a:pPr marL="342900" indent="-342900">
              <a:lnSpc>
                <a:spcPct val="130000"/>
              </a:lnSpc>
              <a:buFont typeface="Arial"/>
              <a:buChar char="•"/>
            </a:pPr>
            <a:r>
              <a:rPr lang="en-US" sz="2400" dirty="0" smtClean="0">
                <a:latin typeface="Times"/>
                <a:cs typeface="Times"/>
              </a:rPr>
              <a:t>NHX1 up regulated by </a:t>
            </a:r>
            <a:r>
              <a:rPr lang="en-US" sz="2400" dirty="0" err="1" smtClean="0">
                <a:latin typeface="Times"/>
                <a:cs typeface="Times"/>
              </a:rPr>
              <a:t>NaCl</a:t>
            </a:r>
            <a:endParaRPr lang="en-US" sz="2400" dirty="0" smtClean="0">
              <a:latin typeface="Times"/>
              <a:cs typeface="Times"/>
            </a:endParaRPr>
          </a:p>
          <a:p>
            <a:pPr marL="342900" indent="-342900">
              <a:lnSpc>
                <a:spcPct val="130000"/>
              </a:lnSpc>
              <a:buFont typeface="Arial"/>
              <a:buChar char="•"/>
            </a:pPr>
            <a:r>
              <a:rPr lang="en-US" sz="2400" i="1" dirty="0">
                <a:latin typeface="Times"/>
                <a:cs typeface="Times"/>
              </a:rPr>
              <a:t>siz1</a:t>
            </a:r>
            <a:r>
              <a:rPr lang="en-US" sz="2400" dirty="0">
                <a:latin typeface="Times"/>
                <a:cs typeface="Times"/>
              </a:rPr>
              <a:t> and </a:t>
            </a:r>
            <a:r>
              <a:rPr lang="en-US" sz="2400" i="1" dirty="0">
                <a:latin typeface="Times"/>
                <a:cs typeface="Times"/>
              </a:rPr>
              <a:t>pho2</a:t>
            </a:r>
            <a:r>
              <a:rPr lang="en-US" sz="2400" dirty="0">
                <a:latin typeface="Times"/>
                <a:cs typeface="Times"/>
              </a:rPr>
              <a:t> mutations reduce Na</a:t>
            </a:r>
            <a:r>
              <a:rPr lang="en-US" sz="2400" baseline="30000" dirty="0">
                <a:latin typeface="Times"/>
                <a:cs typeface="Times"/>
              </a:rPr>
              <a:t>+</a:t>
            </a:r>
            <a:r>
              <a:rPr lang="en-US" sz="2400" dirty="0">
                <a:latin typeface="Times"/>
                <a:cs typeface="Times"/>
              </a:rPr>
              <a:t> uptake </a:t>
            </a:r>
            <a:r>
              <a:rPr lang="en-US" sz="2400" dirty="0" smtClean="0">
                <a:latin typeface="Times"/>
                <a:cs typeface="Times"/>
              </a:rPr>
              <a:t>&amp; accumulation</a:t>
            </a:r>
            <a:endParaRPr lang="en-US" sz="2400" dirty="0">
              <a:latin typeface="Times"/>
              <a:cs typeface="Times"/>
            </a:endParaRPr>
          </a:p>
        </p:txBody>
      </p:sp>
    </p:spTree>
    <p:extLst>
      <p:ext uri="{BB962C8B-B14F-4D97-AF65-F5344CB8AC3E}">
        <p14:creationId xmlns:p14="http://schemas.microsoft.com/office/powerpoint/2010/main" val="214471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54107"/>
          </a:xfrm>
          <a:prstGeom prst="rect">
            <a:avLst/>
          </a:prstGeom>
        </p:spPr>
        <p:txBody>
          <a:bodyPr wrap="square">
            <a:spAutoFit/>
          </a:bodyPr>
          <a:lstStyle/>
          <a:p>
            <a:pPr algn="ctr">
              <a:lnSpc>
                <a:spcPct val="120000"/>
              </a:lnSpc>
            </a:pPr>
            <a:r>
              <a:rPr lang="en-US" sz="4800" dirty="0">
                <a:latin typeface="Times"/>
                <a:cs typeface="Times"/>
              </a:rPr>
              <a:t>How does Na</a:t>
            </a:r>
            <a:r>
              <a:rPr lang="en-US" sz="4800" baseline="30000" dirty="0">
                <a:latin typeface="Times"/>
                <a:cs typeface="Times"/>
              </a:rPr>
              <a:t>+</a:t>
            </a:r>
            <a:r>
              <a:rPr lang="en-US" sz="4800" dirty="0">
                <a:latin typeface="Times"/>
                <a:cs typeface="Times"/>
              </a:rPr>
              <a:t> get </a:t>
            </a:r>
            <a:r>
              <a:rPr lang="en-US" sz="4800" dirty="0" smtClean="0">
                <a:latin typeface="Times"/>
                <a:cs typeface="Times"/>
              </a:rPr>
              <a:t>to </a:t>
            </a:r>
            <a:r>
              <a:rPr lang="en-US" sz="4800" dirty="0" err="1" smtClean="0">
                <a:latin typeface="Times"/>
                <a:cs typeface="Times"/>
              </a:rPr>
              <a:t>Florette</a:t>
            </a:r>
            <a:r>
              <a:rPr lang="en-US" sz="4800" dirty="0">
                <a:latin typeface="Times"/>
                <a:cs typeface="Times"/>
              </a:rPr>
              <a:t>?</a:t>
            </a:r>
            <a:endParaRPr lang="en-US" sz="4800" dirty="0">
              <a:latin typeface="Times"/>
              <a:cs typeface="Times"/>
            </a:endParaRPr>
          </a:p>
        </p:txBody>
      </p:sp>
      <p:sp>
        <p:nvSpPr>
          <p:cNvPr id="2" name="Rectangle 1"/>
          <p:cNvSpPr/>
          <p:nvPr/>
        </p:nvSpPr>
        <p:spPr>
          <a:xfrm>
            <a:off x="116417" y="2177345"/>
            <a:ext cx="8847667" cy="1994392"/>
          </a:xfrm>
          <a:prstGeom prst="rect">
            <a:avLst/>
          </a:prstGeom>
        </p:spPr>
        <p:txBody>
          <a:bodyPr wrap="square">
            <a:spAutoFit/>
          </a:bodyPr>
          <a:lstStyle/>
          <a:p>
            <a:pPr marL="342900" indent="-342900">
              <a:lnSpc>
                <a:spcPct val="130000"/>
              </a:lnSpc>
              <a:buFont typeface="Arial"/>
              <a:buChar char="•"/>
            </a:pPr>
            <a:r>
              <a:rPr lang="en-US" sz="2400" dirty="0" smtClean="0">
                <a:latin typeface="Times"/>
                <a:cs typeface="Times"/>
              </a:rPr>
              <a:t>SAS1</a:t>
            </a:r>
            <a:r>
              <a:rPr lang="en-US" sz="2400" baseline="30000" dirty="0" smtClean="0">
                <a:latin typeface="Times"/>
                <a:cs typeface="Times"/>
              </a:rPr>
              <a:t>-</a:t>
            </a:r>
            <a:r>
              <a:rPr lang="en-US" sz="2400" dirty="0" smtClean="0">
                <a:latin typeface="Times"/>
                <a:cs typeface="Times"/>
              </a:rPr>
              <a:t> increased </a:t>
            </a:r>
            <a:r>
              <a:rPr lang="en-US" sz="2400" dirty="0">
                <a:latin typeface="Times"/>
                <a:cs typeface="Times"/>
              </a:rPr>
              <a:t>Na</a:t>
            </a:r>
            <a:r>
              <a:rPr lang="en-US" sz="2400" baseline="30000" dirty="0">
                <a:latin typeface="Times"/>
                <a:cs typeface="Times"/>
              </a:rPr>
              <a:t>+</a:t>
            </a:r>
            <a:r>
              <a:rPr lang="en-US" sz="2400" dirty="0">
                <a:latin typeface="Times"/>
                <a:cs typeface="Times"/>
              </a:rPr>
              <a:t> </a:t>
            </a:r>
            <a:r>
              <a:rPr lang="en-US" sz="2400" dirty="0" smtClean="0">
                <a:latin typeface="Times"/>
                <a:cs typeface="Times"/>
              </a:rPr>
              <a:t>in aerial parts, roots unchanged </a:t>
            </a:r>
            <a:r>
              <a:rPr lang="en-US" sz="1000" dirty="0" smtClean="0">
                <a:latin typeface="Times"/>
                <a:cs typeface="Times"/>
              </a:rPr>
              <a:t>(</a:t>
            </a:r>
            <a:r>
              <a:rPr lang="en-US" sz="1000" dirty="0" err="1">
                <a:latin typeface="Times"/>
                <a:cs typeface="Times"/>
              </a:rPr>
              <a:t>Nublat</a:t>
            </a:r>
            <a:r>
              <a:rPr lang="en-US" sz="1000" dirty="0">
                <a:latin typeface="Times"/>
                <a:cs typeface="Times"/>
              </a:rPr>
              <a:t> et al., 2001</a:t>
            </a:r>
            <a:r>
              <a:rPr lang="en-US" sz="1000" dirty="0" smtClean="0">
                <a:latin typeface="Times"/>
                <a:cs typeface="Times"/>
              </a:rPr>
              <a:t>)</a:t>
            </a:r>
            <a:r>
              <a:rPr lang="en-US" sz="2400" dirty="0" smtClean="0">
                <a:latin typeface="Times"/>
                <a:cs typeface="Times"/>
              </a:rPr>
              <a:t> </a:t>
            </a:r>
          </a:p>
          <a:p>
            <a:pPr marL="342900" indent="-342900">
              <a:lnSpc>
                <a:spcPct val="130000"/>
              </a:lnSpc>
              <a:buFont typeface="Arial"/>
              <a:buChar char="•"/>
            </a:pPr>
            <a:r>
              <a:rPr lang="en-US" sz="2400" dirty="0" smtClean="0">
                <a:latin typeface="Times"/>
                <a:cs typeface="Times"/>
              </a:rPr>
              <a:t>SOS1 </a:t>
            </a:r>
            <a:r>
              <a:rPr lang="en-US" sz="2400" dirty="0">
                <a:latin typeface="Times"/>
                <a:cs typeface="Times"/>
              </a:rPr>
              <a:t>controls </a:t>
            </a:r>
            <a:r>
              <a:rPr lang="en-US" sz="2400" dirty="0">
                <a:latin typeface="Times"/>
                <a:cs typeface="Times"/>
              </a:rPr>
              <a:t>Na</a:t>
            </a:r>
            <a:r>
              <a:rPr lang="en-US" sz="2400" baseline="30000" dirty="0">
                <a:latin typeface="Times"/>
                <a:cs typeface="Times"/>
              </a:rPr>
              <a:t>+</a:t>
            </a:r>
            <a:r>
              <a:rPr lang="en-US" sz="2400" dirty="0" smtClean="0">
                <a:latin typeface="Times"/>
                <a:cs typeface="Times"/>
              </a:rPr>
              <a:t> </a:t>
            </a:r>
            <a:r>
              <a:rPr lang="en-US" sz="2400" dirty="0">
                <a:latin typeface="Times"/>
                <a:cs typeface="Times"/>
              </a:rPr>
              <a:t>loading into and/or retrieval from </a:t>
            </a:r>
            <a:r>
              <a:rPr lang="en-US" sz="2400" dirty="0">
                <a:latin typeface="Times"/>
                <a:cs typeface="Times"/>
              </a:rPr>
              <a:t>x</a:t>
            </a:r>
            <a:r>
              <a:rPr lang="en-US" sz="2400" dirty="0" smtClean="0">
                <a:latin typeface="Times"/>
                <a:cs typeface="Times"/>
              </a:rPr>
              <a:t>ylem</a:t>
            </a:r>
          </a:p>
          <a:p>
            <a:pPr marL="342900" indent="-342900">
              <a:lnSpc>
                <a:spcPct val="130000"/>
              </a:lnSpc>
              <a:buFont typeface="Arial"/>
              <a:buChar char="•"/>
            </a:pPr>
            <a:r>
              <a:rPr lang="en-US" sz="2400" dirty="0" smtClean="0">
                <a:latin typeface="Times"/>
                <a:cs typeface="Times"/>
              </a:rPr>
              <a:t>SOS1 extrudes </a:t>
            </a:r>
            <a:r>
              <a:rPr lang="en-US" sz="2400" dirty="0">
                <a:latin typeface="Times"/>
                <a:cs typeface="Times"/>
              </a:rPr>
              <a:t>Na</a:t>
            </a:r>
            <a:r>
              <a:rPr lang="en-US" sz="2400" baseline="30000" dirty="0">
                <a:latin typeface="Times"/>
                <a:cs typeface="Times"/>
              </a:rPr>
              <a:t>+</a:t>
            </a:r>
            <a:r>
              <a:rPr lang="en-US" sz="2400" dirty="0">
                <a:latin typeface="Times"/>
                <a:cs typeface="Times"/>
              </a:rPr>
              <a:t> in root </a:t>
            </a:r>
            <a:r>
              <a:rPr lang="en-US" sz="2400" dirty="0" smtClean="0">
                <a:latin typeface="Times"/>
                <a:cs typeface="Times"/>
              </a:rPr>
              <a:t>epidermal cells</a:t>
            </a:r>
            <a:r>
              <a:rPr lang="en-US" sz="1000" dirty="0" smtClean="0">
                <a:latin typeface="Times"/>
                <a:cs typeface="Times"/>
              </a:rPr>
              <a:t> </a:t>
            </a:r>
            <a:r>
              <a:rPr lang="en-US" sz="1000" dirty="0">
                <a:latin typeface="Times"/>
                <a:cs typeface="Times"/>
              </a:rPr>
              <a:t>(Shi et al., 2002a)</a:t>
            </a:r>
            <a:endParaRPr lang="en-US" sz="1000" dirty="0" smtClean="0">
              <a:latin typeface="Times"/>
              <a:cs typeface="Times"/>
            </a:endParaRPr>
          </a:p>
          <a:p>
            <a:pPr marL="342900" indent="-342900">
              <a:lnSpc>
                <a:spcPct val="130000"/>
              </a:lnSpc>
              <a:buFont typeface="Arial"/>
              <a:buChar char="•"/>
            </a:pPr>
            <a:r>
              <a:rPr lang="en-US" sz="2400" dirty="0" smtClean="0">
                <a:latin typeface="Times"/>
                <a:cs typeface="Times"/>
              </a:rPr>
              <a:t>SOS1 </a:t>
            </a:r>
            <a:r>
              <a:rPr lang="en-US" sz="2400" dirty="0">
                <a:latin typeface="Times"/>
                <a:cs typeface="Times"/>
              </a:rPr>
              <a:t>is expressed </a:t>
            </a:r>
            <a:r>
              <a:rPr lang="en-US" sz="2400" dirty="0" smtClean="0">
                <a:latin typeface="Times"/>
                <a:cs typeface="Times"/>
              </a:rPr>
              <a:t>around vascular tissues </a:t>
            </a:r>
            <a:r>
              <a:rPr lang="en-US" sz="1000" dirty="0" smtClean="0">
                <a:latin typeface="Times"/>
                <a:cs typeface="Times"/>
              </a:rPr>
              <a:t>(</a:t>
            </a:r>
            <a:r>
              <a:rPr lang="en-US" sz="1000" dirty="0">
                <a:latin typeface="Times"/>
                <a:cs typeface="Times"/>
              </a:rPr>
              <a:t>Shi et al., 2002a</a:t>
            </a:r>
            <a:r>
              <a:rPr lang="en-US" sz="1000" dirty="0" smtClean="0">
                <a:latin typeface="Times"/>
                <a:cs typeface="Times"/>
              </a:rPr>
              <a:t>)</a:t>
            </a:r>
            <a:endParaRPr lang="en-US" sz="1000" dirty="0">
              <a:latin typeface="Times"/>
              <a:cs typeface="Times"/>
            </a:endParaRPr>
          </a:p>
        </p:txBody>
      </p:sp>
    </p:spTree>
    <p:extLst>
      <p:ext uri="{BB962C8B-B14F-4D97-AF65-F5344CB8AC3E}">
        <p14:creationId xmlns:p14="http://schemas.microsoft.com/office/powerpoint/2010/main" val="388316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241" y="1242831"/>
            <a:ext cx="8760365" cy="1569660"/>
          </a:xfrm>
          <a:prstGeom prst="rect">
            <a:avLst/>
          </a:prstGeom>
          <a:noFill/>
        </p:spPr>
        <p:txBody>
          <a:bodyPr wrap="square" rtlCol="0">
            <a:spAutoFit/>
          </a:bodyPr>
          <a:lstStyle/>
          <a:p>
            <a:r>
              <a:rPr lang="en-US" sz="2400" dirty="0" smtClean="0">
                <a:latin typeface="Times"/>
                <a:cs typeface="Times"/>
              </a:rPr>
              <a:t>Increased salt tolerance if o</a:t>
            </a:r>
            <a:r>
              <a:rPr lang="en-US" sz="2400" dirty="0" smtClean="0">
                <a:latin typeface="Times"/>
                <a:cs typeface="Times"/>
              </a:rPr>
              <a:t>verexpressing </a:t>
            </a:r>
            <a:r>
              <a:rPr lang="en-US" sz="2400" dirty="0">
                <a:latin typeface="Times"/>
                <a:cs typeface="Times"/>
              </a:rPr>
              <a:t>ROS scavenging </a:t>
            </a:r>
            <a:r>
              <a:rPr lang="en-US" sz="2400" dirty="0" smtClean="0">
                <a:latin typeface="Times"/>
                <a:cs typeface="Times"/>
              </a:rPr>
              <a:t>enzymes: </a:t>
            </a:r>
          </a:p>
          <a:p>
            <a:pPr marL="285750" indent="-285750">
              <a:buFont typeface="Arial"/>
              <a:buChar char="•"/>
            </a:pPr>
            <a:r>
              <a:rPr lang="en-US" sz="2400" dirty="0" smtClean="0">
                <a:latin typeface="Times"/>
                <a:cs typeface="Times"/>
              </a:rPr>
              <a:t>superoxide dismutase</a:t>
            </a:r>
          </a:p>
          <a:p>
            <a:pPr marL="285750" indent="-285750">
              <a:buFont typeface="Arial"/>
              <a:buChar char="•"/>
            </a:pPr>
            <a:r>
              <a:rPr lang="en-US" sz="2400" dirty="0" smtClean="0">
                <a:latin typeface="Times"/>
                <a:cs typeface="Times"/>
              </a:rPr>
              <a:t>Catalase</a:t>
            </a:r>
          </a:p>
          <a:p>
            <a:pPr marL="285750" indent="-285750">
              <a:buFont typeface="Arial"/>
              <a:buChar char="•"/>
            </a:pPr>
            <a:r>
              <a:rPr lang="en-US" sz="2400" dirty="0" smtClean="0">
                <a:latin typeface="Times"/>
                <a:cs typeface="Times"/>
              </a:rPr>
              <a:t>GST</a:t>
            </a:r>
            <a:endParaRPr lang="en-US" sz="2400" dirty="0">
              <a:latin typeface="Times"/>
              <a:cs typeface="Times"/>
            </a:endParaRPr>
          </a:p>
        </p:txBody>
      </p:sp>
      <p:sp>
        <p:nvSpPr>
          <p:cNvPr id="5" name="TextBox 4"/>
          <p:cNvSpPr txBox="1"/>
          <p:nvPr/>
        </p:nvSpPr>
        <p:spPr>
          <a:xfrm>
            <a:off x="235241" y="3107914"/>
            <a:ext cx="8631018" cy="2677656"/>
          </a:xfrm>
          <a:prstGeom prst="rect">
            <a:avLst/>
          </a:prstGeom>
          <a:noFill/>
        </p:spPr>
        <p:txBody>
          <a:bodyPr wrap="square" rtlCol="0">
            <a:spAutoFit/>
          </a:bodyPr>
          <a:lstStyle/>
          <a:p>
            <a:pPr marL="285750" indent="-285750">
              <a:buFont typeface="Arial"/>
              <a:buChar char="•"/>
            </a:pPr>
            <a:r>
              <a:rPr lang="en-US" sz="2400" dirty="0" smtClean="0">
                <a:latin typeface="Times"/>
                <a:cs typeface="Times"/>
              </a:rPr>
              <a:t>LEA enzymes (biosynthesis </a:t>
            </a:r>
            <a:r>
              <a:rPr lang="en-US" sz="2400" dirty="0">
                <a:latin typeface="Times"/>
                <a:cs typeface="Times"/>
              </a:rPr>
              <a:t>of </a:t>
            </a:r>
            <a:r>
              <a:rPr lang="en-US" sz="2400" dirty="0" err="1">
                <a:latin typeface="Times"/>
                <a:cs typeface="Times"/>
              </a:rPr>
              <a:t>osmolytes</a:t>
            </a:r>
            <a:r>
              <a:rPr lang="en-US" sz="2400" dirty="0">
                <a:latin typeface="Times"/>
                <a:cs typeface="Times"/>
              </a:rPr>
              <a:t>, hormones, </a:t>
            </a:r>
            <a:r>
              <a:rPr lang="en-US" sz="2400" dirty="0" smtClean="0">
                <a:latin typeface="Times"/>
                <a:cs typeface="Times"/>
              </a:rPr>
              <a:t>or detoxification) functions </a:t>
            </a:r>
            <a:r>
              <a:rPr lang="en-US" sz="2400" dirty="0">
                <a:latin typeface="Times"/>
                <a:cs typeface="Times"/>
              </a:rPr>
              <a:t>of this group </a:t>
            </a:r>
            <a:r>
              <a:rPr lang="en-US" sz="2400" dirty="0" smtClean="0">
                <a:latin typeface="Times"/>
                <a:cs typeface="Times"/>
              </a:rPr>
              <a:t>are </a:t>
            </a:r>
            <a:r>
              <a:rPr lang="en-US" sz="2400" dirty="0">
                <a:latin typeface="Times"/>
                <a:cs typeface="Times"/>
              </a:rPr>
              <a:t>ill </a:t>
            </a:r>
            <a:r>
              <a:rPr lang="en-US" sz="2400" dirty="0" smtClean="0">
                <a:latin typeface="Times"/>
                <a:cs typeface="Times"/>
              </a:rPr>
              <a:t>defined:</a:t>
            </a:r>
          </a:p>
          <a:p>
            <a:pPr marL="742950" lvl="1" indent="-285750">
              <a:buFont typeface="Arial"/>
              <a:buChar char="•"/>
            </a:pPr>
            <a:r>
              <a:rPr lang="en-US" sz="2400" dirty="0" smtClean="0">
                <a:latin typeface="Times"/>
                <a:cs typeface="Times"/>
              </a:rPr>
              <a:t>RD </a:t>
            </a:r>
            <a:r>
              <a:rPr lang="en-US" sz="2400" dirty="0">
                <a:latin typeface="Times"/>
                <a:cs typeface="Times"/>
              </a:rPr>
              <a:t>(responsive to dehydration</a:t>
            </a:r>
            <a:r>
              <a:rPr lang="en-US" sz="2400" dirty="0" smtClean="0">
                <a:latin typeface="Times"/>
                <a:cs typeface="Times"/>
              </a:rPr>
              <a:t>)</a:t>
            </a:r>
          </a:p>
          <a:p>
            <a:pPr marL="742950" lvl="1" indent="-285750">
              <a:buFont typeface="Arial"/>
              <a:buChar char="•"/>
            </a:pPr>
            <a:r>
              <a:rPr lang="en-US" sz="2400" dirty="0" smtClean="0">
                <a:latin typeface="Times"/>
                <a:cs typeface="Times"/>
              </a:rPr>
              <a:t>COR </a:t>
            </a:r>
            <a:r>
              <a:rPr lang="en-US" sz="2400" dirty="0">
                <a:latin typeface="Times"/>
                <a:cs typeface="Times"/>
              </a:rPr>
              <a:t>(cold-regulated</a:t>
            </a:r>
            <a:r>
              <a:rPr lang="en-US" sz="2400" dirty="0" smtClean="0">
                <a:latin typeface="Times"/>
                <a:cs typeface="Times"/>
              </a:rPr>
              <a:t>)</a:t>
            </a:r>
          </a:p>
          <a:p>
            <a:pPr marL="742950" lvl="1" indent="-285750">
              <a:buFont typeface="Arial"/>
              <a:buChar char="•"/>
            </a:pPr>
            <a:r>
              <a:rPr lang="en-US" sz="2400" dirty="0" smtClean="0">
                <a:latin typeface="Times"/>
                <a:cs typeface="Times"/>
              </a:rPr>
              <a:t>LTI </a:t>
            </a:r>
            <a:r>
              <a:rPr lang="en-US" sz="2400" dirty="0">
                <a:latin typeface="Times"/>
                <a:cs typeface="Times"/>
              </a:rPr>
              <a:t>(low temperature-induced</a:t>
            </a:r>
            <a:r>
              <a:rPr lang="en-US" sz="2400" dirty="0" smtClean="0">
                <a:latin typeface="Times"/>
                <a:cs typeface="Times"/>
              </a:rPr>
              <a:t>)</a:t>
            </a:r>
          </a:p>
          <a:p>
            <a:pPr marL="742950" lvl="1" indent="-285750">
              <a:buFont typeface="Arial"/>
              <a:buChar char="•"/>
            </a:pPr>
            <a:r>
              <a:rPr lang="en-US" sz="2400" dirty="0" smtClean="0">
                <a:latin typeface="Times"/>
                <a:cs typeface="Times"/>
              </a:rPr>
              <a:t>KIN </a:t>
            </a:r>
            <a:r>
              <a:rPr lang="en-US" sz="2400" dirty="0">
                <a:latin typeface="Times"/>
                <a:cs typeface="Times"/>
              </a:rPr>
              <a:t>(cold induced</a:t>
            </a:r>
            <a:r>
              <a:rPr lang="en-US" sz="2400" dirty="0" smtClean="0">
                <a:latin typeface="Times"/>
                <a:cs typeface="Times"/>
              </a:rPr>
              <a:t>)</a:t>
            </a:r>
          </a:p>
          <a:p>
            <a:pPr marL="285750" indent="-285750">
              <a:buFont typeface="Arial"/>
              <a:buChar char="•"/>
            </a:pPr>
            <a:r>
              <a:rPr lang="en-US" sz="2400" dirty="0">
                <a:latin typeface="Times"/>
                <a:cs typeface="Times"/>
              </a:rPr>
              <a:t>LEA-like </a:t>
            </a:r>
            <a:r>
              <a:rPr lang="en-US" sz="2400" dirty="0" smtClean="0">
                <a:latin typeface="Times"/>
                <a:cs typeface="Times"/>
              </a:rPr>
              <a:t>proteins induced </a:t>
            </a:r>
            <a:r>
              <a:rPr lang="en-US" sz="2400" dirty="0">
                <a:latin typeface="Times"/>
                <a:cs typeface="Times"/>
              </a:rPr>
              <a:t>by salt, drought, low </a:t>
            </a:r>
            <a:r>
              <a:rPr lang="en-US" sz="2400" dirty="0" smtClean="0">
                <a:latin typeface="Times"/>
                <a:cs typeface="Times"/>
              </a:rPr>
              <a:t>temp., &amp; ABA</a:t>
            </a:r>
          </a:p>
        </p:txBody>
      </p:sp>
      <p:sp>
        <p:nvSpPr>
          <p:cNvPr id="8" name="Rectangle 7"/>
          <p:cNvSpPr/>
          <p:nvPr/>
        </p:nvSpPr>
        <p:spPr>
          <a:xfrm>
            <a:off x="0" y="9970"/>
            <a:ext cx="9144000" cy="954107"/>
          </a:xfrm>
          <a:prstGeom prst="rect">
            <a:avLst/>
          </a:prstGeom>
        </p:spPr>
        <p:txBody>
          <a:bodyPr wrap="square">
            <a:spAutoFit/>
          </a:bodyPr>
          <a:lstStyle/>
          <a:p>
            <a:pPr algn="ctr">
              <a:lnSpc>
                <a:spcPct val="120000"/>
              </a:lnSpc>
            </a:pPr>
            <a:r>
              <a:rPr lang="en-US" sz="4800" dirty="0" smtClean="0">
                <a:latin typeface="Times"/>
                <a:cs typeface="Times"/>
              </a:rPr>
              <a:t>Salt tolerance / Salt stress</a:t>
            </a:r>
            <a:endParaRPr lang="en-US" sz="4800" dirty="0">
              <a:latin typeface="Times"/>
              <a:cs typeface="Times"/>
            </a:endParaRPr>
          </a:p>
        </p:txBody>
      </p:sp>
    </p:spTree>
    <p:extLst>
      <p:ext uri="{BB962C8B-B14F-4D97-AF65-F5344CB8AC3E}">
        <p14:creationId xmlns:p14="http://schemas.microsoft.com/office/powerpoint/2010/main" val="257338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3635" y="1592081"/>
            <a:ext cx="8760365" cy="3416320"/>
          </a:xfrm>
          <a:prstGeom prst="rect">
            <a:avLst/>
          </a:prstGeom>
          <a:noFill/>
        </p:spPr>
        <p:txBody>
          <a:bodyPr wrap="square" rtlCol="0">
            <a:spAutoFit/>
          </a:bodyPr>
          <a:lstStyle/>
          <a:p>
            <a:r>
              <a:rPr lang="en-US" sz="2400" dirty="0">
                <a:latin typeface="Times"/>
                <a:cs typeface="Times"/>
              </a:rPr>
              <a:t>Overexpression of HARDY improved the instantaneous water use efficiency (WUE) under drought stress by reducing transpiration (E) and under salt stress by improving photosynthesis (A), through reducing Na+ accumulation in leaves, and reducing E. However, HARDY improved the growth of drought-stressed transgenic plants as compared to the wild type by delaying water depletion from soil and preventing rapid decline in </a:t>
            </a:r>
            <a:r>
              <a:rPr lang="en-US" sz="2400" dirty="0" smtClean="0">
                <a:latin typeface="Times"/>
                <a:cs typeface="Times"/>
              </a:rPr>
              <a:t>A</a:t>
            </a:r>
          </a:p>
          <a:p>
            <a:endParaRPr lang="en-US" sz="2400" dirty="0">
              <a:latin typeface="Times"/>
              <a:cs typeface="Times"/>
            </a:endParaRPr>
          </a:p>
          <a:p>
            <a:r>
              <a:rPr lang="en-US" sz="2400" dirty="0">
                <a:latin typeface="Times"/>
                <a:cs typeface="Times"/>
              </a:rPr>
              <a:t>DREB subfamily A-4 of ERF/AP2 transcription factor</a:t>
            </a:r>
          </a:p>
        </p:txBody>
      </p:sp>
      <p:sp>
        <p:nvSpPr>
          <p:cNvPr id="8" name="Rectangle 7"/>
          <p:cNvSpPr/>
          <p:nvPr/>
        </p:nvSpPr>
        <p:spPr>
          <a:xfrm>
            <a:off x="0" y="9970"/>
            <a:ext cx="9144000" cy="954107"/>
          </a:xfrm>
          <a:prstGeom prst="rect">
            <a:avLst/>
          </a:prstGeom>
        </p:spPr>
        <p:txBody>
          <a:bodyPr wrap="square">
            <a:spAutoFit/>
          </a:bodyPr>
          <a:lstStyle/>
          <a:p>
            <a:pPr algn="ctr">
              <a:lnSpc>
                <a:spcPct val="120000"/>
              </a:lnSpc>
            </a:pPr>
            <a:r>
              <a:rPr lang="en-US" sz="4800" dirty="0" smtClean="0">
                <a:latin typeface="Times"/>
                <a:cs typeface="Times"/>
              </a:rPr>
              <a:t>Salt tolerance / Salt stress</a:t>
            </a:r>
            <a:endParaRPr lang="en-US" sz="4800" dirty="0">
              <a:latin typeface="Times"/>
              <a:cs typeface="Times"/>
            </a:endParaRPr>
          </a:p>
        </p:txBody>
      </p:sp>
    </p:spTree>
    <p:extLst>
      <p:ext uri="{BB962C8B-B14F-4D97-AF65-F5344CB8AC3E}">
        <p14:creationId xmlns:p14="http://schemas.microsoft.com/office/powerpoint/2010/main" val="3229562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192</TotalTime>
  <Words>1080</Words>
  <Application>Microsoft Macintosh PowerPoint</Application>
  <PresentationFormat>On-screen Show (4:3)</PresentationFormat>
  <Paragraphs>87</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102</cp:revision>
  <dcterms:created xsi:type="dcterms:W3CDTF">2014-02-18T17:22:27Z</dcterms:created>
  <dcterms:modified xsi:type="dcterms:W3CDTF">2014-02-25T18:22:55Z</dcterms:modified>
</cp:coreProperties>
</file>