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64" r:id="rId6"/>
    <p:sldId id="265" r:id="rId7"/>
    <p:sldId id="258" r:id="rId8"/>
    <p:sldId id="259" r:id="rId9"/>
    <p:sldId id="260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0B316-C1B6-AA4B-98A6-54306F5EE03F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670CA-B34A-8049-A025-09A82A1A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27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670CA-B34A-8049-A025-09A82A1ADC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84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46C1-0CAF-A248-81C9-0AA44519DA92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BE0F-35C9-EB4C-AA6A-85C5572E8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2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46C1-0CAF-A248-81C9-0AA44519DA92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BE0F-35C9-EB4C-AA6A-85C5572E8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7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46C1-0CAF-A248-81C9-0AA44519DA92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BE0F-35C9-EB4C-AA6A-85C5572E8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4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46C1-0CAF-A248-81C9-0AA44519DA92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BE0F-35C9-EB4C-AA6A-85C5572E8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5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46C1-0CAF-A248-81C9-0AA44519DA92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BE0F-35C9-EB4C-AA6A-85C5572E8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1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46C1-0CAF-A248-81C9-0AA44519DA92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BE0F-35C9-EB4C-AA6A-85C5572E8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8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46C1-0CAF-A248-81C9-0AA44519DA92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BE0F-35C9-EB4C-AA6A-85C5572E8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7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46C1-0CAF-A248-81C9-0AA44519DA92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BE0F-35C9-EB4C-AA6A-85C5572E8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46C1-0CAF-A248-81C9-0AA44519DA92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BE0F-35C9-EB4C-AA6A-85C5572E8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3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46C1-0CAF-A248-81C9-0AA44519DA92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BE0F-35C9-EB4C-AA6A-85C5572E8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9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46C1-0CAF-A248-81C9-0AA44519DA92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BE0F-35C9-EB4C-AA6A-85C5572E8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2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D46C1-0CAF-A248-81C9-0AA44519DA92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FBE0F-35C9-EB4C-AA6A-85C5572E8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4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11-22-13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990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4" name="Picture 3" descr="Screen Shot 2013-11-20 at 8.28.3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"/>
            <a:ext cx="3657600" cy="6736081"/>
          </a:xfrm>
          <a:prstGeom prst="rect">
            <a:avLst/>
          </a:prstGeom>
        </p:spPr>
      </p:pic>
      <p:pic>
        <p:nvPicPr>
          <p:cNvPr id="6" name="Picture 5" descr="Screen Shot 2013-11-20 at 8.45.3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968" y="274638"/>
            <a:ext cx="3657600" cy="640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84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8923"/>
            <a:ext cx="8229600" cy="1143000"/>
          </a:xfrm>
        </p:spPr>
        <p:txBody>
          <a:bodyPr/>
          <a:lstStyle/>
          <a:p>
            <a:r>
              <a:rPr lang="en-US" dirty="0" smtClean="0"/>
              <a:t>Known Differences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809720"/>
              </p:ext>
            </p:extLst>
          </p:nvPr>
        </p:nvGraphicFramePr>
        <p:xfrm>
          <a:off x="457200" y="1009880"/>
          <a:ext cx="8229600" cy="5219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6995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rgbClr val="000000"/>
                          </a:solidFill>
                        </a:rPr>
                        <a:t>Switch</a:t>
                      </a:r>
                      <a:endParaRPr lang="en-US" sz="2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solidFill>
                            <a:srgbClr val="000000"/>
                          </a:solidFill>
                        </a:rPr>
                        <a:t>Difference</a:t>
                      </a:r>
                    </a:p>
                    <a:p>
                      <a:pPr algn="ctr"/>
                      <a:endParaRPr lang="en-US" sz="2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smtClean="0">
                          <a:solidFill>
                            <a:srgbClr val="000000"/>
                          </a:solidFill>
                        </a:rPr>
                        <a:t>Characteristic</a:t>
                      </a:r>
                      <a:endParaRPr lang="en-US" sz="2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 smtClean="0">
                          <a:solidFill>
                            <a:srgbClr val="000000"/>
                          </a:solidFill>
                        </a:rPr>
                        <a:t>Riboswitch</a:t>
                      </a:r>
                      <a:r>
                        <a:rPr lang="en-US" sz="2500" dirty="0" smtClean="0">
                          <a:solidFill>
                            <a:srgbClr val="000000"/>
                          </a:solidFill>
                        </a:rPr>
                        <a:t> A</a:t>
                      </a:r>
                    </a:p>
                    <a:p>
                      <a:pPr algn="ctr"/>
                      <a:endParaRPr lang="en-US" sz="2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rgbClr val="000000"/>
                          </a:solidFill>
                        </a:rPr>
                        <a:t>15.8</a:t>
                      </a:r>
                      <a:endParaRPr lang="en-US" sz="2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rgbClr val="000000"/>
                          </a:solidFill>
                        </a:rPr>
                        <a:t>Low ON and Low OFF</a:t>
                      </a:r>
                      <a:endParaRPr lang="en-US" sz="2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 smtClean="0">
                          <a:solidFill>
                            <a:srgbClr val="000000"/>
                          </a:solidFill>
                        </a:rPr>
                        <a:t>Riboswitch</a:t>
                      </a:r>
                      <a:r>
                        <a:rPr lang="en-US" sz="2500" dirty="0" smtClean="0">
                          <a:solidFill>
                            <a:srgbClr val="000000"/>
                          </a:solidFill>
                        </a:rPr>
                        <a:t> B</a:t>
                      </a:r>
                      <a:endParaRPr lang="en-US" sz="2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rgbClr val="000000"/>
                          </a:solidFill>
                        </a:rPr>
                        <a:t>10.2</a:t>
                      </a:r>
                      <a:endParaRPr lang="en-US" sz="2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rgbClr val="000000"/>
                          </a:solidFill>
                        </a:rPr>
                        <a:t> Low ON and Medium OFF</a:t>
                      </a:r>
                      <a:endParaRPr lang="en-US" sz="2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 smtClean="0">
                          <a:solidFill>
                            <a:srgbClr val="000000"/>
                          </a:solidFill>
                        </a:rPr>
                        <a:t>Riboswitch</a:t>
                      </a:r>
                      <a:r>
                        <a:rPr lang="en-US" sz="2500" dirty="0" smtClean="0">
                          <a:solidFill>
                            <a:srgbClr val="000000"/>
                          </a:solidFill>
                        </a:rPr>
                        <a:t> C</a:t>
                      </a:r>
                      <a:endParaRPr lang="en-US" sz="2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rgbClr val="000000"/>
                          </a:solidFill>
                        </a:rPr>
                        <a:t>15.7</a:t>
                      </a:r>
                      <a:endParaRPr lang="en-US" sz="2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solidFill>
                            <a:srgbClr val="000000"/>
                          </a:solidFill>
                        </a:rPr>
                        <a:t>Medium On </a:t>
                      </a:r>
                    </a:p>
                    <a:p>
                      <a:pPr algn="ctr"/>
                      <a:r>
                        <a:rPr lang="en-US" sz="2500" dirty="0" smtClean="0">
                          <a:solidFill>
                            <a:srgbClr val="000000"/>
                          </a:solidFill>
                        </a:rPr>
                        <a:t>Medium OFF</a:t>
                      </a:r>
                      <a:endParaRPr lang="en-US" sz="2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 smtClean="0">
                          <a:solidFill>
                            <a:srgbClr val="000000"/>
                          </a:solidFill>
                        </a:rPr>
                        <a:t>Riboswitch</a:t>
                      </a:r>
                      <a:r>
                        <a:rPr lang="en-US" sz="2500" dirty="0" smtClean="0">
                          <a:solidFill>
                            <a:srgbClr val="000000"/>
                          </a:solidFill>
                        </a:rPr>
                        <a:t> D</a:t>
                      </a:r>
                      <a:endParaRPr lang="en-US" sz="2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rgbClr val="000000"/>
                          </a:solidFill>
                        </a:rPr>
                        <a:t>8.4</a:t>
                      </a:r>
                      <a:endParaRPr lang="en-US" sz="2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rgbClr val="000000"/>
                          </a:solidFill>
                        </a:rPr>
                        <a:t>Medium ON and High OFF </a:t>
                      </a:r>
                      <a:endParaRPr lang="en-US" sz="2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 smtClean="0">
                          <a:solidFill>
                            <a:srgbClr val="000000"/>
                          </a:solidFill>
                        </a:rPr>
                        <a:t>Riboswitch</a:t>
                      </a:r>
                      <a:r>
                        <a:rPr lang="en-US" sz="2500" dirty="0" smtClean="0">
                          <a:solidFill>
                            <a:srgbClr val="000000"/>
                          </a:solidFill>
                        </a:rPr>
                        <a:t> E</a:t>
                      </a:r>
                    </a:p>
                    <a:p>
                      <a:pPr algn="ctr"/>
                      <a:endParaRPr lang="en-US" sz="2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rgbClr val="000000"/>
                          </a:solidFill>
                        </a:rPr>
                        <a:t>9.4</a:t>
                      </a:r>
                      <a:endParaRPr lang="en-US" sz="2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rgbClr val="000000"/>
                          </a:solidFill>
                        </a:rPr>
                        <a:t>High ON and Medium</a:t>
                      </a:r>
                      <a:r>
                        <a:rPr lang="en-US" sz="2500" baseline="0" dirty="0" smtClean="0">
                          <a:solidFill>
                            <a:srgbClr val="000000"/>
                          </a:solidFill>
                        </a:rPr>
                        <a:t> OFF</a:t>
                      </a:r>
                      <a:endParaRPr lang="en-US" sz="2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401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18" y="0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584053"/>
              </p:ext>
            </p:extLst>
          </p:nvPr>
        </p:nvGraphicFramePr>
        <p:xfrm>
          <a:off x="2027137" y="992871"/>
          <a:ext cx="5486400" cy="5350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743200"/>
              </a:tblGrid>
              <a:tr h="869950"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Number of Sequences</a:t>
                      </a:r>
                      <a:endParaRPr lang="en-US" sz="3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Difference less than 9.2</a:t>
                      </a:r>
                      <a:endParaRPr lang="en-US" sz="3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13,551</a:t>
                      </a:r>
                      <a:endParaRPr lang="en-US" sz="3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Difference between</a:t>
                      </a:r>
                      <a:r>
                        <a:rPr lang="en-US" sz="3000" baseline="0" dirty="0" smtClean="0"/>
                        <a:t> 9.1 and 8.4</a:t>
                      </a:r>
                      <a:endParaRPr lang="en-US" sz="3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1,817</a:t>
                      </a:r>
                      <a:endParaRPr lang="en-US" sz="3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Start Codon Base Pairs</a:t>
                      </a:r>
                      <a:endParaRPr lang="en-US" sz="3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179</a:t>
                      </a:r>
                      <a:endParaRPr lang="en-US" sz="3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RBS Base pairs</a:t>
                      </a:r>
                      <a:endParaRPr lang="en-US" sz="3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14</a:t>
                      </a:r>
                      <a:endParaRPr lang="en-US" sz="3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476237" y="4662944"/>
            <a:ext cx="1408868" cy="1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3927" y="4156966"/>
            <a:ext cx="1843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Riboswitch</a:t>
            </a:r>
            <a:r>
              <a:rPr lang="en-US" dirty="0" smtClean="0"/>
              <a:t> D Lost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71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Riboswitch</a:t>
            </a:r>
            <a:r>
              <a:rPr lang="en-US" dirty="0" smtClean="0"/>
              <a:t> D is lost?</a:t>
            </a:r>
            <a:endParaRPr lang="en-US" dirty="0"/>
          </a:p>
        </p:txBody>
      </p:sp>
      <p:pic>
        <p:nvPicPr>
          <p:cNvPr id="5" name="Picture 4" descr="Screen shot 2013-11-22 at 7.09.2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405" y="552392"/>
            <a:ext cx="3733800" cy="6267168"/>
          </a:xfrm>
          <a:prstGeom prst="rect">
            <a:avLst/>
          </a:prstGeom>
        </p:spPr>
      </p:pic>
      <p:pic>
        <p:nvPicPr>
          <p:cNvPr id="4" name="Picture 3" descr="Screen shot 2013-11-22 at 7.09.3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63" y="1443278"/>
            <a:ext cx="6800937" cy="50870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18746" y="6139624"/>
            <a:ext cx="1438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Riboswitch</a:t>
            </a:r>
            <a:r>
              <a:rPr lang="en-US" b="1" dirty="0" smtClean="0"/>
              <a:t> 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084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11-22 at 7.09.5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418" y="1244918"/>
            <a:ext cx="6091781" cy="561308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RBS is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32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3-11-22 at 7.42.2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49" y="2322905"/>
            <a:ext cx="8280400" cy="148732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193152" y="3153191"/>
            <a:ext cx="568106" cy="45719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796152" y="3339288"/>
            <a:ext cx="1383913" cy="0"/>
          </a:xfrm>
          <a:prstGeom prst="line">
            <a:avLst/>
          </a:prstGeom>
          <a:ln w="762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0316" y="3339288"/>
            <a:ext cx="1042004" cy="0"/>
          </a:xfrm>
          <a:prstGeom prst="line">
            <a:avLst/>
          </a:prstGeom>
          <a:ln w="76200" cmpd="sng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901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0631"/>
            <a:ext cx="8229600" cy="1143000"/>
          </a:xfrm>
        </p:spPr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  <p:pic>
        <p:nvPicPr>
          <p:cNvPr id="4" name="Picture 3" descr="Screen Shot 2013-11-20 at 8.31.4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2" y="530027"/>
            <a:ext cx="3763967" cy="6327973"/>
          </a:xfrm>
          <a:prstGeom prst="rect">
            <a:avLst/>
          </a:prstGeom>
        </p:spPr>
      </p:pic>
      <p:pic>
        <p:nvPicPr>
          <p:cNvPr id="5" name="Picture 4" descr="Screen Shot 2013-11-20 at 8.49.0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33400"/>
            <a:ext cx="3534354" cy="632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82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1656"/>
            <a:ext cx="8229600" cy="1143000"/>
          </a:xfrm>
        </p:spPr>
        <p:txBody>
          <a:bodyPr/>
          <a:lstStyle/>
          <a:p>
            <a:r>
              <a:rPr lang="en-US" dirty="0" smtClean="0"/>
              <a:t>8.1</a:t>
            </a:r>
            <a:endParaRPr lang="en-US" dirty="0"/>
          </a:p>
        </p:txBody>
      </p:sp>
      <p:pic>
        <p:nvPicPr>
          <p:cNvPr id="4" name="Picture 3" descr="Screen Shot 2013-11-20 at 8.37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4" y="843298"/>
            <a:ext cx="4711696" cy="5925411"/>
          </a:xfrm>
          <a:prstGeom prst="rect">
            <a:avLst/>
          </a:prstGeom>
        </p:spPr>
      </p:pic>
      <p:pic>
        <p:nvPicPr>
          <p:cNvPr id="5" name="Picture 4" descr="Screen Shot 2013-11-20 at 8.53.0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623" y="843298"/>
            <a:ext cx="5746377" cy="582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92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7"/>
            <a:ext cx="8229600" cy="1143000"/>
          </a:xfrm>
        </p:spPr>
        <p:txBody>
          <a:bodyPr/>
          <a:lstStyle/>
          <a:p>
            <a:r>
              <a:rPr lang="en-US" dirty="0" smtClean="0"/>
              <a:t>8.2</a:t>
            </a:r>
            <a:endParaRPr lang="en-US" dirty="0"/>
          </a:p>
        </p:txBody>
      </p:sp>
      <p:pic>
        <p:nvPicPr>
          <p:cNvPr id="4" name="Picture 3" descr="Screen Shot 2013-11-20 at 8.38.4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014" y="1141913"/>
            <a:ext cx="3514337" cy="6858000"/>
          </a:xfrm>
          <a:prstGeom prst="rect">
            <a:avLst/>
          </a:prstGeom>
        </p:spPr>
      </p:pic>
      <p:pic>
        <p:nvPicPr>
          <p:cNvPr id="5" name="Picture 4" descr="Screen Shot 2013-11-20 at 8.38.5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658" y="1141913"/>
            <a:ext cx="3130142" cy="6858000"/>
          </a:xfrm>
          <a:prstGeom prst="rect">
            <a:avLst/>
          </a:prstGeom>
        </p:spPr>
      </p:pic>
      <p:pic>
        <p:nvPicPr>
          <p:cNvPr id="6" name="Picture 5" descr="Screen Shot 2013-11-20 at 8.54.18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532" y="1141913"/>
            <a:ext cx="3200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4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97</Words>
  <Application>Microsoft Macintosh PowerPoint</Application>
  <PresentationFormat>On-screen Show (4:3)</PresentationFormat>
  <Paragraphs>41</Paragraphs>
  <Slides>10</Slides>
  <Notes>1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Lab Meeting</vt:lpstr>
      <vt:lpstr>Known Differences</vt:lpstr>
      <vt:lpstr>Results</vt:lpstr>
      <vt:lpstr>Why Riboswitch D is lost?</vt:lpstr>
      <vt:lpstr>Why the RBS is important</vt:lpstr>
      <vt:lpstr>PowerPoint Presentation</vt:lpstr>
      <vt:lpstr>E</vt:lpstr>
      <vt:lpstr>8.1</vt:lpstr>
      <vt:lpstr>8.2</vt:lpstr>
      <vt:lpstr>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Catherine Doyle</cp:lastModifiedBy>
  <cp:revision>12</cp:revision>
  <dcterms:created xsi:type="dcterms:W3CDTF">2013-11-20T13:28:28Z</dcterms:created>
  <dcterms:modified xsi:type="dcterms:W3CDTF">2013-11-22T18:53:13Z</dcterms:modified>
</cp:coreProperties>
</file>