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6"/>
  </p:handout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gray" hiddenSlides="1" scaleToFitPaper="1" frameSlides="1"/>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102" y="-7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496074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8B53E23-BC15-4346-AE1D-6928B74F26B6}" type="datetimeFigureOut">
              <a:rPr lang="en-US" smtClean="0"/>
              <a:t>6/5/2014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0C9756-199F-424E-8683-D16CA1E5B743}" type="slidenum">
              <a:rPr lang="en-US" smtClean="0"/>
              <a:t>‹#›</a:t>
            </a:fld>
            <a:endParaRPr lang="en-US"/>
          </a:p>
        </p:txBody>
      </p:sp>
    </p:spTree>
    <p:extLst>
      <p:ext uri="{BB962C8B-B14F-4D97-AF65-F5344CB8AC3E}">
        <p14:creationId xmlns:p14="http://schemas.microsoft.com/office/powerpoint/2010/main" val="1437060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B53E23-BC15-4346-AE1D-6928B74F26B6}" type="datetimeFigureOut">
              <a:rPr lang="en-US" smtClean="0"/>
              <a:t>6/5/2014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0C9756-199F-424E-8683-D16CA1E5B743}" type="slidenum">
              <a:rPr lang="en-US" smtClean="0"/>
              <a:t>‹#›</a:t>
            </a:fld>
            <a:endParaRPr lang="en-US"/>
          </a:p>
        </p:txBody>
      </p:sp>
    </p:spTree>
    <p:extLst>
      <p:ext uri="{BB962C8B-B14F-4D97-AF65-F5344CB8AC3E}">
        <p14:creationId xmlns:p14="http://schemas.microsoft.com/office/powerpoint/2010/main" val="237945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B53E23-BC15-4346-AE1D-6928B74F26B6}" type="datetimeFigureOut">
              <a:rPr lang="en-US" smtClean="0"/>
              <a:t>6/5/2014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0C9756-199F-424E-8683-D16CA1E5B743}" type="slidenum">
              <a:rPr lang="en-US" smtClean="0"/>
              <a:t>‹#›</a:t>
            </a:fld>
            <a:endParaRPr lang="en-US"/>
          </a:p>
        </p:txBody>
      </p:sp>
    </p:spTree>
    <p:extLst>
      <p:ext uri="{BB962C8B-B14F-4D97-AF65-F5344CB8AC3E}">
        <p14:creationId xmlns:p14="http://schemas.microsoft.com/office/powerpoint/2010/main" val="1232956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B53E23-BC15-4346-AE1D-6928B74F26B6}" type="datetimeFigureOut">
              <a:rPr lang="en-US" smtClean="0"/>
              <a:t>6/5/2014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0C9756-199F-424E-8683-D16CA1E5B743}" type="slidenum">
              <a:rPr lang="en-US" smtClean="0"/>
              <a:t>‹#›</a:t>
            </a:fld>
            <a:endParaRPr lang="en-US"/>
          </a:p>
        </p:txBody>
      </p:sp>
    </p:spTree>
    <p:extLst>
      <p:ext uri="{BB962C8B-B14F-4D97-AF65-F5344CB8AC3E}">
        <p14:creationId xmlns:p14="http://schemas.microsoft.com/office/powerpoint/2010/main" val="4122062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B53E23-BC15-4346-AE1D-6928B74F26B6}" type="datetimeFigureOut">
              <a:rPr lang="en-US" smtClean="0"/>
              <a:t>6/5/2014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0C9756-199F-424E-8683-D16CA1E5B743}" type="slidenum">
              <a:rPr lang="en-US" smtClean="0"/>
              <a:t>‹#›</a:t>
            </a:fld>
            <a:endParaRPr lang="en-US"/>
          </a:p>
        </p:txBody>
      </p:sp>
    </p:spTree>
    <p:extLst>
      <p:ext uri="{BB962C8B-B14F-4D97-AF65-F5344CB8AC3E}">
        <p14:creationId xmlns:p14="http://schemas.microsoft.com/office/powerpoint/2010/main" val="3160036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8B53E23-BC15-4346-AE1D-6928B74F26B6}" type="datetimeFigureOut">
              <a:rPr lang="en-US" smtClean="0"/>
              <a:t>6/5/2014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0C9756-199F-424E-8683-D16CA1E5B743}" type="slidenum">
              <a:rPr lang="en-US" smtClean="0"/>
              <a:t>‹#›</a:t>
            </a:fld>
            <a:endParaRPr lang="en-US"/>
          </a:p>
        </p:txBody>
      </p:sp>
    </p:spTree>
    <p:extLst>
      <p:ext uri="{BB962C8B-B14F-4D97-AF65-F5344CB8AC3E}">
        <p14:creationId xmlns:p14="http://schemas.microsoft.com/office/powerpoint/2010/main" val="1333959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8B53E23-BC15-4346-AE1D-6928B74F26B6}" type="datetimeFigureOut">
              <a:rPr lang="en-US" smtClean="0"/>
              <a:t>6/5/2014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0C9756-199F-424E-8683-D16CA1E5B743}" type="slidenum">
              <a:rPr lang="en-US" smtClean="0"/>
              <a:t>‹#›</a:t>
            </a:fld>
            <a:endParaRPr lang="en-US"/>
          </a:p>
        </p:txBody>
      </p:sp>
    </p:spTree>
    <p:extLst>
      <p:ext uri="{BB962C8B-B14F-4D97-AF65-F5344CB8AC3E}">
        <p14:creationId xmlns:p14="http://schemas.microsoft.com/office/powerpoint/2010/main" val="1921446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8B53E23-BC15-4346-AE1D-6928B74F26B6}" type="datetimeFigureOut">
              <a:rPr lang="en-US" smtClean="0"/>
              <a:t>6/5/2014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0C9756-199F-424E-8683-D16CA1E5B743}" type="slidenum">
              <a:rPr lang="en-US" smtClean="0"/>
              <a:t>‹#›</a:t>
            </a:fld>
            <a:endParaRPr lang="en-US"/>
          </a:p>
        </p:txBody>
      </p:sp>
    </p:spTree>
    <p:extLst>
      <p:ext uri="{BB962C8B-B14F-4D97-AF65-F5344CB8AC3E}">
        <p14:creationId xmlns:p14="http://schemas.microsoft.com/office/powerpoint/2010/main" val="19315701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B53E23-BC15-4346-AE1D-6928B74F26B6}" type="datetimeFigureOut">
              <a:rPr lang="en-US" smtClean="0"/>
              <a:t>6/5/2014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0C9756-199F-424E-8683-D16CA1E5B743}" type="slidenum">
              <a:rPr lang="en-US" smtClean="0"/>
              <a:t>‹#›</a:t>
            </a:fld>
            <a:endParaRPr lang="en-US"/>
          </a:p>
        </p:txBody>
      </p:sp>
    </p:spTree>
    <p:extLst>
      <p:ext uri="{BB962C8B-B14F-4D97-AF65-F5344CB8AC3E}">
        <p14:creationId xmlns:p14="http://schemas.microsoft.com/office/powerpoint/2010/main" val="3926752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B53E23-BC15-4346-AE1D-6928B74F26B6}" type="datetimeFigureOut">
              <a:rPr lang="en-US" smtClean="0"/>
              <a:t>6/5/2014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0C9756-199F-424E-8683-D16CA1E5B743}" type="slidenum">
              <a:rPr lang="en-US" smtClean="0"/>
              <a:t>‹#›</a:t>
            </a:fld>
            <a:endParaRPr lang="en-US"/>
          </a:p>
        </p:txBody>
      </p:sp>
    </p:spTree>
    <p:extLst>
      <p:ext uri="{BB962C8B-B14F-4D97-AF65-F5344CB8AC3E}">
        <p14:creationId xmlns:p14="http://schemas.microsoft.com/office/powerpoint/2010/main" val="2641270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B53E23-BC15-4346-AE1D-6928B74F26B6}" type="datetimeFigureOut">
              <a:rPr lang="en-US" smtClean="0"/>
              <a:t>6/5/2014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0C9756-199F-424E-8683-D16CA1E5B743}" type="slidenum">
              <a:rPr lang="en-US" smtClean="0"/>
              <a:t>‹#›</a:t>
            </a:fld>
            <a:endParaRPr lang="en-US"/>
          </a:p>
        </p:txBody>
      </p:sp>
    </p:spTree>
    <p:extLst>
      <p:ext uri="{BB962C8B-B14F-4D97-AF65-F5344CB8AC3E}">
        <p14:creationId xmlns:p14="http://schemas.microsoft.com/office/powerpoint/2010/main" val="929776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B53E23-BC15-4346-AE1D-6928B74F26B6}" type="datetimeFigureOut">
              <a:rPr lang="en-US" smtClean="0"/>
              <a:t>6/5/2014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0C9756-199F-424E-8683-D16CA1E5B743}" type="slidenum">
              <a:rPr lang="en-US" smtClean="0"/>
              <a:t>‹#›</a:t>
            </a:fld>
            <a:endParaRPr lang="en-US"/>
          </a:p>
        </p:txBody>
      </p:sp>
    </p:spTree>
    <p:extLst>
      <p:ext uri="{BB962C8B-B14F-4D97-AF65-F5344CB8AC3E}">
        <p14:creationId xmlns:p14="http://schemas.microsoft.com/office/powerpoint/2010/main" val="8190561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Fisher’s Exact Test</a:t>
            </a:r>
            <a:endParaRPr lang="en-US" dirty="0"/>
          </a:p>
        </p:txBody>
      </p:sp>
      <p:sp>
        <p:nvSpPr>
          <p:cNvPr id="3" name="Subtitle 2"/>
          <p:cNvSpPr>
            <a:spLocks noGrp="1"/>
          </p:cNvSpPr>
          <p:nvPr>
            <p:ph type="subTitle" idx="1"/>
          </p:nvPr>
        </p:nvSpPr>
        <p:spPr/>
        <p:txBody>
          <a:bodyPr/>
          <a:lstStyle/>
          <a:p>
            <a:r>
              <a:rPr lang="en-US" dirty="0" smtClean="0"/>
              <a:t>Katelyn </a:t>
            </a:r>
            <a:r>
              <a:rPr lang="en-US" dirty="0" err="1" smtClean="0"/>
              <a:t>Gutteridge</a:t>
            </a:r>
            <a:endParaRPr lang="en-US" dirty="0"/>
          </a:p>
        </p:txBody>
      </p:sp>
    </p:spTree>
    <p:extLst>
      <p:ext uri="{BB962C8B-B14F-4D97-AF65-F5344CB8AC3E}">
        <p14:creationId xmlns:p14="http://schemas.microsoft.com/office/powerpoint/2010/main" val="3174800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250551427"/>
              </p:ext>
            </p:extLst>
          </p:nvPr>
        </p:nvGraphicFramePr>
        <p:xfrm>
          <a:off x="228600" y="1676400"/>
          <a:ext cx="8229600" cy="1463040"/>
        </p:xfrm>
        <a:graphic>
          <a:graphicData uri="http://schemas.openxmlformats.org/drawingml/2006/table">
            <a:tbl>
              <a:tblPr/>
              <a:tblGrid>
                <a:gridCol w="2057400"/>
                <a:gridCol w="2057400"/>
                <a:gridCol w="2057400"/>
                <a:gridCol w="2057400"/>
              </a:tblGrid>
              <a:tr h="0">
                <a:tc>
                  <a:txBody>
                    <a:bodyPr/>
                    <a:lstStyle/>
                    <a:p>
                      <a:endParaRPr lang="en-US" dirty="0"/>
                    </a:p>
                  </a:txBody>
                  <a:tcPr anchor="ctr">
                    <a:lnL>
                      <a:noFill/>
                    </a:lnL>
                    <a:lnR>
                      <a:noFill/>
                    </a:lnR>
                    <a:lnT>
                      <a:noFill/>
                    </a:lnT>
                    <a:lnB>
                      <a:noFill/>
                    </a:lnB>
                  </a:tcPr>
                </a:tc>
                <a:tc>
                  <a:txBody>
                    <a:bodyPr/>
                    <a:lstStyle/>
                    <a:p>
                      <a:r>
                        <a:rPr lang="en-US"/>
                        <a:t>Men </a:t>
                      </a:r>
                    </a:p>
                  </a:txBody>
                  <a:tcPr anchor="ctr">
                    <a:lnL>
                      <a:noFill/>
                    </a:lnL>
                    <a:lnR>
                      <a:noFill/>
                    </a:lnR>
                    <a:lnT>
                      <a:noFill/>
                    </a:lnT>
                    <a:lnB>
                      <a:noFill/>
                    </a:lnB>
                  </a:tcPr>
                </a:tc>
                <a:tc>
                  <a:txBody>
                    <a:bodyPr/>
                    <a:lstStyle/>
                    <a:p>
                      <a:r>
                        <a:rPr lang="en-US"/>
                        <a:t>Women </a:t>
                      </a:r>
                    </a:p>
                  </a:txBody>
                  <a:tcPr anchor="ctr">
                    <a:lnL>
                      <a:noFill/>
                    </a:lnL>
                    <a:lnR>
                      <a:noFill/>
                    </a:lnR>
                    <a:lnT>
                      <a:noFill/>
                    </a:lnT>
                    <a:lnB>
                      <a:noFill/>
                    </a:lnB>
                  </a:tcPr>
                </a:tc>
                <a:tc>
                  <a:txBody>
                    <a:bodyPr/>
                    <a:lstStyle/>
                    <a:p>
                      <a:r>
                        <a:rPr lang="en-US" i="1"/>
                        <a:t>Row total</a:t>
                      </a:r>
                      <a:endParaRPr lang="en-US"/>
                    </a:p>
                  </a:txBody>
                  <a:tcPr anchor="ctr">
                    <a:lnL>
                      <a:noFill/>
                    </a:lnL>
                    <a:lnR>
                      <a:noFill/>
                    </a:lnR>
                    <a:lnT>
                      <a:noFill/>
                    </a:lnT>
                    <a:lnB>
                      <a:noFill/>
                    </a:lnB>
                  </a:tcPr>
                </a:tc>
              </a:tr>
              <a:tr h="0">
                <a:tc>
                  <a:txBody>
                    <a:bodyPr/>
                    <a:lstStyle/>
                    <a:p>
                      <a:r>
                        <a:rPr lang="en-US"/>
                        <a:t>Dieting</a:t>
                      </a:r>
                    </a:p>
                  </a:txBody>
                  <a:tcPr anchor="ctr">
                    <a:lnL>
                      <a:noFill/>
                    </a:lnL>
                    <a:lnR>
                      <a:noFill/>
                    </a:lnR>
                    <a:lnT>
                      <a:noFill/>
                    </a:lnT>
                    <a:lnB>
                      <a:noFill/>
                    </a:lnB>
                  </a:tcPr>
                </a:tc>
                <a:tc>
                  <a:txBody>
                    <a:bodyPr/>
                    <a:lstStyle/>
                    <a:p>
                      <a:r>
                        <a:rPr lang="en-US" b="1"/>
                        <a:t>1</a:t>
                      </a:r>
                      <a:endParaRPr lang="en-US"/>
                    </a:p>
                  </a:txBody>
                  <a:tcPr anchor="ctr">
                    <a:lnL>
                      <a:noFill/>
                    </a:lnL>
                    <a:lnR>
                      <a:noFill/>
                    </a:lnR>
                    <a:lnT>
                      <a:noFill/>
                    </a:lnT>
                    <a:lnB>
                      <a:noFill/>
                    </a:lnB>
                  </a:tcPr>
                </a:tc>
                <a:tc>
                  <a:txBody>
                    <a:bodyPr/>
                    <a:lstStyle/>
                    <a:p>
                      <a:r>
                        <a:rPr lang="en-US" b="1"/>
                        <a:t>9</a:t>
                      </a:r>
                      <a:endParaRPr lang="en-US"/>
                    </a:p>
                  </a:txBody>
                  <a:tcPr anchor="ctr">
                    <a:lnL>
                      <a:noFill/>
                    </a:lnL>
                    <a:lnR>
                      <a:noFill/>
                    </a:lnR>
                    <a:lnT>
                      <a:noFill/>
                    </a:lnT>
                    <a:lnB>
                      <a:noFill/>
                    </a:lnB>
                  </a:tcPr>
                </a:tc>
                <a:tc>
                  <a:txBody>
                    <a:bodyPr/>
                    <a:lstStyle/>
                    <a:p>
                      <a:r>
                        <a:rPr lang="en-US" i="1"/>
                        <a:t>10</a:t>
                      </a:r>
                      <a:endParaRPr lang="en-US"/>
                    </a:p>
                  </a:txBody>
                  <a:tcPr anchor="ctr">
                    <a:lnL>
                      <a:noFill/>
                    </a:lnL>
                    <a:lnR>
                      <a:noFill/>
                    </a:lnR>
                    <a:lnT>
                      <a:noFill/>
                    </a:lnT>
                    <a:lnB>
                      <a:noFill/>
                    </a:lnB>
                  </a:tcPr>
                </a:tc>
              </a:tr>
              <a:tr h="0">
                <a:tc>
                  <a:txBody>
                    <a:bodyPr/>
                    <a:lstStyle/>
                    <a:p>
                      <a:r>
                        <a:rPr lang="en-US"/>
                        <a:t>Non-dieting </a:t>
                      </a:r>
                    </a:p>
                  </a:txBody>
                  <a:tcPr anchor="ctr">
                    <a:lnL>
                      <a:noFill/>
                    </a:lnL>
                    <a:lnR>
                      <a:noFill/>
                    </a:lnR>
                    <a:lnT>
                      <a:noFill/>
                    </a:lnT>
                    <a:lnB>
                      <a:noFill/>
                    </a:lnB>
                  </a:tcPr>
                </a:tc>
                <a:tc>
                  <a:txBody>
                    <a:bodyPr/>
                    <a:lstStyle/>
                    <a:p>
                      <a:r>
                        <a:rPr lang="en-US" b="1"/>
                        <a:t>11</a:t>
                      </a:r>
                      <a:endParaRPr lang="en-US"/>
                    </a:p>
                  </a:txBody>
                  <a:tcPr anchor="ctr">
                    <a:lnL>
                      <a:noFill/>
                    </a:lnL>
                    <a:lnR>
                      <a:noFill/>
                    </a:lnR>
                    <a:lnT>
                      <a:noFill/>
                    </a:lnT>
                    <a:lnB>
                      <a:noFill/>
                    </a:lnB>
                  </a:tcPr>
                </a:tc>
                <a:tc>
                  <a:txBody>
                    <a:bodyPr/>
                    <a:lstStyle/>
                    <a:p>
                      <a:r>
                        <a:rPr lang="en-US" b="1"/>
                        <a:t>3</a:t>
                      </a:r>
                      <a:endParaRPr lang="en-US"/>
                    </a:p>
                  </a:txBody>
                  <a:tcPr anchor="ctr">
                    <a:lnL>
                      <a:noFill/>
                    </a:lnL>
                    <a:lnR>
                      <a:noFill/>
                    </a:lnR>
                    <a:lnT>
                      <a:noFill/>
                    </a:lnT>
                    <a:lnB>
                      <a:noFill/>
                    </a:lnB>
                  </a:tcPr>
                </a:tc>
                <a:tc>
                  <a:txBody>
                    <a:bodyPr/>
                    <a:lstStyle/>
                    <a:p>
                      <a:r>
                        <a:rPr lang="en-US" i="1" dirty="0"/>
                        <a:t>14</a:t>
                      </a:r>
                      <a:endParaRPr lang="en-US" dirty="0"/>
                    </a:p>
                  </a:txBody>
                  <a:tcPr anchor="ctr">
                    <a:lnL>
                      <a:noFill/>
                    </a:lnL>
                    <a:lnR>
                      <a:noFill/>
                    </a:lnR>
                    <a:lnT>
                      <a:noFill/>
                    </a:lnT>
                    <a:lnB>
                      <a:noFill/>
                    </a:lnB>
                  </a:tcPr>
                </a:tc>
              </a:tr>
              <a:tr h="0">
                <a:tc>
                  <a:txBody>
                    <a:bodyPr/>
                    <a:lstStyle/>
                    <a:p>
                      <a:r>
                        <a:rPr lang="en-US" i="1"/>
                        <a:t>Column total</a:t>
                      </a:r>
                      <a:endParaRPr lang="en-US"/>
                    </a:p>
                  </a:txBody>
                  <a:tcPr anchor="ctr">
                    <a:lnL>
                      <a:noFill/>
                    </a:lnL>
                    <a:lnR>
                      <a:noFill/>
                    </a:lnR>
                    <a:lnT>
                      <a:noFill/>
                    </a:lnT>
                    <a:lnB>
                      <a:noFill/>
                    </a:lnB>
                  </a:tcPr>
                </a:tc>
                <a:tc>
                  <a:txBody>
                    <a:bodyPr/>
                    <a:lstStyle/>
                    <a:p>
                      <a:r>
                        <a:rPr lang="en-US" i="1"/>
                        <a:t>12</a:t>
                      </a:r>
                      <a:endParaRPr lang="en-US"/>
                    </a:p>
                  </a:txBody>
                  <a:tcPr anchor="ctr">
                    <a:lnL>
                      <a:noFill/>
                    </a:lnL>
                    <a:lnR>
                      <a:noFill/>
                    </a:lnR>
                    <a:lnT>
                      <a:noFill/>
                    </a:lnT>
                    <a:lnB>
                      <a:noFill/>
                    </a:lnB>
                  </a:tcPr>
                </a:tc>
                <a:tc>
                  <a:txBody>
                    <a:bodyPr/>
                    <a:lstStyle/>
                    <a:p>
                      <a:r>
                        <a:rPr lang="en-US" i="1"/>
                        <a:t>12</a:t>
                      </a:r>
                      <a:endParaRPr lang="en-US"/>
                    </a:p>
                  </a:txBody>
                  <a:tcPr anchor="ctr">
                    <a:lnL>
                      <a:noFill/>
                    </a:lnL>
                    <a:lnR>
                      <a:noFill/>
                    </a:lnR>
                    <a:lnT>
                      <a:noFill/>
                    </a:lnT>
                    <a:lnB>
                      <a:noFill/>
                    </a:lnB>
                  </a:tcPr>
                </a:tc>
                <a:tc>
                  <a:txBody>
                    <a:bodyPr/>
                    <a:lstStyle/>
                    <a:p>
                      <a:r>
                        <a:rPr lang="en-US" i="1" dirty="0"/>
                        <a:t>24</a:t>
                      </a:r>
                      <a:endParaRPr lang="en-US" dirty="0"/>
                    </a:p>
                  </a:txBody>
                  <a:tcPr anchor="ctr">
                    <a:lnL>
                      <a:noFill/>
                    </a:lnL>
                    <a:lnR>
                      <a:noFill/>
                    </a:lnR>
                    <a:lnT>
                      <a:noFill/>
                    </a:lnT>
                    <a:lnB>
                      <a:noFill/>
                    </a:lnB>
                  </a:tcPr>
                </a:tc>
              </a:tr>
            </a:tbl>
          </a:graphicData>
        </a:graphic>
      </p:graphicFrame>
      <p:sp>
        <p:nvSpPr>
          <p:cNvPr id="5" name="TextBox 4"/>
          <p:cNvSpPr txBox="1"/>
          <p:nvPr/>
        </p:nvSpPr>
        <p:spPr>
          <a:xfrm>
            <a:off x="228600" y="381000"/>
            <a:ext cx="8305800" cy="923330"/>
          </a:xfrm>
          <a:prstGeom prst="rect">
            <a:avLst/>
          </a:prstGeom>
          <a:noFill/>
        </p:spPr>
        <p:txBody>
          <a:bodyPr wrap="square" rtlCol="0">
            <a:spAutoFit/>
          </a:bodyPr>
          <a:lstStyle/>
          <a:p>
            <a:r>
              <a:rPr lang="en-US" dirty="0" smtClean="0"/>
              <a:t>The hypothesis is that the proportion of dieting individuals is higher among the women than among men and we want to test whether any difference of proportions that we observe is significant.</a:t>
            </a:r>
            <a:endParaRPr lang="en-US" dirty="0"/>
          </a:p>
        </p:txBody>
      </p:sp>
      <p:sp>
        <p:nvSpPr>
          <p:cNvPr id="6" name="TextBox 5"/>
          <p:cNvSpPr txBox="1"/>
          <p:nvPr/>
        </p:nvSpPr>
        <p:spPr>
          <a:xfrm>
            <a:off x="685800" y="3810000"/>
            <a:ext cx="8001000" cy="2585323"/>
          </a:xfrm>
          <a:prstGeom prst="rect">
            <a:avLst/>
          </a:prstGeom>
          <a:noFill/>
        </p:spPr>
        <p:txBody>
          <a:bodyPr wrap="square" rtlCol="0">
            <a:spAutoFit/>
          </a:bodyPr>
          <a:lstStyle/>
          <a:p>
            <a:r>
              <a:rPr lang="en-US" dirty="0" smtClean="0"/>
              <a:t>Null Hypothesis: Men and women are equally likely to diet.</a:t>
            </a:r>
          </a:p>
          <a:p>
            <a:endParaRPr lang="en-US" dirty="0"/>
          </a:p>
          <a:p>
            <a:r>
              <a:rPr lang="en-US" dirty="0" smtClean="0"/>
              <a:t>Questions:</a:t>
            </a:r>
          </a:p>
          <a:p>
            <a:r>
              <a:rPr lang="en-US" dirty="0" smtClean="0"/>
              <a:t>	What is the probability that these 10 dieters would be so unevenly distributed between the women and men?</a:t>
            </a:r>
          </a:p>
          <a:p>
            <a:r>
              <a:rPr lang="en-US" dirty="0"/>
              <a:t>	</a:t>
            </a:r>
            <a:r>
              <a:rPr lang="en-US" dirty="0" smtClean="0"/>
              <a:t>If we choose 10 of the teenagers at random, what is the probability that 9 or more of them would be among the 12 women, and only 1 or fewer from among the 12 men?</a:t>
            </a:r>
          </a:p>
          <a:p>
            <a:endParaRPr lang="en-US" dirty="0"/>
          </a:p>
        </p:txBody>
      </p:sp>
    </p:spTree>
    <p:extLst>
      <p:ext uri="{BB962C8B-B14F-4D97-AF65-F5344CB8AC3E}">
        <p14:creationId xmlns:p14="http://schemas.microsoft.com/office/powerpoint/2010/main" val="24270641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403143565"/>
              </p:ext>
            </p:extLst>
          </p:nvPr>
        </p:nvGraphicFramePr>
        <p:xfrm>
          <a:off x="533400" y="533400"/>
          <a:ext cx="8229600" cy="1463040"/>
        </p:xfrm>
        <a:graphic>
          <a:graphicData uri="http://schemas.openxmlformats.org/drawingml/2006/table">
            <a:tbl>
              <a:tblPr/>
              <a:tblGrid>
                <a:gridCol w="2057400"/>
                <a:gridCol w="2057400"/>
                <a:gridCol w="2057400"/>
                <a:gridCol w="2057400"/>
              </a:tblGrid>
              <a:tr h="0">
                <a:tc>
                  <a:txBody>
                    <a:bodyPr/>
                    <a:lstStyle/>
                    <a:p>
                      <a:endParaRPr lang="en-US" dirty="0"/>
                    </a:p>
                  </a:txBody>
                  <a:tcPr anchor="ctr">
                    <a:lnL>
                      <a:noFill/>
                    </a:lnL>
                    <a:lnR>
                      <a:noFill/>
                    </a:lnR>
                    <a:lnT>
                      <a:noFill/>
                    </a:lnT>
                    <a:lnB>
                      <a:noFill/>
                    </a:lnB>
                  </a:tcPr>
                </a:tc>
                <a:tc>
                  <a:txBody>
                    <a:bodyPr/>
                    <a:lstStyle/>
                    <a:p>
                      <a:r>
                        <a:rPr lang="en-US"/>
                        <a:t>Men </a:t>
                      </a:r>
                    </a:p>
                  </a:txBody>
                  <a:tcPr anchor="ctr">
                    <a:lnL>
                      <a:noFill/>
                    </a:lnL>
                    <a:lnR>
                      <a:noFill/>
                    </a:lnR>
                    <a:lnT>
                      <a:noFill/>
                    </a:lnT>
                    <a:lnB>
                      <a:noFill/>
                    </a:lnB>
                  </a:tcPr>
                </a:tc>
                <a:tc>
                  <a:txBody>
                    <a:bodyPr/>
                    <a:lstStyle/>
                    <a:p>
                      <a:r>
                        <a:rPr lang="en-US"/>
                        <a:t>Women </a:t>
                      </a:r>
                    </a:p>
                  </a:txBody>
                  <a:tcPr anchor="ctr">
                    <a:lnL>
                      <a:noFill/>
                    </a:lnL>
                    <a:lnR>
                      <a:noFill/>
                    </a:lnR>
                    <a:lnT>
                      <a:noFill/>
                    </a:lnT>
                    <a:lnB>
                      <a:noFill/>
                    </a:lnB>
                  </a:tcPr>
                </a:tc>
                <a:tc>
                  <a:txBody>
                    <a:bodyPr/>
                    <a:lstStyle/>
                    <a:p>
                      <a:r>
                        <a:rPr lang="en-US" i="1"/>
                        <a:t>Row Total</a:t>
                      </a:r>
                      <a:endParaRPr lang="en-US"/>
                    </a:p>
                  </a:txBody>
                  <a:tcPr anchor="ctr">
                    <a:lnL>
                      <a:noFill/>
                    </a:lnL>
                    <a:lnR>
                      <a:noFill/>
                    </a:lnR>
                    <a:lnT>
                      <a:noFill/>
                    </a:lnT>
                    <a:lnB>
                      <a:noFill/>
                    </a:lnB>
                  </a:tcPr>
                </a:tc>
              </a:tr>
              <a:tr h="0">
                <a:tc>
                  <a:txBody>
                    <a:bodyPr/>
                    <a:lstStyle/>
                    <a:p>
                      <a:r>
                        <a:rPr lang="en-US"/>
                        <a:t>Dieting</a:t>
                      </a:r>
                    </a:p>
                  </a:txBody>
                  <a:tcPr anchor="ctr">
                    <a:lnL>
                      <a:noFill/>
                    </a:lnL>
                    <a:lnR>
                      <a:noFill/>
                    </a:lnR>
                    <a:lnT>
                      <a:noFill/>
                    </a:lnT>
                    <a:lnB>
                      <a:noFill/>
                    </a:lnB>
                  </a:tcPr>
                </a:tc>
                <a:tc>
                  <a:txBody>
                    <a:bodyPr/>
                    <a:lstStyle/>
                    <a:p>
                      <a:r>
                        <a:rPr lang="en-US" b="1" i="1"/>
                        <a:t>a</a:t>
                      </a:r>
                      <a:endParaRPr lang="en-US"/>
                    </a:p>
                  </a:txBody>
                  <a:tcPr anchor="ctr">
                    <a:lnL>
                      <a:noFill/>
                    </a:lnL>
                    <a:lnR>
                      <a:noFill/>
                    </a:lnR>
                    <a:lnT>
                      <a:noFill/>
                    </a:lnT>
                    <a:lnB>
                      <a:noFill/>
                    </a:lnB>
                  </a:tcPr>
                </a:tc>
                <a:tc>
                  <a:txBody>
                    <a:bodyPr/>
                    <a:lstStyle/>
                    <a:p>
                      <a:r>
                        <a:rPr lang="en-US" b="1" i="1"/>
                        <a:t>b</a:t>
                      </a:r>
                      <a:endParaRPr lang="en-US"/>
                    </a:p>
                  </a:txBody>
                  <a:tcPr anchor="ctr">
                    <a:lnL>
                      <a:noFill/>
                    </a:lnL>
                    <a:lnR>
                      <a:noFill/>
                    </a:lnR>
                    <a:lnT>
                      <a:noFill/>
                    </a:lnT>
                    <a:lnB>
                      <a:noFill/>
                    </a:lnB>
                  </a:tcPr>
                </a:tc>
                <a:tc>
                  <a:txBody>
                    <a:bodyPr/>
                    <a:lstStyle/>
                    <a:p>
                      <a:r>
                        <a:rPr lang="en-US" i="1"/>
                        <a:t>a + b</a:t>
                      </a:r>
                      <a:endParaRPr lang="en-US"/>
                    </a:p>
                  </a:txBody>
                  <a:tcPr anchor="ctr">
                    <a:lnL>
                      <a:noFill/>
                    </a:lnL>
                    <a:lnR>
                      <a:noFill/>
                    </a:lnR>
                    <a:lnT>
                      <a:noFill/>
                    </a:lnT>
                    <a:lnB>
                      <a:noFill/>
                    </a:lnB>
                  </a:tcPr>
                </a:tc>
              </a:tr>
              <a:tr h="0">
                <a:tc>
                  <a:txBody>
                    <a:bodyPr/>
                    <a:lstStyle/>
                    <a:p>
                      <a:r>
                        <a:rPr lang="en-US"/>
                        <a:t>Non-dieting </a:t>
                      </a:r>
                    </a:p>
                  </a:txBody>
                  <a:tcPr anchor="ctr">
                    <a:lnL>
                      <a:noFill/>
                    </a:lnL>
                    <a:lnR>
                      <a:noFill/>
                    </a:lnR>
                    <a:lnT>
                      <a:noFill/>
                    </a:lnT>
                    <a:lnB>
                      <a:noFill/>
                    </a:lnB>
                  </a:tcPr>
                </a:tc>
                <a:tc>
                  <a:txBody>
                    <a:bodyPr/>
                    <a:lstStyle/>
                    <a:p>
                      <a:r>
                        <a:rPr lang="en-US" b="1" i="1"/>
                        <a:t>c</a:t>
                      </a:r>
                      <a:endParaRPr lang="en-US"/>
                    </a:p>
                  </a:txBody>
                  <a:tcPr anchor="ctr">
                    <a:lnL>
                      <a:noFill/>
                    </a:lnL>
                    <a:lnR>
                      <a:noFill/>
                    </a:lnR>
                    <a:lnT>
                      <a:noFill/>
                    </a:lnT>
                    <a:lnB>
                      <a:noFill/>
                    </a:lnB>
                  </a:tcPr>
                </a:tc>
                <a:tc>
                  <a:txBody>
                    <a:bodyPr/>
                    <a:lstStyle/>
                    <a:p>
                      <a:r>
                        <a:rPr lang="en-US" b="1" i="1" dirty="0"/>
                        <a:t>d</a:t>
                      </a:r>
                      <a:endParaRPr lang="en-US" dirty="0"/>
                    </a:p>
                  </a:txBody>
                  <a:tcPr anchor="ctr">
                    <a:lnL>
                      <a:noFill/>
                    </a:lnL>
                    <a:lnR>
                      <a:noFill/>
                    </a:lnR>
                    <a:lnT>
                      <a:noFill/>
                    </a:lnT>
                    <a:lnB>
                      <a:noFill/>
                    </a:lnB>
                  </a:tcPr>
                </a:tc>
                <a:tc>
                  <a:txBody>
                    <a:bodyPr/>
                    <a:lstStyle/>
                    <a:p>
                      <a:r>
                        <a:rPr lang="en-US" i="1"/>
                        <a:t>c + d</a:t>
                      </a:r>
                      <a:endParaRPr lang="en-US"/>
                    </a:p>
                  </a:txBody>
                  <a:tcPr anchor="ctr">
                    <a:lnL>
                      <a:noFill/>
                    </a:lnL>
                    <a:lnR>
                      <a:noFill/>
                    </a:lnR>
                    <a:lnT>
                      <a:noFill/>
                    </a:lnT>
                    <a:lnB>
                      <a:noFill/>
                    </a:lnB>
                  </a:tcPr>
                </a:tc>
              </a:tr>
              <a:tr h="0">
                <a:tc>
                  <a:txBody>
                    <a:bodyPr/>
                    <a:lstStyle/>
                    <a:p>
                      <a:r>
                        <a:rPr lang="en-US" i="1"/>
                        <a:t>Column Total</a:t>
                      </a:r>
                      <a:endParaRPr lang="en-US"/>
                    </a:p>
                  </a:txBody>
                  <a:tcPr anchor="ctr">
                    <a:lnL>
                      <a:noFill/>
                    </a:lnL>
                    <a:lnR>
                      <a:noFill/>
                    </a:lnR>
                    <a:lnT>
                      <a:noFill/>
                    </a:lnT>
                    <a:lnB>
                      <a:noFill/>
                    </a:lnB>
                  </a:tcPr>
                </a:tc>
                <a:tc>
                  <a:txBody>
                    <a:bodyPr/>
                    <a:lstStyle/>
                    <a:p>
                      <a:r>
                        <a:rPr lang="en-US" i="1"/>
                        <a:t>a + c</a:t>
                      </a:r>
                      <a:endParaRPr lang="en-US"/>
                    </a:p>
                  </a:txBody>
                  <a:tcPr anchor="ctr">
                    <a:lnL>
                      <a:noFill/>
                    </a:lnL>
                    <a:lnR>
                      <a:noFill/>
                    </a:lnR>
                    <a:lnT>
                      <a:noFill/>
                    </a:lnT>
                    <a:lnB>
                      <a:noFill/>
                    </a:lnB>
                  </a:tcPr>
                </a:tc>
                <a:tc>
                  <a:txBody>
                    <a:bodyPr/>
                    <a:lstStyle/>
                    <a:p>
                      <a:r>
                        <a:rPr lang="en-US" i="1"/>
                        <a:t>b + d</a:t>
                      </a:r>
                      <a:endParaRPr lang="en-US"/>
                    </a:p>
                  </a:txBody>
                  <a:tcPr anchor="ctr">
                    <a:lnL>
                      <a:noFill/>
                    </a:lnL>
                    <a:lnR>
                      <a:noFill/>
                    </a:lnR>
                    <a:lnT>
                      <a:noFill/>
                    </a:lnT>
                    <a:lnB>
                      <a:noFill/>
                    </a:lnB>
                  </a:tcPr>
                </a:tc>
                <a:tc>
                  <a:txBody>
                    <a:bodyPr/>
                    <a:lstStyle/>
                    <a:p>
                      <a:r>
                        <a:rPr lang="pt-BR" i="1" dirty="0"/>
                        <a:t>a + b + c + d (=n)</a:t>
                      </a:r>
                      <a:endParaRPr lang="pt-BR" dirty="0"/>
                    </a:p>
                  </a:txBody>
                  <a:tcPr anchor="ctr">
                    <a:lnL>
                      <a:noFill/>
                    </a:lnL>
                    <a:lnR>
                      <a:noFill/>
                    </a:lnR>
                    <a:lnT>
                      <a:noFill/>
                    </a:lnT>
                    <a:lnB>
                      <a:noFill/>
                    </a:lnB>
                  </a:tcPr>
                </a:tc>
              </a:tr>
            </a:tbl>
          </a:graphicData>
        </a:graphic>
      </p:graphicFrame>
      <p:pic>
        <p:nvPicPr>
          <p:cNvPr id="2050" name="Picture 2" descr="p = \frac{ \displaystyle{{a+b}\choose{a}} \displaystyle{{c+d}\choose{c}} }{ \displaystyle{{n}\choose{a+c}} } = \frac{(a+b)!~(c+d)!~(a+c)!~(b+d)!}{a!~~b!~~c!~~d!~~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3200399"/>
            <a:ext cx="7010400" cy="153352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p = { {\tbinom{10}{1}} {\tbinom{14}{11}} }/{ {\tbinom{24}{12}} } = \tfrac{10!~14!~12!~12!}{1!~9!~11!~3!~24!} \approx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5277363"/>
            <a:ext cx="4648200" cy="41673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5943600" y="5257800"/>
            <a:ext cx="1412566" cy="369332"/>
          </a:xfrm>
          <a:prstGeom prst="rect">
            <a:avLst/>
          </a:prstGeom>
        </p:spPr>
        <p:txBody>
          <a:bodyPr wrap="none">
            <a:spAutoFit/>
          </a:bodyPr>
          <a:lstStyle/>
          <a:p>
            <a:r>
              <a:rPr lang="en-US" dirty="0"/>
              <a:t>0.001346076</a:t>
            </a:r>
          </a:p>
        </p:txBody>
      </p:sp>
    </p:spTree>
    <p:extLst>
      <p:ext uri="{BB962C8B-B14F-4D97-AF65-F5344CB8AC3E}">
        <p14:creationId xmlns:p14="http://schemas.microsoft.com/office/powerpoint/2010/main" val="3780172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094736366"/>
              </p:ext>
            </p:extLst>
          </p:nvPr>
        </p:nvGraphicFramePr>
        <p:xfrm>
          <a:off x="380910" y="1066800"/>
          <a:ext cx="8229600" cy="1463040"/>
        </p:xfrm>
        <a:graphic>
          <a:graphicData uri="http://schemas.openxmlformats.org/drawingml/2006/table">
            <a:tbl>
              <a:tblPr/>
              <a:tblGrid>
                <a:gridCol w="2057400"/>
                <a:gridCol w="2057400"/>
                <a:gridCol w="2057400"/>
                <a:gridCol w="2057400"/>
              </a:tblGrid>
              <a:tr h="0">
                <a:tc>
                  <a:txBody>
                    <a:bodyPr/>
                    <a:lstStyle/>
                    <a:p>
                      <a:endParaRPr lang="en-US" dirty="0"/>
                    </a:p>
                  </a:txBody>
                  <a:tcPr anchor="ctr">
                    <a:lnL>
                      <a:noFill/>
                    </a:lnL>
                    <a:lnR>
                      <a:noFill/>
                    </a:lnR>
                    <a:lnT>
                      <a:noFill/>
                    </a:lnT>
                    <a:lnB>
                      <a:noFill/>
                    </a:lnB>
                  </a:tcPr>
                </a:tc>
                <a:tc>
                  <a:txBody>
                    <a:bodyPr/>
                    <a:lstStyle/>
                    <a:p>
                      <a:r>
                        <a:rPr lang="en-US"/>
                        <a:t>Men </a:t>
                      </a:r>
                    </a:p>
                  </a:txBody>
                  <a:tcPr anchor="ctr">
                    <a:lnL>
                      <a:noFill/>
                    </a:lnL>
                    <a:lnR>
                      <a:noFill/>
                    </a:lnR>
                    <a:lnT>
                      <a:noFill/>
                    </a:lnT>
                    <a:lnB>
                      <a:noFill/>
                    </a:lnB>
                  </a:tcPr>
                </a:tc>
                <a:tc>
                  <a:txBody>
                    <a:bodyPr/>
                    <a:lstStyle/>
                    <a:p>
                      <a:r>
                        <a:rPr lang="en-US"/>
                        <a:t>Women </a:t>
                      </a:r>
                    </a:p>
                  </a:txBody>
                  <a:tcPr anchor="ctr">
                    <a:lnL>
                      <a:noFill/>
                    </a:lnL>
                    <a:lnR>
                      <a:noFill/>
                    </a:lnR>
                    <a:lnT>
                      <a:noFill/>
                    </a:lnT>
                    <a:lnB>
                      <a:noFill/>
                    </a:lnB>
                  </a:tcPr>
                </a:tc>
                <a:tc>
                  <a:txBody>
                    <a:bodyPr/>
                    <a:lstStyle/>
                    <a:p>
                      <a:r>
                        <a:rPr lang="en-US" i="1"/>
                        <a:t>Row Total</a:t>
                      </a:r>
                      <a:endParaRPr lang="en-US"/>
                    </a:p>
                  </a:txBody>
                  <a:tcPr anchor="ctr">
                    <a:lnL>
                      <a:noFill/>
                    </a:lnL>
                    <a:lnR>
                      <a:noFill/>
                    </a:lnR>
                    <a:lnT>
                      <a:noFill/>
                    </a:lnT>
                    <a:lnB>
                      <a:noFill/>
                    </a:lnB>
                  </a:tcPr>
                </a:tc>
              </a:tr>
              <a:tr h="0">
                <a:tc>
                  <a:txBody>
                    <a:bodyPr/>
                    <a:lstStyle/>
                    <a:p>
                      <a:r>
                        <a:rPr lang="en-US"/>
                        <a:t>Dieting</a:t>
                      </a:r>
                    </a:p>
                  </a:txBody>
                  <a:tcPr anchor="ctr">
                    <a:lnL>
                      <a:noFill/>
                    </a:lnL>
                    <a:lnR>
                      <a:noFill/>
                    </a:lnR>
                    <a:lnT>
                      <a:noFill/>
                    </a:lnT>
                    <a:lnB>
                      <a:noFill/>
                    </a:lnB>
                  </a:tcPr>
                </a:tc>
                <a:tc>
                  <a:txBody>
                    <a:bodyPr/>
                    <a:lstStyle/>
                    <a:p>
                      <a:r>
                        <a:rPr lang="en-US" b="1"/>
                        <a:t>0</a:t>
                      </a:r>
                      <a:endParaRPr lang="en-US"/>
                    </a:p>
                  </a:txBody>
                  <a:tcPr anchor="ctr">
                    <a:lnL>
                      <a:noFill/>
                    </a:lnL>
                    <a:lnR>
                      <a:noFill/>
                    </a:lnR>
                    <a:lnT>
                      <a:noFill/>
                    </a:lnT>
                    <a:lnB>
                      <a:noFill/>
                    </a:lnB>
                  </a:tcPr>
                </a:tc>
                <a:tc>
                  <a:txBody>
                    <a:bodyPr/>
                    <a:lstStyle/>
                    <a:p>
                      <a:r>
                        <a:rPr lang="en-US" b="1" dirty="0"/>
                        <a:t>10</a:t>
                      </a:r>
                      <a:endParaRPr lang="en-US" dirty="0"/>
                    </a:p>
                  </a:txBody>
                  <a:tcPr anchor="ctr">
                    <a:lnL>
                      <a:noFill/>
                    </a:lnL>
                    <a:lnR>
                      <a:noFill/>
                    </a:lnR>
                    <a:lnT>
                      <a:noFill/>
                    </a:lnT>
                    <a:lnB>
                      <a:noFill/>
                    </a:lnB>
                  </a:tcPr>
                </a:tc>
                <a:tc>
                  <a:txBody>
                    <a:bodyPr/>
                    <a:lstStyle/>
                    <a:p>
                      <a:r>
                        <a:rPr lang="en-US" i="1"/>
                        <a:t>10</a:t>
                      </a:r>
                      <a:endParaRPr lang="en-US"/>
                    </a:p>
                  </a:txBody>
                  <a:tcPr anchor="ctr">
                    <a:lnL>
                      <a:noFill/>
                    </a:lnL>
                    <a:lnR>
                      <a:noFill/>
                    </a:lnR>
                    <a:lnT>
                      <a:noFill/>
                    </a:lnT>
                    <a:lnB>
                      <a:noFill/>
                    </a:lnB>
                  </a:tcPr>
                </a:tc>
              </a:tr>
              <a:tr h="0">
                <a:tc>
                  <a:txBody>
                    <a:bodyPr/>
                    <a:lstStyle/>
                    <a:p>
                      <a:r>
                        <a:rPr lang="en-US"/>
                        <a:t>Non-dieting </a:t>
                      </a:r>
                    </a:p>
                  </a:txBody>
                  <a:tcPr anchor="ctr">
                    <a:lnL>
                      <a:noFill/>
                    </a:lnL>
                    <a:lnR>
                      <a:noFill/>
                    </a:lnR>
                    <a:lnT>
                      <a:noFill/>
                    </a:lnT>
                    <a:lnB>
                      <a:noFill/>
                    </a:lnB>
                  </a:tcPr>
                </a:tc>
                <a:tc>
                  <a:txBody>
                    <a:bodyPr/>
                    <a:lstStyle/>
                    <a:p>
                      <a:r>
                        <a:rPr lang="en-US" b="1"/>
                        <a:t>12</a:t>
                      </a:r>
                      <a:endParaRPr lang="en-US"/>
                    </a:p>
                  </a:txBody>
                  <a:tcPr anchor="ctr">
                    <a:lnL>
                      <a:noFill/>
                    </a:lnL>
                    <a:lnR>
                      <a:noFill/>
                    </a:lnR>
                    <a:lnT>
                      <a:noFill/>
                    </a:lnT>
                    <a:lnB>
                      <a:noFill/>
                    </a:lnB>
                  </a:tcPr>
                </a:tc>
                <a:tc>
                  <a:txBody>
                    <a:bodyPr/>
                    <a:lstStyle/>
                    <a:p>
                      <a:r>
                        <a:rPr lang="en-US" b="1" dirty="0"/>
                        <a:t>2</a:t>
                      </a:r>
                      <a:endParaRPr lang="en-US" dirty="0"/>
                    </a:p>
                  </a:txBody>
                  <a:tcPr anchor="ctr">
                    <a:lnL>
                      <a:noFill/>
                    </a:lnL>
                    <a:lnR>
                      <a:noFill/>
                    </a:lnR>
                    <a:lnT>
                      <a:noFill/>
                    </a:lnT>
                    <a:lnB>
                      <a:noFill/>
                    </a:lnB>
                  </a:tcPr>
                </a:tc>
                <a:tc>
                  <a:txBody>
                    <a:bodyPr/>
                    <a:lstStyle/>
                    <a:p>
                      <a:r>
                        <a:rPr lang="en-US" i="1"/>
                        <a:t>14</a:t>
                      </a:r>
                      <a:endParaRPr lang="en-US"/>
                    </a:p>
                  </a:txBody>
                  <a:tcPr anchor="ctr">
                    <a:lnL>
                      <a:noFill/>
                    </a:lnL>
                    <a:lnR>
                      <a:noFill/>
                    </a:lnR>
                    <a:lnT>
                      <a:noFill/>
                    </a:lnT>
                    <a:lnB>
                      <a:noFill/>
                    </a:lnB>
                  </a:tcPr>
                </a:tc>
              </a:tr>
              <a:tr h="0">
                <a:tc>
                  <a:txBody>
                    <a:bodyPr/>
                    <a:lstStyle/>
                    <a:p>
                      <a:r>
                        <a:rPr lang="en-US" i="1"/>
                        <a:t>Column Total</a:t>
                      </a:r>
                      <a:endParaRPr lang="en-US"/>
                    </a:p>
                  </a:txBody>
                  <a:tcPr anchor="ctr">
                    <a:lnL>
                      <a:noFill/>
                    </a:lnL>
                    <a:lnR>
                      <a:noFill/>
                    </a:lnR>
                    <a:lnT>
                      <a:noFill/>
                    </a:lnT>
                    <a:lnB>
                      <a:noFill/>
                    </a:lnB>
                  </a:tcPr>
                </a:tc>
                <a:tc>
                  <a:txBody>
                    <a:bodyPr/>
                    <a:lstStyle/>
                    <a:p>
                      <a:r>
                        <a:rPr lang="en-US" i="1"/>
                        <a:t>12</a:t>
                      </a:r>
                      <a:endParaRPr lang="en-US"/>
                    </a:p>
                  </a:txBody>
                  <a:tcPr anchor="ctr">
                    <a:lnL>
                      <a:noFill/>
                    </a:lnL>
                    <a:lnR>
                      <a:noFill/>
                    </a:lnR>
                    <a:lnT>
                      <a:noFill/>
                    </a:lnT>
                    <a:lnB>
                      <a:noFill/>
                    </a:lnB>
                  </a:tcPr>
                </a:tc>
                <a:tc>
                  <a:txBody>
                    <a:bodyPr/>
                    <a:lstStyle/>
                    <a:p>
                      <a:r>
                        <a:rPr lang="en-US" i="1"/>
                        <a:t>12</a:t>
                      </a:r>
                      <a:endParaRPr lang="en-US"/>
                    </a:p>
                  </a:txBody>
                  <a:tcPr anchor="ctr">
                    <a:lnL>
                      <a:noFill/>
                    </a:lnL>
                    <a:lnR>
                      <a:noFill/>
                    </a:lnR>
                    <a:lnT>
                      <a:noFill/>
                    </a:lnT>
                    <a:lnB>
                      <a:noFill/>
                    </a:lnB>
                  </a:tcPr>
                </a:tc>
                <a:tc>
                  <a:txBody>
                    <a:bodyPr/>
                    <a:lstStyle/>
                    <a:p>
                      <a:r>
                        <a:rPr lang="en-US" i="1" dirty="0"/>
                        <a:t>24</a:t>
                      </a:r>
                      <a:endParaRPr lang="en-US" dirty="0"/>
                    </a:p>
                  </a:txBody>
                  <a:tcPr anchor="ctr">
                    <a:lnL>
                      <a:noFill/>
                    </a:lnL>
                    <a:lnR>
                      <a:noFill/>
                    </a:lnR>
                    <a:lnT>
                      <a:noFill/>
                    </a:lnT>
                    <a:lnB>
                      <a:noFill/>
                    </a:lnB>
                  </a:tcPr>
                </a:tc>
              </a:tr>
            </a:tbl>
          </a:graphicData>
        </a:graphic>
      </p:graphicFrame>
      <p:sp>
        <p:nvSpPr>
          <p:cNvPr id="5" name="Rectangle 1"/>
          <p:cNvSpPr>
            <a:spLocks noChangeArrowheads="1"/>
          </p:cNvSpPr>
          <p:nvPr/>
        </p:nvSpPr>
        <p:spPr bwMode="auto">
          <a:xfrm>
            <a:off x="4688472" y="3318478"/>
            <a:ext cx="171232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charset="0"/>
                <a:cs typeface="Arial" charset="0"/>
              </a:rPr>
              <a:t>  </a:t>
            </a:r>
            <a:r>
              <a:rPr kumimoji="0" lang="en-US" altLang="en-US" sz="1500" b="0" i="0" u="none" strike="noStrike" cap="none" normalizeH="0" baseline="0" dirty="0" smtClean="0">
                <a:ln>
                  <a:noFill/>
                </a:ln>
                <a:solidFill>
                  <a:schemeClr val="tx1"/>
                </a:solidFill>
                <a:effectLst/>
                <a:latin typeface="Arial" charset="0"/>
                <a:cs typeface="Arial" charset="0"/>
              </a:rPr>
              <a:t> </a:t>
            </a:r>
            <a:r>
              <a:rPr kumimoji="0" lang="en-US" altLang="en-US" sz="1800" b="0" i="0" u="none" strike="noStrike" cap="none" normalizeH="0" baseline="0" dirty="0" smtClean="0">
                <a:ln>
                  <a:noFill/>
                </a:ln>
                <a:solidFill>
                  <a:schemeClr val="tx1"/>
                </a:solidFill>
                <a:effectLst/>
                <a:latin typeface="Arial" charset="0"/>
                <a:cs typeface="Arial" charset="0"/>
              </a:rPr>
              <a:t>0.00003365. </a:t>
            </a:r>
          </a:p>
        </p:txBody>
      </p:sp>
      <p:pic>
        <p:nvPicPr>
          <p:cNvPr id="3074" name="Picture 2" descr="{ {\tbinom{10}{0}} {\tbinom{14}{12}} }/{ {\tbinom{24}{12}} } \approx"/>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767" y="3264932"/>
            <a:ext cx="2514033" cy="52713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676967" y="4575434"/>
            <a:ext cx="6553200" cy="369332"/>
          </a:xfrm>
          <a:prstGeom prst="rect">
            <a:avLst/>
          </a:prstGeom>
          <a:noFill/>
        </p:spPr>
        <p:txBody>
          <a:bodyPr wrap="square" rtlCol="0">
            <a:spAutoFit/>
          </a:bodyPr>
          <a:lstStyle/>
          <a:p>
            <a:r>
              <a:rPr lang="en-US" dirty="0" smtClean="0"/>
              <a:t>p = 0.001346076 + 0.00003365 = 0.001379728 </a:t>
            </a:r>
            <a:endParaRPr lang="en-US" dirty="0"/>
          </a:p>
        </p:txBody>
      </p:sp>
      <p:sp>
        <p:nvSpPr>
          <p:cNvPr id="7" name="TextBox 6"/>
          <p:cNvSpPr txBox="1"/>
          <p:nvPr/>
        </p:nvSpPr>
        <p:spPr>
          <a:xfrm>
            <a:off x="2971620" y="213497"/>
            <a:ext cx="3048180" cy="584775"/>
          </a:xfrm>
          <a:prstGeom prst="rect">
            <a:avLst/>
          </a:prstGeom>
          <a:noFill/>
        </p:spPr>
        <p:txBody>
          <a:bodyPr wrap="square" rtlCol="0">
            <a:spAutoFit/>
          </a:bodyPr>
          <a:lstStyle/>
          <a:p>
            <a:r>
              <a:rPr lang="en-US" sz="3200" dirty="0" smtClean="0"/>
              <a:t>One-Tailed Test</a:t>
            </a:r>
            <a:endParaRPr lang="en-US" sz="3200" dirty="0"/>
          </a:p>
        </p:txBody>
      </p:sp>
    </p:spTree>
    <p:extLst>
      <p:ext uri="{BB962C8B-B14F-4D97-AF65-F5344CB8AC3E}">
        <p14:creationId xmlns:p14="http://schemas.microsoft.com/office/powerpoint/2010/main" val="4335027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TotalTime>
  <Words>133</Words>
  <Application>Microsoft Office PowerPoint</Application>
  <PresentationFormat>On-screen Show (4:3)</PresentationFormat>
  <Paragraphs>57</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Fisher’s Exact Test</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Fisher’s Exact Test</dc:title>
  <dc:creator>mwsu</dc:creator>
  <cp:lastModifiedBy>mwsu</cp:lastModifiedBy>
  <cp:revision>2</cp:revision>
  <dcterms:created xsi:type="dcterms:W3CDTF">2014-06-05T14:15:55Z</dcterms:created>
  <dcterms:modified xsi:type="dcterms:W3CDTF">2014-06-05T14:43:32Z</dcterms:modified>
</cp:coreProperties>
</file>