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8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342-B287-9A48-9127-6C55B7B620DF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621A3-5B9A-B140-BF8C-75AE5B4A9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342-B287-9A48-9127-6C55B7B620DF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621A3-5B9A-B140-BF8C-75AE5B4A9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342-B287-9A48-9127-6C55B7B620DF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621A3-5B9A-B140-BF8C-75AE5B4A9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342-B287-9A48-9127-6C55B7B620DF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621A3-5B9A-B140-BF8C-75AE5B4A9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342-B287-9A48-9127-6C55B7B620DF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621A3-5B9A-B140-BF8C-75AE5B4A9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342-B287-9A48-9127-6C55B7B620DF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621A3-5B9A-B140-BF8C-75AE5B4A9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342-B287-9A48-9127-6C55B7B620DF}" type="datetimeFigureOut">
              <a:rPr lang="en-US" smtClean="0"/>
              <a:t>8/25/11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621A3-5B9A-B140-BF8C-75AE5B4A9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342-B287-9A48-9127-6C55B7B620DF}" type="datetimeFigureOut">
              <a:rPr lang="en-US" smtClean="0"/>
              <a:t>8/25/11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621A3-5B9A-B140-BF8C-75AE5B4A9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342-B287-9A48-9127-6C55B7B620DF}" type="datetimeFigureOut">
              <a:rPr lang="en-US" smtClean="0"/>
              <a:t>8/25/11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621A3-5B9A-B140-BF8C-75AE5B4A9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342-B287-9A48-9127-6C55B7B620DF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621A3-5B9A-B140-BF8C-75AE5B4A9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342-B287-9A48-9127-6C55B7B620DF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621A3-5B9A-B140-BF8C-75AE5B4A9B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A1342-B287-9A48-9127-6C55B7B620DF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621A3-5B9A-B140-BF8C-75AE5B4A9B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64717" y="-46888"/>
            <a:ext cx="7451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use </a:t>
            </a:r>
            <a:r>
              <a:rPr lang="en-US" dirty="0" err="1" smtClean="0"/>
              <a:t>BsaI</a:t>
            </a:r>
            <a:r>
              <a:rPr lang="en-US" dirty="0" smtClean="0"/>
              <a:t> to </a:t>
            </a:r>
            <a:r>
              <a:rPr lang="en-US" dirty="0" err="1" smtClean="0"/>
              <a:t>ligate</a:t>
            </a:r>
            <a:r>
              <a:rPr lang="en-US" dirty="0" smtClean="0"/>
              <a:t> start/finish half edges into the HPP vector</a:t>
            </a:r>
            <a:endParaRPr lang="en-US" dirty="0"/>
          </a:p>
        </p:txBody>
      </p:sp>
      <p:sp>
        <p:nvSpPr>
          <p:cNvPr id="5" name="Block Arc 4"/>
          <p:cNvSpPr/>
          <p:nvPr/>
        </p:nvSpPr>
        <p:spPr>
          <a:xfrm rot="10800000">
            <a:off x="523943" y="218749"/>
            <a:ext cx="2760208" cy="1256922"/>
          </a:xfrm>
          <a:prstGeom prst="blockArc">
            <a:avLst>
              <a:gd name="adj1" fmla="val 10800000"/>
              <a:gd name="adj2" fmla="val 21512536"/>
              <a:gd name="adj3" fmla="val 5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Block Arc 7"/>
          <p:cNvSpPr/>
          <p:nvPr/>
        </p:nvSpPr>
        <p:spPr>
          <a:xfrm rot="10800000">
            <a:off x="2198992" y="2450615"/>
            <a:ext cx="4551953" cy="1678025"/>
          </a:xfrm>
          <a:prstGeom prst="blockArc">
            <a:avLst>
              <a:gd name="adj1" fmla="val 10800000"/>
              <a:gd name="adj2" fmla="val 21555140"/>
              <a:gd name="adj3" fmla="val 568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3942" y="474842"/>
            <a:ext cx="3045301" cy="372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RI-        -     GTGG- </a:t>
            </a:r>
            <a:r>
              <a:rPr lang="en-US" dirty="0" err="1" smtClean="0"/>
              <a:t>BsmBI</a:t>
            </a:r>
            <a:r>
              <a:rPr lang="en-US" dirty="0" smtClean="0"/>
              <a:t> - </a:t>
            </a:r>
            <a:r>
              <a:rPr lang="en-US" dirty="0" err="1" smtClean="0"/>
              <a:t>Pst</a:t>
            </a:r>
            <a:endParaRPr lang="en-US" dirty="0"/>
          </a:p>
        </p:txBody>
      </p:sp>
      <p:sp>
        <p:nvSpPr>
          <p:cNvPr id="10" name="Bent Arrow 9"/>
          <p:cNvSpPr/>
          <p:nvPr/>
        </p:nvSpPr>
        <p:spPr>
          <a:xfrm>
            <a:off x="921148" y="322444"/>
            <a:ext cx="336927" cy="524767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Chord 10"/>
          <p:cNvSpPr/>
          <p:nvPr/>
        </p:nvSpPr>
        <p:spPr>
          <a:xfrm rot="1162084">
            <a:off x="1256124" y="474842"/>
            <a:ext cx="336927" cy="372368"/>
          </a:xfrm>
          <a:prstGeom prst="chor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24791" y="429510"/>
            <a:ext cx="479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</a:t>
            </a:r>
            <a:endParaRPr lang="en-US" sz="2800" dirty="0"/>
          </a:p>
        </p:txBody>
      </p:sp>
      <p:sp>
        <p:nvSpPr>
          <p:cNvPr id="13" name="Block Arc 12"/>
          <p:cNvSpPr/>
          <p:nvPr/>
        </p:nvSpPr>
        <p:spPr>
          <a:xfrm rot="10800000">
            <a:off x="5104850" y="218749"/>
            <a:ext cx="2760208" cy="1256922"/>
          </a:xfrm>
          <a:prstGeom prst="blockArc">
            <a:avLst>
              <a:gd name="adj1" fmla="val 10800000"/>
              <a:gd name="adj2" fmla="val 21512536"/>
              <a:gd name="adj3" fmla="val 5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42869" y="474842"/>
            <a:ext cx="3207282" cy="372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RI- </a:t>
            </a:r>
            <a:r>
              <a:rPr lang="en-US" dirty="0" err="1" smtClean="0"/>
              <a:t>BsmbI</a:t>
            </a:r>
            <a:r>
              <a:rPr lang="en-US" dirty="0" smtClean="0"/>
              <a:t>- GTGG     -    </a:t>
            </a:r>
            <a:r>
              <a:rPr lang="en-US" dirty="0" err="1" smtClean="0"/>
              <a:t>BsaI</a:t>
            </a:r>
            <a:r>
              <a:rPr lang="en-US" dirty="0" smtClean="0"/>
              <a:t>- </a:t>
            </a:r>
            <a:r>
              <a:rPr lang="en-US" dirty="0" err="1" smtClean="0"/>
              <a:t>Pst</a:t>
            </a:r>
            <a:endParaRPr lang="en-US" dirty="0"/>
          </a:p>
        </p:txBody>
      </p:sp>
      <p:sp>
        <p:nvSpPr>
          <p:cNvPr id="18" name="Chord 17"/>
          <p:cNvSpPr/>
          <p:nvPr/>
        </p:nvSpPr>
        <p:spPr>
          <a:xfrm rot="12101743">
            <a:off x="6467879" y="410223"/>
            <a:ext cx="558301" cy="435270"/>
          </a:xfrm>
          <a:prstGeom prst="chor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24654" y="373242"/>
            <a:ext cx="778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20" name="Block Arc 19"/>
          <p:cNvSpPr/>
          <p:nvPr/>
        </p:nvSpPr>
        <p:spPr>
          <a:xfrm rot="10800000">
            <a:off x="2892956" y="1346091"/>
            <a:ext cx="2760208" cy="1256922"/>
          </a:xfrm>
          <a:prstGeom prst="blockArc">
            <a:avLst>
              <a:gd name="adj1" fmla="val 10800000"/>
              <a:gd name="adj2" fmla="val 21512536"/>
              <a:gd name="adj3" fmla="val 5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32545" y="1663562"/>
            <a:ext cx="3952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 –         </a:t>
            </a:r>
            <a:r>
              <a:rPr lang="en-US" dirty="0" err="1" smtClean="0"/>
              <a:t>BsaI</a:t>
            </a:r>
            <a:r>
              <a:rPr lang="en-US" dirty="0" smtClean="0"/>
              <a:t> – </a:t>
            </a:r>
            <a:r>
              <a:rPr lang="en-US" dirty="0" err="1" smtClean="0"/>
              <a:t>ccdb</a:t>
            </a:r>
            <a:r>
              <a:rPr lang="en-US" dirty="0" smtClean="0"/>
              <a:t> – </a:t>
            </a:r>
            <a:r>
              <a:rPr lang="en-US" dirty="0" err="1" smtClean="0"/>
              <a:t>BsaI</a:t>
            </a:r>
            <a:r>
              <a:rPr lang="en-US" dirty="0" smtClean="0"/>
              <a:t>       -</a:t>
            </a:r>
            <a:r>
              <a:rPr lang="en-US" dirty="0" err="1" smtClean="0"/>
              <a:t>Pst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2890944" y="1477682"/>
            <a:ext cx="395218" cy="3911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5185856" y="1569609"/>
            <a:ext cx="395219" cy="2073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153640" y="2858792"/>
            <a:ext cx="3045301" cy="372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RI-        -   GTGG- </a:t>
            </a:r>
            <a:r>
              <a:rPr lang="en-US" dirty="0" err="1" smtClean="0"/>
              <a:t>BsmBI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7" name="Bent Arrow 26"/>
          <p:cNvSpPr/>
          <p:nvPr/>
        </p:nvSpPr>
        <p:spPr>
          <a:xfrm>
            <a:off x="3021875" y="2706393"/>
            <a:ext cx="336927" cy="524767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8" name="Chord 27"/>
          <p:cNvSpPr/>
          <p:nvPr/>
        </p:nvSpPr>
        <p:spPr>
          <a:xfrm rot="1162084">
            <a:off x="2568322" y="2858792"/>
            <a:ext cx="336927" cy="372368"/>
          </a:xfrm>
          <a:prstGeom prst="chor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29445" y="2794001"/>
            <a:ext cx="479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4473113" y="2858792"/>
            <a:ext cx="3207282" cy="372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dirty="0" err="1" smtClean="0"/>
              <a:t>BsmbI</a:t>
            </a:r>
            <a:r>
              <a:rPr lang="en-US" dirty="0" smtClean="0"/>
              <a:t>- GTGG -       </a:t>
            </a:r>
            <a:r>
              <a:rPr lang="en-US" dirty="0" err="1" smtClean="0"/>
              <a:t>Pst</a:t>
            </a:r>
            <a:endParaRPr lang="en-US" dirty="0"/>
          </a:p>
        </p:txBody>
      </p:sp>
      <p:sp>
        <p:nvSpPr>
          <p:cNvPr id="31" name="Chord 30"/>
          <p:cNvSpPr/>
          <p:nvPr/>
        </p:nvSpPr>
        <p:spPr>
          <a:xfrm rot="12101743">
            <a:off x="5820622" y="2839506"/>
            <a:ext cx="558301" cy="435270"/>
          </a:xfrm>
          <a:prstGeom prst="chor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972748" y="2794001"/>
            <a:ext cx="778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1392177" y="4086178"/>
            <a:ext cx="8254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GGS to build a path with half edges using </a:t>
            </a:r>
            <a:r>
              <a:rPr lang="en-US" dirty="0" err="1" smtClean="0"/>
              <a:t>BsaI</a:t>
            </a:r>
            <a:r>
              <a:rPr lang="en-US" dirty="0" smtClean="0"/>
              <a:t> and </a:t>
            </a:r>
            <a:r>
              <a:rPr lang="en-US" dirty="0" err="1" smtClean="0"/>
              <a:t>ligase</a:t>
            </a:r>
            <a:r>
              <a:rPr lang="en-US" dirty="0" smtClean="0"/>
              <a:t> to insert</a:t>
            </a:r>
          </a:p>
          <a:p>
            <a:r>
              <a:rPr lang="en-US" dirty="0" smtClean="0"/>
              <a:t>                                                      into HPP Vector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4192816" y="2795550"/>
            <a:ext cx="15239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096171" y="3707477"/>
            <a:ext cx="2083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Kan</a:t>
            </a:r>
            <a:endParaRPr lang="en-US" dirty="0"/>
          </a:p>
        </p:txBody>
      </p:sp>
      <p:sp>
        <p:nvSpPr>
          <p:cNvPr id="37" name="Block Arc 36"/>
          <p:cNvSpPr/>
          <p:nvPr/>
        </p:nvSpPr>
        <p:spPr>
          <a:xfrm rot="10800000">
            <a:off x="1327763" y="4284014"/>
            <a:ext cx="2760208" cy="1256922"/>
          </a:xfrm>
          <a:prstGeom prst="blockArc">
            <a:avLst>
              <a:gd name="adj1" fmla="val 10800000"/>
              <a:gd name="adj2" fmla="val 21512536"/>
              <a:gd name="adj3" fmla="val 5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Block Arc 38"/>
          <p:cNvSpPr/>
          <p:nvPr/>
        </p:nvSpPr>
        <p:spPr>
          <a:xfrm rot="10800000">
            <a:off x="4891947" y="4309415"/>
            <a:ext cx="2760208" cy="1256922"/>
          </a:xfrm>
          <a:prstGeom prst="blockArc">
            <a:avLst>
              <a:gd name="adj1" fmla="val 10800000"/>
              <a:gd name="adj2" fmla="val 21512536"/>
              <a:gd name="adj3" fmla="val 5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2177" y="4707500"/>
            <a:ext cx="2708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BsmBI</a:t>
            </a:r>
            <a:r>
              <a:rPr lang="en-US" dirty="0" smtClean="0"/>
              <a:t> – GTGG -          -</a:t>
            </a:r>
            <a:r>
              <a:rPr lang="en-US" dirty="0" err="1" smtClean="0"/>
              <a:t>BsaI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955447" y="4707500"/>
            <a:ext cx="2760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Bsa</a:t>
            </a:r>
            <a:r>
              <a:rPr lang="en-US" dirty="0" smtClean="0"/>
              <a:t> -                        -  </a:t>
            </a:r>
            <a:r>
              <a:rPr lang="en-US" dirty="0" err="1" smtClean="0"/>
              <a:t>BsmBI</a:t>
            </a:r>
            <a:endParaRPr lang="en-US" dirty="0"/>
          </a:p>
        </p:txBody>
      </p:sp>
      <p:sp>
        <p:nvSpPr>
          <p:cNvPr id="48" name="Chord 47"/>
          <p:cNvSpPr/>
          <p:nvPr/>
        </p:nvSpPr>
        <p:spPr>
          <a:xfrm rot="1162084">
            <a:off x="4598620" y="5733871"/>
            <a:ext cx="456503" cy="532842"/>
          </a:xfrm>
          <a:prstGeom prst="chor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Chord 48"/>
          <p:cNvSpPr/>
          <p:nvPr/>
        </p:nvSpPr>
        <p:spPr>
          <a:xfrm rot="12101743">
            <a:off x="3916902" y="5761031"/>
            <a:ext cx="558301" cy="435270"/>
          </a:xfrm>
          <a:prstGeom prst="chor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45201" y="5766954"/>
            <a:ext cx="376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560551" y="5791961"/>
            <a:ext cx="512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59" name="Straight Arrow Connector 58"/>
          <p:cNvCxnSpPr/>
          <p:nvPr/>
        </p:nvCxnSpPr>
        <p:spPr>
          <a:xfrm rot="5400000" flipH="1" flipV="1">
            <a:off x="521170" y="3682464"/>
            <a:ext cx="1779291" cy="10488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6200000" flipV="1">
            <a:off x="6842263" y="3475758"/>
            <a:ext cx="1865353" cy="13761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>
            <a:off x="4190749" y="5102311"/>
            <a:ext cx="7411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Block Arc 63"/>
          <p:cNvSpPr/>
          <p:nvPr/>
        </p:nvSpPr>
        <p:spPr>
          <a:xfrm rot="10800000">
            <a:off x="3105502" y="5432035"/>
            <a:ext cx="2910097" cy="1404966"/>
          </a:xfrm>
          <a:prstGeom prst="blockArc">
            <a:avLst>
              <a:gd name="adj1" fmla="val 10800000"/>
              <a:gd name="adj2" fmla="val 21555140"/>
              <a:gd name="adj3" fmla="val 568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Bent Arrow 67"/>
          <p:cNvSpPr/>
          <p:nvPr/>
        </p:nvSpPr>
        <p:spPr>
          <a:xfrm>
            <a:off x="3458203" y="5609751"/>
            <a:ext cx="336927" cy="524767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69" name="Chord 68"/>
          <p:cNvSpPr/>
          <p:nvPr/>
        </p:nvSpPr>
        <p:spPr>
          <a:xfrm rot="1162084">
            <a:off x="3678878" y="5762150"/>
            <a:ext cx="336927" cy="372368"/>
          </a:xfrm>
          <a:prstGeom prst="chor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640001" y="5697359"/>
            <a:ext cx="479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</a:t>
            </a:r>
            <a:endParaRPr lang="en-US" sz="2800" dirty="0"/>
          </a:p>
        </p:txBody>
      </p:sp>
      <p:sp>
        <p:nvSpPr>
          <p:cNvPr id="71" name="Chord 70"/>
          <p:cNvSpPr/>
          <p:nvPr/>
        </p:nvSpPr>
        <p:spPr>
          <a:xfrm rot="12101743">
            <a:off x="4902942" y="5785136"/>
            <a:ext cx="558301" cy="435270"/>
          </a:xfrm>
          <a:prstGeom prst="chor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5024044" y="5722757"/>
            <a:ext cx="778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74" name="TextBox 73"/>
          <p:cNvSpPr txBox="1"/>
          <p:nvPr/>
        </p:nvSpPr>
        <p:spPr>
          <a:xfrm>
            <a:off x="3029341" y="5766954"/>
            <a:ext cx="42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64852" y="5837704"/>
            <a:ext cx="548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Pst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2562499" y="5775047"/>
            <a:ext cx="4188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-    -      -         -        -         -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99</Words>
  <Application>Microsoft Macintosh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Davidson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Catherine  Doyle</dc:creator>
  <cp:lastModifiedBy>Catherine  Doyle</cp:lastModifiedBy>
  <cp:revision>3</cp:revision>
  <dcterms:created xsi:type="dcterms:W3CDTF">2011-08-26T01:29:27Z</dcterms:created>
  <dcterms:modified xsi:type="dcterms:W3CDTF">2011-08-26T16:08:30Z</dcterms:modified>
</cp:coreProperties>
</file>