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users:mospencer:My%20Documents:Summer%20Research%202014:Caffeine%20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users:mospencer:My%20Documents:Summer%20Research%202014:Caffeine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Genotype</a:t>
            </a:r>
            <a:r>
              <a:rPr lang="en-US" baseline="0"/>
              <a:t> Frequency per Plate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Tables_Tests!$B$4</c:f>
              <c:strCache>
                <c:ptCount val="1"/>
                <c:pt idx="0">
                  <c:v>Plate 4</c:v>
                </c:pt>
              </c:strCache>
            </c:strRef>
          </c:tx>
          <c:invertIfNegative val="0"/>
          <c:cat>
            <c:strRef>
              <c:f>Tables_Tests!$C$3:$Z$3</c:f>
              <c:strCache>
                <c:ptCount val="24"/>
                <c:pt idx="0">
                  <c:v>(H, 1A2, pG-Tf2)</c:v>
                </c:pt>
                <c:pt idx="1">
                  <c:v>(H, 1A2, pTf16)</c:v>
                </c:pt>
                <c:pt idx="2">
                  <c:v>(H, 1A2, pG-KJE8)</c:v>
                </c:pt>
                <c:pt idx="3">
                  <c:v>(H, 1A2, pGro7)</c:v>
                </c:pt>
                <c:pt idx="4">
                  <c:v>(H, 1A2, PKJE7)</c:v>
                </c:pt>
                <c:pt idx="5">
                  <c:v>(H, 1A2, None)</c:v>
                </c:pt>
                <c:pt idx="6">
                  <c:v>(H, J310, pG-Tf2)</c:v>
                </c:pt>
                <c:pt idx="7">
                  <c:v>(H, J310, pTf16)</c:v>
                </c:pt>
                <c:pt idx="8">
                  <c:v>(H, J310, pG-KJE8)</c:v>
                </c:pt>
                <c:pt idx="9">
                  <c:v>(H, J310, pGro7)</c:v>
                </c:pt>
                <c:pt idx="10">
                  <c:v>(H, J310, PKJE7)</c:v>
                </c:pt>
                <c:pt idx="11">
                  <c:v>(H, J310, None)</c:v>
                </c:pt>
                <c:pt idx="12">
                  <c:v>(L, 1A2, pG-Tf2)</c:v>
                </c:pt>
                <c:pt idx="13">
                  <c:v>(L, 1A2, pTf16)</c:v>
                </c:pt>
                <c:pt idx="14">
                  <c:v>(L, 1A2, pG-KJE8)</c:v>
                </c:pt>
                <c:pt idx="15">
                  <c:v>(L, 1A2, pGro7)</c:v>
                </c:pt>
                <c:pt idx="16">
                  <c:v>(L, 1A2, PKJE7)</c:v>
                </c:pt>
                <c:pt idx="17">
                  <c:v>(L, 1A2, None)</c:v>
                </c:pt>
                <c:pt idx="18">
                  <c:v>(L, J310, pG-Tf2)</c:v>
                </c:pt>
                <c:pt idx="19">
                  <c:v>(L, J310, pTf16)</c:v>
                </c:pt>
                <c:pt idx="20">
                  <c:v>(L, J310, pG-KJE8)</c:v>
                </c:pt>
                <c:pt idx="21">
                  <c:v>(L, J310, pGro7)</c:v>
                </c:pt>
                <c:pt idx="22">
                  <c:v>(L, J310, PKJE7)</c:v>
                </c:pt>
                <c:pt idx="23">
                  <c:v>(L, J310, None)</c:v>
                </c:pt>
              </c:strCache>
            </c:strRef>
          </c:cat>
          <c:val>
            <c:numRef>
              <c:f>Tables_Tests!$C$4:$Z$4</c:f>
              <c:numCache>
                <c:formatCode>General</c:formatCode>
                <c:ptCount val="24"/>
                <c:pt idx="0">
                  <c:v>0.0</c:v>
                </c:pt>
                <c:pt idx="1">
                  <c:v>2.0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2.0</c:v>
                </c:pt>
                <c:pt idx="6">
                  <c:v>0.0</c:v>
                </c:pt>
                <c:pt idx="7">
                  <c:v>29.0</c:v>
                </c:pt>
                <c:pt idx="8">
                  <c:v>2.0</c:v>
                </c:pt>
                <c:pt idx="9">
                  <c:v>0.0</c:v>
                </c:pt>
                <c:pt idx="10">
                  <c:v>0.0</c:v>
                </c:pt>
                <c:pt idx="11">
                  <c:v>47.0</c:v>
                </c:pt>
                <c:pt idx="12">
                  <c:v>0.0</c:v>
                </c:pt>
                <c:pt idx="13">
                  <c:v>1.0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4.0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6.0</c:v>
                </c:pt>
              </c:numCache>
            </c:numRef>
          </c:val>
        </c:ser>
        <c:ser>
          <c:idx val="1"/>
          <c:order val="1"/>
          <c:tx>
            <c:strRef>
              <c:f>Tables_Tests!$B$5</c:f>
              <c:strCache>
                <c:ptCount val="1"/>
                <c:pt idx="0">
                  <c:v>Plate 5</c:v>
                </c:pt>
              </c:strCache>
            </c:strRef>
          </c:tx>
          <c:invertIfNegative val="0"/>
          <c:cat>
            <c:strRef>
              <c:f>Tables_Tests!$C$3:$Z$3</c:f>
              <c:strCache>
                <c:ptCount val="24"/>
                <c:pt idx="0">
                  <c:v>(H, 1A2, pG-Tf2)</c:v>
                </c:pt>
                <c:pt idx="1">
                  <c:v>(H, 1A2, pTf16)</c:v>
                </c:pt>
                <c:pt idx="2">
                  <c:v>(H, 1A2, pG-KJE8)</c:v>
                </c:pt>
                <c:pt idx="3">
                  <c:v>(H, 1A2, pGro7)</c:v>
                </c:pt>
                <c:pt idx="4">
                  <c:v>(H, 1A2, PKJE7)</c:v>
                </c:pt>
                <c:pt idx="5">
                  <c:v>(H, 1A2, None)</c:v>
                </c:pt>
                <c:pt idx="6">
                  <c:v>(H, J310, pG-Tf2)</c:v>
                </c:pt>
                <c:pt idx="7">
                  <c:v>(H, J310, pTf16)</c:v>
                </c:pt>
                <c:pt idx="8">
                  <c:v>(H, J310, pG-KJE8)</c:v>
                </c:pt>
                <c:pt idx="9">
                  <c:v>(H, J310, pGro7)</c:v>
                </c:pt>
                <c:pt idx="10">
                  <c:v>(H, J310, PKJE7)</c:v>
                </c:pt>
                <c:pt idx="11">
                  <c:v>(H, J310, None)</c:v>
                </c:pt>
                <c:pt idx="12">
                  <c:v>(L, 1A2, pG-Tf2)</c:v>
                </c:pt>
                <c:pt idx="13">
                  <c:v>(L, 1A2, pTf16)</c:v>
                </c:pt>
                <c:pt idx="14">
                  <c:v>(L, 1A2, pG-KJE8)</c:v>
                </c:pt>
                <c:pt idx="15">
                  <c:v>(L, 1A2, pGro7)</c:v>
                </c:pt>
                <c:pt idx="16">
                  <c:v>(L, 1A2, PKJE7)</c:v>
                </c:pt>
                <c:pt idx="17">
                  <c:v>(L, 1A2, None)</c:v>
                </c:pt>
                <c:pt idx="18">
                  <c:v>(L, J310, pG-Tf2)</c:v>
                </c:pt>
                <c:pt idx="19">
                  <c:v>(L, J310, pTf16)</c:v>
                </c:pt>
                <c:pt idx="20">
                  <c:v>(L, J310, pG-KJE8)</c:v>
                </c:pt>
                <c:pt idx="21">
                  <c:v>(L, J310, pGro7)</c:v>
                </c:pt>
                <c:pt idx="22">
                  <c:v>(L, J310, PKJE7)</c:v>
                </c:pt>
                <c:pt idx="23">
                  <c:v>(L, J310, None)</c:v>
                </c:pt>
              </c:strCache>
            </c:strRef>
          </c:cat>
          <c:val>
            <c:numRef>
              <c:f>Tables_Tests!$C$5:$Z$5</c:f>
              <c:numCache>
                <c:formatCode>General</c:formatCode>
                <c:ptCount val="24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4.0</c:v>
                </c:pt>
                <c:pt idx="6">
                  <c:v>0.0</c:v>
                </c:pt>
                <c:pt idx="7">
                  <c:v>22.0</c:v>
                </c:pt>
                <c:pt idx="8">
                  <c:v>1.0</c:v>
                </c:pt>
                <c:pt idx="9">
                  <c:v>2.0</c:v>
                </c:pt>
                <c:pt idx="10">
                  <c:v>0.0</c:v>
                </c:pt>
                <c:pt idx="11">
                  <c:v>50.0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1.0</c:v>
                </c:pt>
                <c:pt idx="18">
                  <c:v>0.0</c:v>
                </c:pt>
                <c:pt idx="19">
                  <c:v>4.0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5.0</c:v>
                </c:pt>
              </c:numCache>
            </c:numRef>
          </c:val>
        </c:ser>
        <c:ser>
          <c:idx val="2"/>
          <c:order val="2"/>
          <c:tx>
            <c:strRef>
              <c:f>Tables_Tests!$B$6</c:f>
              <c:strCache>
                <c:ptCount val="1"/>
                <c:pt idx="0">
                  <c:v>Plate 6</c:v>
                </c:pt>
              </c:strCache>
            </c:strRef>
          </c:tx>
          <c:invertIfNegative val="0"/>
          <c:cat>
            <c:strRef>
              <c:f>Tables_Tests!$C$3:$Z$3</c:f>
              <c:strCache>
                <c:ptCount val="24"/>
                <c:pt idx="0">
                  <c:v>(H, 1A2, pG-Tf2)</c:v>
                </c:pt>
                <c:pt idx="1">
                  <c:v>(H, 1A2, pTf16)</c:v>
                </c:pt>
                <c:pt idx="2">
                  <c:v>(H, 1A2, pG-KJE8)</c:v>
                </c:pt>
                <c:pt idx="3">
                  <c:v>(H, 1A2, pGro7)</c:v>
                </c:pt>
                <c:pt idx="4">
                  <c:v>(H, 1A2, PKJE7)</c:v>
                </c:pt>
                <c:pt idx="5">
                  <c:v>(H, 1A2, None)</c:v>
                </c:pt>
                <c:pt idx="6">
                  <c:v>(H, J310, pG-Tf2)</c:v>
                </c:pt>
                <c:pt idx="7">
                  <c:v>(H, J310, pTf16)</c:v>
                </c:pt>
                <c:pt idx="8">
                  <c:v>(H, J310, pG-KJE8)</c:v>
                </c:pt>
                <c:pt idx="9">
                  <c:v>(H, J310, pGro7)</c:v>
                </c:pt>
                <c:pt idx="10">
                  <c:v>(H, J310, PKJE7)</c:v>
                </c:pt>
                <c:pt idx="11">
                  <c:v>(H, J310, None)</c:v>
                </c:pt>
                <c:pt idx="12">
                  <c:v>(L, 1A2, pG-Tf2)</c:v>
                </c:pt>
                <c:pt idx="13">
                  <c:v>(L, 1A2, pTf16)</c:v>
                </c:pt>
                <c:pt idx="14">
                  <c:v>(L, 1A2, pG-KJE8)</c:v>
                </c:pt>
                <c:pt idx="15">
                  <c:v>(L, 1A2, pGro7)</c:v>
                </c:pt>
                <c:pt idx="16">
                  <c:v>(L, 1A2, PKJE7)</c:v>
                </c:pt>
                <c:pt idx="17">
                  <c:v>(L, 1A2, None)</c:v>
                </c:pt>
                <c:pt idx="18">
                  <c:v>(L, J310, pG-Tf2)</c:v>
                </c:pt>
                <c:pt idx="19">
                  <c:v>(L, J310, pTf16)</c:v>
                </c:pt>
                <c:pt idx="20">
                  <c:v>(L, J310, pG-KJE8)</c:v>
                </c:pt>
                <c:pt idx="21">
                  <c:v>(L, J310, pGro7)</c:v>
                </c:pt>
                <c:pt idx="22">
                  <c:v>(L, J310, PKJE7)</c:v>
                </c:pt>
                <c:pt idx="23">
                  <c:v>(L, J310, None)</c:v>
                </c:pt>
              </c:strCache>
            </c:strRef>
          </c:cat>
          <c:val>
            <c:numRef>
              <c:f>Tables_Tests!$C$6:$Z$6</c:f>
              <c:numCache>
                <c:formatCode>General</c:formatCode>
                <c:ptCount val="24"/>
                <c:pt idx="0">
                  <c:v>0.0</c:v>
                </c:pt>
                <c:pt idx="1">
                  <c:v>2.0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8.0</c:v>
                </c:pt>
                <c:pt idx="6">
                  <c:v>0.0</c:v>
                </c:pt>
                <c:pt idx="7">
                  <c:v>19.0</c:v>
                </c:pt>
                <c:pt idx="8">
                  <c:v>1.0</c:v>
                </c:pt>
                <c:pt idx="9">
                  <c:v>1.0</c:v>
                </c:pt>
                <c:pt idx="10">
                  <c:v>0.0</c:v>
                </c:pt>
                <c:pt idx="11">
                  <c:v>47.0</c:v>
                </c:pt>
                <c:pt idx="12">
                  <c:v>0.0</c:v>
                </c:pt>
                <c:pt idx="13">
                  <c:v>1.0</c:v>
                </c:pt>
                <c:pt idx="14">
                  <c:v>1.0</c:v>
                </c:pt>
                <c:pt idx="15">
                  <c:v>0.0</c:v>
                </c:pt>
                <c:pt idx="16">
                  <c:v>0.0</c:v>
                </c:pt>
                <c:pt idx="17">
                  <c:v>1.0</c:v>
                </c:pt>
                <c:pt idx="18">
                  <c:v>0.0</c:v>
                </c:pt>
                <c:pt idx="19">
                  <c:v>2.0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0321640"/>
        <c:axId val="-2067895960"/>
      </c:barChart>
      <c:catAx>
        <c:axId val="2070321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Genotype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-2067895960"/>
        <c:crosses val="autoZero"/>
        <c:auto val="1"/>
        <c:lblAlgn val="ctr"/>
        <c:lblOffset val="100"/>
        <c:noMultiLvlLbl val="0"/>
      </c:catAx>
      <c:valAx>
        <c:axId val="-20678959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Frequency (Percent)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0321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Genotype</a:t>
            </a:r>
            <a:r>
              <a:rPr lang="en-US" baseline="0" dirty="0" smtClean="0"/>
              <a:t> Frequency of Total Sample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'Possible Visuals'!$B$2:$Y$2</c:f>
              <c:strCache>
                <c:ptCount val="24"/>
                <c:pt idx="0">
                  <c:v>(H, 1A2, pG-Tf2)</c:v>
                </c:pt>
                <c:pt idx="1">
                  <c:v>(H, 1A2, pTf16)</c:v>
                </c:pt>
                <c:pt idx="2">
                  <c:v>(H, 1A2, pG-KJE8)</c:v>
                </c:pt>
                <c:pt idx="3">
                  <c:v>(H, 1A2, pGro7)</c:v>
                </c:pt>
                <c:pt idx="4">
                  <c:v>(H, 1A2, PKJE7)</c:v>
                </c:pt>
                <c:pt idx="5">
                  <c:v>(H, 1A2, None)</c:v>
                </c:pt>
                <c:pt idx="6">
                  <c:v>(H, J310, pG-Tf2)</c:v>
                </c:pt>
                <c:pt idx="7">
                  <c:v>(H, J310, pTf16)</c:v>
                </c:pt>
                <c:pt idx="8">
                  <c:v>(H, J310, pG-KJE8)</c:v>
                </c:pt>
                <c:pt idx="9">
                  <c:v>(H, J310, pGro7)</c:v>
                </c:pt>
                <c:pt idx="10">
                  <c:v>(H, J310, PKJE7)</c:v>
                </c:pt>
                <c:pt idx="11">
                  <c:v>(H, J310, None)</c:v>
                </c:pt>
                <c:pt idx="12">
                  <c:v>(L, 1A2, pG-Tf2)</c:v>
                </c:pt>
                <c:pt idx="13">
                  <c:v>(L, 1A2, pTf16)</c:v>
                </c:pt>
                <c:pt idx="14">
                  <c:v>(L, 1A2, pG-KJE8)</c:v>
                </c:pt>
                <c:pt idx="15">
                  <c:v>(L, 1A2, pGro7)</c:v>
                </c:pt>
                <c:pt idx="16">
                  <c:v>(L, 1A2, PKJE7)</c:v>
                </c:pt>
                <c:pt idx="17">
                  <c:v>(L, 1A2, None)</c:v>
                </c:pt>
                <c:pt idx="18">
                  <c:v>(L, J310, pG-Tf2)</c:v>
                </c:pt>
                <c:pt idx="19">
                  <c:v>(L, J310, pTf16)</c:v>
                </c:pt>
                <c:pt idx="20">
                  <c:v>(L, J310, pG-KJE8)</c:v>
                </c:pt>
                <c:pt idx="21">
                  <c:v>(L, J310, pGro7)</c:v>
                </c:pt>
                <c:pt idx="22">
                  <c:v>(L, J310, PKJE7)</c:v>
                </c:pt>
                <c:pt idx="23">
                  <c:v>(L, J310, None)</c:v>
                </c:pt>
              </c:strCache>
            </c:strRef>
          </c:cat>
          <c:val>
            <c:numRef>
              <c:f>'Possible Visuals'!$B$3:$Y$3</c:f>
              <c:numCache>
                <c:formatCode>0.00</c:formatCode>
                <c:ptCount val="24"/>
                <c:pt idx="0">
                  <c:v>0.0</c:v>
                </c:pt>
                <c:pt idx="1">
                  <c:v>1.492537313432836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5.223880597014925</c:v>
                </c:pt>
                <c:pt idx="6">
                  <c:v>0.0</c:v>
                </c:pt>
                <c:pt idx="7">
                  <c:v>26.11940298507463</c:v>
                </c:pt>
                <c:pt idx="8">
                  <c:v>1.492537313432836</c:v>
                </c:pt>
                <c:pt idx="9">
                  <c:v>1.119402985074627</c:v>
                </c:pt>
                <c:pt idx="10">
                  <c:v>0.0</c:v>
                </c:pt>
                <c:pt idx="11">
                  <c:v>53.7313432835821</c:v>
                </c:pt>
                <c:pt idx="12">
                  <c:v>0.0</c:v>
                </c:pt>
                <c:pt idx="13">
                  <c:v>0.746268656716418</c:v>
                </c:pt>
                <c:pt idx="14">
                  <c:v>0.373134328358209</c:v>
                </c:pt>
                <c:pt idx="15">
                  <c:v>0.0</c:v>
                </c:pt>
                <c:pt idx="16">
                  <c:v>0.0</c:v>
                </c:pt>
                <c:pt idx="17">
                  <c:v>0.746268656716418</c:v>
                </c:pt>
                <c:pt idx="18">
                  <c:v>0.0</c:v>
                </c:pt>
                <c:pt idx="19">
                  <c:v>3.731343283582089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5.223880597014925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0014392"/>
        <c:axId val="2082972776"/>
      </c:barChart>
      <c:catAx>
        <c:axId val="2070014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Genotype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082972776"/>
        <c:crosses val="autoZero"/>
        <c:auto val="1"/>
        <c:lblAlgn val="ctr"/>
        <c:lblOffset val="100"/>
        <c:noMultiLvlLbl val="0"/>
      </c:catAx>
      <c:valAx>
        <c:axId val="2082972776"/>
        <c:scaling>
          <c:orientation val="minMax"/>
          <c:max val="6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Frequency (Percent)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2070014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5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5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9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7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2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9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1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3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BDE0-475D-5E44-8D93-227C670EC56E}" type="datetimeFigureOut">
              <a:rPr lang="en-US" smtClean="0"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3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EBDE0-475D-5E44-8D93-227C670EC56E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12073-74EF-6749-8419-324966A59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5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Caffeine Disk Replication Results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Morgan Spencer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37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45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Graphs</a:t>
            </a:r>
            <a:endParaRPr lang="en-US" sz="3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327121"/>
              </p:ext>
            </p:extLst>
          </p:nvPr>
        </p:nvGraphicFramePr>
        <p:xfrm>
          <a:off x="1122947" y="1149685"/>
          <a:ext cx="6831264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583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778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Graphs</a:t>
            </a:r>
            <a:endParaRPr lang="en-US" sz="3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2577061"/>
              </p:ext>
            </p:extLst>
          </p:nvPr>
        </p:nvGraphicFramePr>
        <p:xfrm>
          <a:off x="1051208" y="1119605"/>
          <a:ext cx="7197108" cy="512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6956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5370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MWSU 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5559"/>
            <a:ext cx="8229600" cy="54312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Plate 4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Plate 5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Plate 6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357153"/>
              </p:ext>
            </p:extLst>
          </p:nvPr>
        </p:nvGraphicFramePr>
        <p:xfrm>
          <a:off x="828244" y="1417638"/>
          <a:ext cx="6604000" cy="120650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</a:tblGrid>
              <a:tr h="393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Copy Number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None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High-High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1A2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J310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Low-Low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1A2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J310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961202"/>
              </p:ext>
            </p:extLst>
          </p:nvPr>
        </p:nvGraphicFramePr>
        <p:xfrm>
          <a:off x="828244" y="3163291"/>
          <a:ext cx="6604000" cy="120650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</a:tblGrid>
              <a:tr h="393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Copy Number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None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High-High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1A2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J310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Low-Low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1A2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J310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29923"/>
              </p:ext>
            </p:extLst>
          </p:nvPr>
        </p:nvGraphicFramePr>
        <p:xfrm>
          <a:off x="828244" y="4916620"/>
          <a:ext cx="6604000" cy="120650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</a:tblGrid>
              <a:tr h="393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Copy Number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None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High-High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1A2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J310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Low-Low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1A2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J310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240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541"/>
          </a:xfrm>
        </p:spPr>
        <p:txBody>
          <a:bodyPr>
            <a:noAutofit/>
          </a:bodyPr>
          <a:lstStyle/>
          <a:p>
            <a:r>
              <a:rPr lang="en-US" sz="3600" dirty="0" smtClean="0"/>
              <a:t>Total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256791"/>
              </p:ext>
            </p:extLst>
          </p:nvPr>
        </p:nvGraphicFramePr>
        <p:xfrm>
          <a:off x="1270000" y="1106236"/>
          <a:ext cx="6604000" cy="1206500"/>
        </p:xfrm>
        <a:graphic>
          <a:graphicData uri="http://schemas.openxmlformats.org/drawingml/2006/table">
            <a:tbl>
              <a:tblPr/>
              <a:tblGrid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  <a:gridCol w="825500"/>
              </a:tblGrid>
              <a:tr h="393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Copy Number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Chap 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None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High-High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1A2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J310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70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144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Low-Low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1A2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J310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2457421"/>
            <a:ext cx="80742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Total Sample: 268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High-High = 239			Low-Low = 29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1A2 = 23					J310 = 245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Chap 1 = 0				Chap 2 = 86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Chap 3 = 5				Chap 4 = 3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Chap 5 = 0				None = 174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7827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176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Percentages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479977"/>
              </p:ext>
            </p:extLst>
          </p:nvPr>
        </p:nvGraphicFramePr>
        <p:xfrm>
          <a:off x="184644" y="1062489"/>
          <a:ext cx="8829934" cy="481335"/>
        </p:xfrm>
        <a:graphic>
          <a:graphicData uri="http://schemas.openxmlformats.org/drawingml/2006/table">
            <a:tbl>
              <a:tblPr/>
              <a:tblGrid>
                <a:gridCol w="414309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  <a:gridCol w="336625"/>
              </a:tblGrid>
              <a:tr h="14383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1A2, pG-Tf2)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1A2, pTf16)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1A2, pG-KJE8)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1A2, pGro7)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1A2, PKJE7)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1A2, None)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J310, pG-Tf2)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J310, pTf16)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J310, pG-KJE8)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J310, pGro7)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J310, PKJE7)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(H, J310, None)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1A2, pG-Tf2)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1A2, pTf16)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1A2, pG-KJE8)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1A2, pGro7)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1A2, PKJE7)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1A2, None)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J310, pG-Tf2)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J310, pTf16)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J310, pG-KJE8)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J310, pGro7)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J310, PKJE7)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(L, J310, None)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Totals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7433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 4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31.18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50.54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7433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 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4.49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24.72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56.18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4.49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5.62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7433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Plate 6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22.09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54.65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1.16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3.49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74332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Totals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1.49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5.22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26.12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1.49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1.12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53.73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0.75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3.73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5.22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4827" marR="4827" marT="4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1684300"/>
            <a:ext cx="810181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(H-H, J310, None): 53.73% of total sample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(H-H, J310, pTf16): 26.21% of total sample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Promoter: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89.18% are High-High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10.82% are Low-Low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Copy Number: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8.58% are 1A2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91.42% are J310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Chaperone: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pG-Tf2 = 0%			pGro7 = 1.119%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pTf16 = 32.09%		pKJE7 = 0%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pG-KJE8 = 1.87%		No Chaperone = 64.93%</a:t>
            </a:r>
          </a:p>
        </p:txBody>
      </p:sp>
    </p:spTree>
    <p:extLst>
      <p:ext uri="{BB962C8B-B14F-4D97-AF65-F5344CB8AC3E}">
        <p14:creationId xmlns:p14="http://schemas.microsoft.com/office/powerpoint/2010/main" val="803534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Fisher’s Exact Test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4561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Fisher's Exact Test for Count Data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p-value = 0.6581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alternative hypothesis: </a:t>
            </a:r>
            <a:r>
              <a:rPr lang="en-US" sz="2000" dirty="0" err="1" smtClean="0"/>
              <a:t>two.sided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 err="1" smtClean="0"/>
          </a:p>
          <a:p>
            <a:r>
              <a:rPr lang="en-US" sz="2400" dirty="0" smtClean="0"/>
              <a:t>Fisher's Exact Test for Count Data with simulated p-value (based on 2000 replicates)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p-value = 0.6792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alternative hypothesis: </a:t>
            </a:r>
            <a:r>
              <a:rPr lang="en-US" sz="2000" dirty="0" err="1" smtClean="0"/>
              <a:t>two.sided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873426"/>
            <a:ext cx="7853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Fail to reject the null at a .05 significance level.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The plates are replications of each other.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3608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Chi-Square Test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Compare the total distribution of the plates to a uniform distribution (1/24) for each genotype.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 268/24 = 11.166667</a:t>
            </a:r>
            <a:endParaRPr lang="en-US" sz="2000" dirty="0"/>
          </a:p>
          <a:p>
            <a:endParaRPr lang="fi-FI" sz="2000" dirty="0" smtClean="0"/>
          </a:p>
          <a:p>
            <a:r>
              <a:rPr lang="fi-FI" sz="2400" dirty="0" smtClean="0"/>
              <a:t>X</a:t>
            </a:r>
            <a:r>
              <a:rPr lang="fi-FI" sz="2400" dirty="0"/>
              <a:t>^</a:t>
            </a:r>
            <a:r>
              <a:rPr lang="fi-FI" sz="2400" dirty="0" smtClean="0"/>
              <a:t>2</a:t>
            </a:r>
            <a:r>
              <a:rPr lang="fi-FI" sz="2400" dirty="0"/>
              <a:t> </a:t>
            </a:r>
            <a:r>
              <a:rPr lang="fi-FI" sz="2400" dirty="0" smtClean="0"/>
              <a:t>= 334.9683948 </a:t>
            </a:r>
          </a:p>
          <a:p>
            <a:r>
              <a:rPr lang="fi-FI" sz="2400" dirty="0" err="1" smtClean="0"/>
              <a:t>P-Value</a:t>
            </a:r>
            <a:r>
              <a:rPr lang="fi-FI" sz="2400" dirty="0" smtClean="0"/>
              <a:t> = 3.68699E</a:t>
            </a:r>
            <a:r>
              <a:rPr lang="fi-FI" sz="2400" dirty="0"/>
              <a:t>-</a:t>
            </a:r>
            <a:r>
              <a:rPr lang="fi-FI" sz="2400" dirty="0" smtClean="0"/>
              <a:t>57</a:t>
            </a:r>
          </a:p>
          <a:p>
            <a:endParaRPr lang="fi-FI" sz="2400" dirty="0"/>
          </a:p>
          <a:p>
            <a:r>
              <a:rPr lang="fi-FI" sz="2400" dirty="0" smtClean="0"/>
              <a:t>Reject the </a:t>
            </a:r>
            <a:r>
              <a:rPr lang="fi-FI" sz="2400" dirty="0" err="1" smtClean="0"/>
              <a:t>null</a:t>
            </a:r>
            <a:r>
              <a:rPr lang="fi-FI" sz="2400" dirty="0" smtClean="0"/>
              <a:t> at a .001 significance </a:t>
            </a:r>
            <a:r>
              <a:rPr lang="fi-FI" sz="2400" dirty="0" err="1" smtClean="0"/>
              <a:t>level</a:t>
            </a:r>
            <a:r>
              <a:rPr lang="fi-FI" sz="2400" dirty="0" smtClean="0"/>
              <a:t> (</a:t>
            </a:r>
            <a:r>
              <a:rPr lang="fi-FI" sz="2400" dirty="0" err="1" smtClean="0"/>
              <a:t>d.f</a:t>
            </a:r>
            <a:r>
              <a:rPr lang="fi-FI" sz="2400" dirty="0" smtClean="0"/>
              <a:t>. = 23).</a:t>
            </a:r>
          </a:p>
          <a:p>
            <a:r>
              <a:rPr lang="fi-FI" sz="2400" dirty="0" smtClean="0"/>
              <a:t>The </a:t>
            </a:r>
            <a:r>
              <a:rPr lang="fi-FI" sz="2400" dirty="0" err="1" smtClean="0"/>
              <a:t>sampled</a:t>
            </a:r>
            <a:r>
              <a:rPr lang="fi-FI" sz="2400" dirty="0" smtClean="0"/>
              <a:t> </a:t>
            </a:r>
            <a:r>
              <a:rPr lang="fi-FI" sz="2400" dirty="0" err="1" smtClean="0"/>
              <a:t>distribution</a:t>
            </a:r>
            <a:r>
              <a:rPr lang="fi-FI" sz="2400" dirty="0" smtClean="0"/>
              <a:t> is </a:t>
            </a:r>
            <a:r>
              <a:rPr lang="fi-FI" sz="2400" dirty="0" err="1" smtClean="0"/>
              <a:t>not</a:t>
            </a:r>
            <a:r>
              <a:rPr lang="fi-FI" sz="2400" dirty="0" smtClean="0"/>
              <a:t> </a:t>
            </a:r>
            <a:r>
              <a:rPr lang="fi-FI" sz="2400" dirty="0" err="1" smtClean="0"/>
              <a:t>uniform</a:t>
            </a:r>
            <a:r>
              <a:rPr lang="fi-FI" sz="2400" dirty="0" smtClean="0"/>
              <a:t>. </a:t>
            </a:r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252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88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Chi-Square Test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445"/>
            <a:ext cx="8229600" cy="51231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Compare the distribution by promoter and copy number to a uniform distribution (1/2).</a:t>
            </a:r>
          </a:p>
          <a:p>
            <a:pPr lvl="1">
              <a:buFont typeface="Arial"/>
              <a:buChar char="•"/>
            </a:pPr>
            <a:r>
              <a:rPr lang="en-US" sz="2000" dirty="0" smtClean="0"/>
              <a:t>Using percent of sample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400" dirty="0" smtClean="0"/>
              <a:t>Promoter:</a:t>
            </a:r>
          </a:p>
          <a:p>
            <a:pPr lvl="1">
              <a:buFont typeface="Arial"/>
              <a:buChar char="•"/>
            </a:pPr>
            <a:r>
              <a:rPr lang="fi-FI" sz="2000" dirty="0" smtClean="0"/>
              <a:t>X^2: 36.26704387 </a:t>
            </a:r>
          </a:p>
          <a:p>
            <a:pPr lvl="1">
              <a:buFont typeface="Arial"/>
              <a:buChar char="•"/>
            </a:pPr>
            <a:r>
              <a:rPr lang="fi-FI" sz="2000" dirty="0" err="1"/>
              <a:t>P</a:t>
            </a:r>
            <a:r>
              <a:rPr lang="fi-FI" sz="2000" dirty="0" err="1" smtClean="0"/>
              <a:t>-Value</a:t>
            </a:r>
            <a:r>
              <a:rPr lang="fi-FI" sz="2000" dirty="0" smtClean="0"/>
              <a:t>: 1.72049E-09 </a:t>
            </a:r>
            <a:endParaRPr lang="en-US" sz="1600" dirty="0" smtClean="0"/>
          </a:p>
          <a:p>
            <a:r>
              <a:rPr lang="en-US" sz="2400" dirty="0" smtClean="0"/>
              <a:t>Copy Number:</a:t>
            </a:r>
          </a:p>
          <a:p>
            <a:pPr lvl="1">
              <a:buFont typeface="Arial"/>
              <a:buChar char="•"/>
            </a:pPr>
            <a:r>
              <a:rPr lang="fi-FI" sz="2000" dirty="0"/>
              <a:t>X^2:</a:t>
            </a:r>
            <a:r>
              <a:rPr lang="fi-FI" sz="2000" dirty="0" smtClean="0"/>
              <a:t> </a:t>
            </a:r>
            <a:r>
              <a:rPr lang="fi-FI" sz="2000" dirty="0"/>
              <a:t>41.413038</a:t>
            </a:r>
            <a:r>
              <a:rPr lang="fi-FI" sz="2000" dirty="0" smtClean="0"/>
              <a:t> </a:t>
            </a:r>
          </a:p>
          <a:p>
            <a:pPr lvl="1">
              <a:buFont typeface="Arial"/>
              <a:buChar char="•"/>
            </a:pPr>
            <a:r>
              <a:rPr lang="fi-FI" sz="2000" dirty="0" err="1" smtClean="0"/>
              <a:t>P-</a:t>
            </a:r>
            <a:r>
              <a:rPr lang="fi-FI" sz="2000" dirty="0" err="1"/>
              <a:t>Value</a:t>
            </a:r>
            <a:r>
              <a:rPr lang="fi-FI" sz="2000" dirty="0"/>
              <a:t>:</a:t>
            </a:r>
            <a:r>
              <a:rPr lang="fi-FI" sz="2000" dirty="0" smtClean="0"/>
              <a:t> </a:t>
            </a:r>
            <a:r>
              <a:rPr lang="fi-FI" sz="2000" dirty="0"/>
              <a:t>1.23233E-10</a:t>
            </a:r>
            <a:r>
              <a:rPr lang="fi-FI" sz="2000" dirty="0" smtClean="0"/>
              <a:t> </a:t>
            </a:r>
            <a:endParaRPr lang="en-US" sz="2000" dirty="0"/>
          </a:p>
          <a:p>
            <a:r>
              <a:rPr lang="en-US" sz="2400" dirty="0" smtClean="0"/>
              <a:t>Reject the null for both at the .001 significance level (</a:t>
            </a:r>
            <a:r>
              <a:rPr lang="en-US" sz="2400" dirty="0" err="1" smtClean="0"/>
              <a:t>d.f.</a:t>
            </a:r>
            <a:r>
              <a:rPr lang="en-US" sz="2400" dirty="0" smtClean="0"/>
              <a:t> = 1)</a:t>
            </a:r>
          </a:p>
          <a:p>
            <a:r>
              <a:rPr lang="en-US" sz="2400" dirty="0" smtClean="0"/>
              <a:t>The distributions are not uniform.</a:t>
            </a:r>
            <a:endParaRPr lang="en-US" sz="20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8451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221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Genotype Relationship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848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Are the promoter and the copy number independent of one another? Check with a Chi-Square test.</a:t>
            </a:r>
          </a:p>
          <a:p>
            <a:endParaRPr lang="en-US" sz="2400" dirty="0"/>
          </a:p>
          <a:p>
            <a:r>
              <a:rPr lang="fi-FI" sz="2400" dirty="0"/>
              <a:t>X^2:</a:t>
            </a:r>
            <a:r>
              <a:rPr lang="fi-FI" sz="2400" dirty="0" smtClean="0"/>
              <a:t> </a:t>
            </a:r>
            <a:r>
              <a:rPr lang="fi-FI" sz="2400" dirty="0"/>
              <a:t>3.107957728</a:t>
            </a:r>
            <a:r>
              <a:rPr lang="fi-FI" sz="2400" dirty="0" smtClean="0"/>
              <a:t> </a:t>
            </a:r>
          </a:p>
          <a:p>
            <a:r>
              <a:rPr lang="fi-FI" sz="2400" dirty="0" err="1" smtClean="0"/>
              <a:t>P</a:t>
            </a:r>
            <a:r>
              <a:rPr lang="fi-FI" sz="2400" dirty="0" err="1"/>
              <a:t>-Value</a:t>
            </a:r>
            <a:r>
              <a:rPr lang="fi-FI" sz="2400" dirty="0"/>
              <a:t>:</a:t>
            </a:r>
            <a:r>
              <a:rPr lang="fi-FI" sz="2400" dirty="0" smtClean="0"/>
              <a:t> </a:t>
            </a:r>
            <a:r>
              <a:rPr lang="fi-FI" sz="2400" dirty="0"/>
              <a:t>0.077910596</a:t>
            </a:r>
            <a:r>
              <a:rPr lang="fi-FI" sz="2400" dirty="0" smtClean="0"/>
              <a:t> </a:t>
            </a:r>
          </a:p>
          <a:p>
            <a:r>
              <a:rPr lang="fi-FI" sz="2400" dirty="0" err="1" smtClean="0"/>
              <a:t>Fail</a:t>
            </a:r>
            <a:r>
              <a:rPr lang="fi-FI" sz="2400" dirty="0" smtClean="0"/>
              <a:t> to </a:t>
            </a:r>
            <a:r>
              <a:rPr lang="fi-FI" sz="2400" dirty="0" err="1" smtClean="0"/>
              <a:t>reject</a:t>
            </a:r>
            <a:r>
              <a:rPr lang="fi-FI" sz="2400" dirty="0" smtClean="0"/>
              <a:t> at the .05 </a:t>
            </a:r>
            <a:r>
              <a:rPr lang="fi-FI" sz="2400" dirty="0" err="1" smtClean="0"/>
              <a:t>signficance</a:t>
            </a:r>
            <a:r>
              <a:rPr lang="fi-FI" sz="2400" dirty="0" smtClean="0"/>
              <a:t> </a:t>
            </a:r>
            <a:r>
              <a:rPr lang="fi-FI" sz="2400" dirty="0" err="1" smtClean="0"/>
              <a:t>level</a:t>
            </a:r>
            <a:r>
              <a:rPr lang="fi-FI" sz="2400" dirty="0" smtClean="0"/>
              <a:t>.</a:t>
            </a:r>
          </a:p>
          <a:p>
            <a:endParaRPr lang="fi-FI" sz="2400" dirty="0"/>
          </a:p>
          <a:p>
            <a:r>
              <a:rPr lang="fi-FI" sz="2400" dirty="0" err="1" smtClean="0"/>
              <a:t>Does</a:t>
            </a:r>
            <a:r>
              <a:rPr lang="fi-FI" sz="2400" dirty="0" smtClean="0"/>
              <a:t> </a:t>
            </a:r>
            <a:r>
              <a:rPr lang="fi-FI" sz="2400" dirty="0" err="1" smtClean="0"/>
              <a:t>not</a:t>
            </a:r>
            <a:r>
              <a:rPr lang="fi-FI" sz="2400" dirty="0" smtClean="0"/>
              <a:t> </a:t>
            </a:r>
            <a:r>
              <a:rPr lang="fi-FI" sz="2400" dirty="0" err="1" smtClean="0"/>
              <a:t>consider</a:t>
            </a:r>
            <a:r>
              <a:rPr lang="fi-FI" sz="2400" dirty="0" smtClean="0"/>
              <a:t> </a:t>
            </a:r>
            <a:r>
              <a:rPr lang="fi-FI" sz="2400" dirty="0" err="1" smtClean="0"/>
              <a:t>influence</a:t>
            </a:r>
            <a:r>
              <a:rPr lang="fi-FI" sz="2400" dirty="0" smtClean="0"/>
              <a:t> of </a:t>
            </a:r>
            <a:r>
              <a:rPr lang="fi-FI" sz="2400" dirty="0" err="1" smtClean="0"/>
              <a:t>chaperone</a:t>
            </a:r>
            <a:r>
              <a:rPr lang="fi-FI" sz="2400" dirty="0" smtClean="0"/>
              <a:t> (</a:t>
            </a:r>
            <a:r>
              <a:rPr lang="fi-FI" sz="2400" dirty="0" err="1" smtClean="0"/>
              <a:t>if</a:t>
            </a:r>
            <a:r>
              <a:rPr lang="fi-FI" sz="2400" dirty="0" smtClean="0"/>
              <a:t> </a:t>
            </a:r>
            <a:r>
              <a:rPr lang="fi-FI" sz="2400" dirty="0" err="1" smtClean="0"/>
              <a:t>any</a:t>
            </a:r>
            <a:r>
              <a:rPr lang="fi-FI" sz="2400" dirty="0" smtClean="0"/>
              <a:t>).</a:t>
            </a:r>
          </a:p>
          <a:p>
            <a:r>
              <a:rPr lang="fi-FI" sz="2400" dirty="0" err="1" smtClean="0"/>
              <a:t>Need</a:t>
            </a:r>
            <a:r>
              <a:rPr lang="fi-FI" sz="2400" dirty="0" smtClean="0"/>
              <a:t> </a:t>
            </a:r>
            <a:r>
              <a:rPr lang="fi-FI" sz="2400" dirty="0" err="1" smtClean="0"/>
              <a:t>further</a:t>
            </a:r>
            <a:r>
              <a:rPr lang="fi-FI" sz="2400" dirty="0" smtClean="0"/>
              <a:t> </a:t>
            </a:r>
            <a:r>
              <a:rPr lang="fi-FI" sz="2400" dirty="0" err="1" smtClean="0"/>
              <a:t>research</a:t>
            </a:r>
            <a:r>
              <a:rPr lang="fi-FI" sz="2400" dirty="0" smtClean="0"/>
              <a:t> to </a:t>
            </a:r>
            <a:r>
              <a:rPr lang="fi-FI" sz="2400" dirty="0" err="1" smtClean="0"/>
              <a:t>properly</a:t>
            </a:r>
            <a:r>
              <a:rPr lang="fi-FI" sz="2400" smtClean="0"/>
              <a:t> test</a:t>
            </a:r>
            <a:r>
              <a:rPr lang="fi-FI" sz="2400" dirty="0" smtClean="0"/>
              <a:t> </a:t>
            </a:r>
            <a:r>
              <a:rPr lang="fi-FI" sz="2400" dirty="0" err="1" smtClean="0"/>
              <a:t>this</a:t>
            </a:r>
            <a:r>
              <a:rPr lang="fi-FI" sz="2400" dirty="0" smtClean="0"/>
              <a:t> </a:t>
            </a:r>
            <a:r>
              <a:rPr lang="fi-FI" sz="2400" dirty="0" err="1" smtClean="0"/>
              <a:t>question</a:t>
            </a:r>
            <a:r>
              <a:rPr lang="fi-FI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048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Further Questions for 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Which of the genotype categories – promoter, copy number, and chaperone – have the largest affect on a clone’s survival?</a:t>
            </a:r>
          </a:p>
          <a:p>
            <a:r>
              <a:rPr lang="en-US" sz="2400" dirty="0" smtClean="0"/>
              <a:t>Does the genotype as a whole influence the clone more, or do the parts of the genotype work independently?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447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907</Words>
  <Application>Microsoft Macintosh PowerPoint</Application>
  <PresentationFormat>On-screen Show (4:3)</PresentationFormat>
  <Paragraphs>369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Caffeine Disk Replication Results Analysis</vt:lpstr>
      <vt:lpstr>MWSU Results</vt:lpstr>
      <vt:lpstr>Total</vt:lpstr>
      <vt:lpstr>Percentages</vt:lpstr>
      <vt:lpstr>Fisher’s Exact Test</vt:lpstr>
      <vt:lpstr>Chi-Square Test</vt:lpstr>
      <vt:lpstr>Chi-Square Test</vt:lpstr>
      <vt:lpstr>Genotype Relationship</vt:lpstr>
      <vt:lpstr>Further Questions for Analysis</vt:lpstr>
      <vt:lpstr>Graphs</vt:lpstr>
      <vt:lpstr>Graphs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Caffeine Disk Replication Results Analysis</dc:title>
  <dc:creator>Microsoft Office User</dc:creator>
  <cp:lastModifiedBy>Microsoft Office User</cp:lastModifiedBy>
  <cp:revision>21</cp:revision>
  <cp:lastPrinted>2014-06-11T18:50:53Z</cp:lastPrinted>
  <dcterms:created xsi:type="dcterms:W3CDTF">2014-06-11T18:15:45Z</dcterms:created>
  <dcterms:modified xsi:type="dcterms:W3CDTF">2014-06-11T20:46:37Z</dcterms:modified>
</cp:coreProperties>
</file>