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72" r:id="rId9"/>
    <p:sldId id="262" r:id="rId10"/>
    <p:sldId id="265" r:id="rId11"/>
    <p:sldId id="266" r:id="rId12"/>
    <p:sldId id="267" r:id="rId13"/>
    <p:sldId id="263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4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5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8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5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5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Coat Color in </a:t>
            </a:r>
            <a:r>
              <a:rPr lang="en-US" i="1" dirty="0" err="1" smtClean="0"/>
              <a:t>Vaccinium</a:t>
            </a:r>
            <a:r>
              <a:rPr lang="en-US" i="1" dirty="0" smtClean="0"/>
              <a:t> </a:t>
            </a:r>
            <a:r>
              <a:rPr lang="en-US" i="1" dirty="0" err="1" smtClean="0"/>
              <a:t>corymbosum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</a:t>
            </a:r>
            <a:r>
              <a:rPr lang="en-US" dirty="0" smtClean="0"/>
              <a:t>Deal</a:t>
            </a:r>
          </a:p>
          <a:p>
            <a:r>
              <a:rPr lang="en-US" dirty="0" smtClean="0"/>
              <a:t>Bio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dirty="0" smtClean="0"/>
              <a:t>WBCII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2819400"/>
            <a:ext cx="49720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4000500"/>
            <a:ext cx="53625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600200"/>
            <a:ext cx="4943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5219700"/>
            <a:ext cx="5562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5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i="1" dirty="0" smtClean="0"/>
              <a:t>CER6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671638"/>
            <a:ext cx="54673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3200400"/>
            <a:ext cx="22288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81600" y="2133600"/>
            <a:ext cx="1752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7574" y="4267200"/>
            <a:ext cx="1114425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05218" y="4848225"/>
            <a:ext cx="15335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(Samuels </a:t>
            </a:r>
            <a:r>
              <a:rPr lang="en-US" sz="1200" i="1" dirty="0"/>
              <a:t>et al.</a:t>
            </a:r>
            <a:r>
              <a:rPr lang="en-US" sz="1200" dirty="0"/>
              <a:t>, 2008)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7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dirty="0" smtClean="0"/>
              <a:t>MAH1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447800"/>
            <a:ext cx="50673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819400"/>
            <a:ext cx="80200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3733800"/>
            <a:ext cx="17907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676650" y="4191000"/>
            <a:ext cx="97155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6650" y="5295900"/>
            <a:ext cx="485775" cy="190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733800" y="3886200"/>
            <a:ext cx="7315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648200" y="5638800"/>
            <a:ext cx="762000" cy="476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9525" y="6047601"/>
            <a:ext cx="150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www.arabidopsis.org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88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Scaffolds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the same EST appear in other scaffolds?</a:t>
            </a:r>
          </a:p>
          <a:p>
            <a:pPr lvl="1"/>
            <a:r>
              <a:rPr lang="en-US" dirty="0" err="1" smtClean="0"/>
              <a:t>tBLASTx</a:t>
            </a:r>
            <a:r>
              <a:rPr lang="en-US" dirty="0" smtClean="0"/>
              <a:t> EST against scaffold database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ESTs (except 1) returned the “parent” scaffold as well as new scaffolds</a:t>
            </a:r>
          </a:p>
          <a:p>
            <a:endParaRPr lang="en-US" dirty="0"/>
          </a:p>
          <a:p>
            <a:r>
              <a:rPr lang="en-US" dirty="0" smtClean="0"/>
              <a:t>High number of new scaffolds for </a:t>
            </a:r>
            <a:r>
              <a:rPr lang="en-US" i="1" dirty="0" smtClean="0"/>
              <a:t>WBCII</a:t>
            </a:r>
            <a:r>
              <a:rPr lang="en-US" dirty="0" smtClean="0"/>
              <a:t> EST (likely the result of such a large family of transporter proteins)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WBCII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dirty="0"/>
              <a:t>EST DR067855</a:t>
            </a:r>
            <a:r>
              <a:rPr lang="fr-FR" dirty="0"/>
              <a:t>: 00004; 00495; 01882; 00012; 07909; 00779; 00714; 11598; 00355; 02244; 00809; 02234; 00126; 00350; 02006; 01110; 00282; 00742; 01812; 00045; 08837; 00332; 02508; 00913; 00507; 00118; 02687; 00560; 00214; </a:t>
            </a:r>
            <a:r>
              <a:rPr lang="fr-FR" u="sng" dirty="0"/>
              <a:t>01191</a:t>
            </a:r>
            <a:r>
              <a:rPr lang="fr-FR" dirty="0"/>
              <a:t>; 01030; 01994; 00365; 00781; 00630; 00040; 01209; 01838; 00881; 10517; 00227; 00262; 00504; 00927; 01770; 00038; 00368; 03502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CV190423</a:t>
            </a:r>
            <a:r>
              <a:rPr lang="fr-FR" dirty="0"/>
              <a:t>: 00560; 09668; 01965; </a:t>
            </a:r>
            <a:r>
              <a:rPr lang="fr-FR" u="sng" dirty="0"/>
              <a:t>01191</a:t>
            </a:r>
            <a:r>
              <a:rPr lang="fr-FR" dirty="0"/>
              <a:t>; 00913; 00896; 00263; 00227; 01994; 00040; 00365; 00087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CF811331</a:t>
            </a:r>
            <a:r>
              <a:rPr lang="fr-FR" dirty="0"/>
              <a:t>: 00779; 00809; 00355; 00714; 02006; 11598; 00004; 07909; 00495; 08837; 02234; 00012; 01882; 00045; 00126; 00350; 01110; 02244; 01812; 02508; 00282; 00742; 00332; 00913; 00507; 00118; 02687; 01030; 00560; 00214; </a:t>
            </a:r>
            <a:r>
              <a:rPr lang="fr-FR" u="sng" dirty="0"/>
              <a:t>01191</a:t>
            </a:r>
            <a:r>
              <a:rPr lang="fr-FR" dirty="0"/>
              <a:t>; 00365; 00781; 00630; 01838; 10517; 00227; 00881; 01209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DR067166</a:t>
            </a:r>
            <a:r>
              <a:rPr lang="fr-FR" dirty="0"/>
              <a:t>: 00087; 00040; 01994; 00365; 00227; 02687; 00504; 00560; 00118; 09668; 01965; 01030; 00131; 00507; 00116; 01016; 00555; </a:t>
            </a:r>
            <a:r>
              <a:rPr lang="fr-FR" u="sng" dirty="0"/>
              <a:t>00913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305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CER6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EST CF811643</a:t>
            </a:r>
            <a:r>
              <a:rPr lang="fr-FR" dirty="0"/>
              <a:t>: </a:t>
            </a:r>
            <a:r>
              <a:rPr lang="fr-FR" u="sng" dirty="0"/>
              <a:t>00137</a:t>
            </a:r>
            <a:r>
              <a:rPr lang="fr-FR" dirty="0"/>
              <a:t>; 00431; 00133; 01322; 02309; 03134 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Scaffold</a:t>
            </a:r>
            <a:r>
              <a:rPr lang="fr-FR" dirty="0" smtClean="0"/>
              <a:t> 00268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generated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EST but </a:t>
            </a:r>
            <a:r>
              <a:rPr lang="fr-FR" dirty="0" err="1" smtClean="0"/>
              <a:t>was</a:t>
            </a:r>
            <a:r>
              <a:rPr lang="fr-FR" dirty="0" smtClean="0"/>
              <a:t> not </a:t>
            </a:r>
            <a:r>
              <a:rPr lang="fr-FR" dirty="0" err="1" smtClean="0"/>
              <a:t>returned</a:t>
            </a:r>
            <a:r>
              <a:rPr lang="fr-FR" dirty="0" smtClean="0"/>
              <a:t> by the EST </a:t>
            </a:r>
            <a:r>
              <a:rPr lang="fr-FR" dirty="0" err="1" smtClean="0"/>
              <a:t>tBLASTx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MAH1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EST DR066987</a:t>
            </a:r>
            <a:r>
              <a:rPr lang="fr-FR" dirty="0"/>
              <a:t>: 00314; </a:t>
            </a:r>
            <a:r>
              <a:rPr lang="fr-FR" u="sng" dirty="0"/>
              <a:t>01091</a:t>
            </a:r>
            <a:r>
              <a:rPr lang="fr-FR" dirty="0"/>
              <a:t>; 04227; 09505; 00112; 00236; 00254; 00277 </a:t>
            </a:r>
            <a:endParaRPr lang="fr-FR" dirty="0" smtClean="0"/>
          </a:p>
          <a:p>
            <a:endParaRPr lang="fr-FR" dirty="0"/>
          </a:p>
          <a:p>
            <a:r>
              <a:rPr lang="fr-FR" b="1" dirty="0" smtClean="0"/>
              <a:t>EST </a:t>
            </a:r>
            <a:r>
              <a:rPr lang="fr-FR" b="1" dirty="0"/>
              <a:t>CV090972</a:t>
            </a:r>
            <a:r>
              <a:rPr lang="fr-FR" dirty="0"/>
              <a:t>: </a:t>
            </a:r>
            <a:r>
              <a:rPr lang="fr-FR" u="sng" dirty="0"/>
              <a:t>00236</a:t>
            </a:r>
            <a:r>
              <a:rPr lang="fr-FR" dirty="0"/>
              <a:t>; 00730; 01607; 00254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14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Albrigo</a:t>
            </a:r>
            <a:r>
              <a:rPr lang="en-US" dirty="0" smtClean="0"/>
              <a:t>, </a:t>
            </a:r>
            <a:r>
              <a:rPr lang="en-US" dirty="0"/>
              <a:t>L., </a:t>
            </a:r>
            <a:r>
              <a:rPr lang="en-US" dirty="0" err="1" smtClean="0"/>
              <a:t>Lyrene</a:t>
            </a:r>
            <a:r>
              <a:rPr lang="en-US" dirty="0" smtClean="0"/>
              <a:t>, </a:t>
            </a:r>
            <a:r>
              <a:rPr lang="en-US" dirty="0"/>
              <a:t>P., </a:t>
            </a:r>
            <a:r>
              <a:rPr lang="en-US" dirty="0" smtClean="0"/>
              <a:t>and Freeman, </a:t>
            </a:r>
            <a:r>
              <a:rPr lang="en-US" dirty="0"/>
              <a:t>B. </a:t>
            </a:r>
            <a:r>
              <a:rPr lang="en-US" dirty="0" smtClean="0"/>
              <a:t>1980. </a:t>
            </a:r>
            <a:r>
              <a:rPr lang="en-US" dirty="0"/>
              <a:t>Waxes and other surface characteristics of fruit and leaves of native </a:t>
            </a:r>
            <a:r>
              <a:rPr lang="en-US" i="1" dirty="0" err="1" smtClean="0"/>
              <a:t>Vaccinium</a:t>
            </a:r>
            <a:r>
              <a:rPr lang="en-US" i="1" dirty="0" smtClean="0"/>
              <a:t> </a:t>
            </a:r>
            <a:r>
              <a:rPr lang="en-US" i="1" dirty="0" err="1" smtClean="0"/>
              <a:t>elliotti</a:t>
            </a:r>
            <a:r>
              <a:rPr lang="en-US" dirty="0" smtClean="0"/>
              <a:t> </a:t>
            </a:r>
            <a:r>
              <a:rPr lang="en-US" dirty="0" err="1"/>
              <a:t>chapm</a:t>
            </a:r>
            <a:r>
              <a:rPr lang="en-US" dirty="0"/>
              <a:t>.</a:t>
            </a:r>
            <a:r>
              <a:rPr lang="en-US" i="1" dirty="0"/>
              <a:t> </a:t>
            </a:r>
            <a:r>
              <a:rPr lang="en-US" i="1" dirty="0" smtClean="0"/>
              <a:t>J. Amer. </a:t>
            </a:r>
            <a:r>
              <a:rPr lang="en-US" i="1" dirty="0" err="1" smtClean="0"/>
              <a:t>Soc</a:t>
            </a:r>
            <a:r>
              <a:rPr lang="en-US" i="1" dirty="0" smtClean="0"/>
              <a:t> Hort. Sci. 105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230-235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Sapers</a:t>
            </a:r>
            <a:r>
              <a:rPr lang="en-US" dirty="0"/>
              <a:t>, G., Burgher, A., Phillips, J., Jones, S., and Stone, E. 1984. Color and composition of </a:t>
            </a:r>
            <a:r>
              <a:rPr lang="en-US" dirty="0" err="1"/>
              <a:t>highbush</a:t>
            </a:r>
            <a:r>
              <a:rPr lang="en-US" dirty="0"/>
              <a:t> blueberry cultivars.</a:t>
            </a:r>
            <a:r>
              <a:rPr lang="en-US" i="1" dirty="0"/>
              <a:t> J. Amer. Soc. Hort. Sci. 109</a:t>
            </a:r>
            <a:r>
              <a:rPr lang="en-US" dirty="0"/>
              <a:t>: 105-111.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Samuels</a:t>
            </a:r>
            <a:r>
              <a:rPr lang="en-US" dirty="0"/>
              <a:t>, L., </a:t>
            </a:r>
            <a:r>
              <a:rPr lang="en-US" dirty="0" err="1"/>
              <a:t>Kunst</a:t>
            </a:r>
            <a:r>
              <a:rPr lang="en-US" dirty="0"/>
              <a:t>, L., </a:t>
            </a:r>
            <a:r>
              <a:rPr lang="en-US" dirty="0" smtClean="0"/>
              <a:t>and </a:t>
            </a:r>
            <a:r>
              <a:rPr lang="en-US" dirty="0" err="1"/>
              <a:t>Jetter</a:t>
            </a:r>
            <a:r>
              <a:rPr lang="en-US" dirty="0"/>
              <a:t>, R. </a:t>
            </a:r>
            <a:r>
              <a:rPr lang="en-US" dirty="0" smtClean="0"/>
              <a:t>2008. </a:t>
            </a:r>
            <a:r>
              <a:rPr lang="en-US" dirty="0"/>
              <a:t>Sealing plant surfaces: </a:t>
            </a:r>
            <a:r>
              <a:rPr lang="en-US" dirty="0" err="1"/>
              <a:t>Cuticular</a:t>
            </a:r>
            <a:r>
              <a:rPr lang="en-US" dirty="0"/>
              <a:t> wax formation by epidermal cells.</a:t>
            </a:r>
            <a:r>
              <a:rPr lang="en-US" i="1" dirty="0"/>
              <a:t> </a:t>
            </a:r>
            <a:r>
              <a:rPr lang="en-US" i="1" dirty="0" err="1" smtClean="0"/>
              <a:t>Annu</a:t>
            </a:r>
            <a:r>
              <a:rPr lang="en-US" i="1" dirty="0" smtClean="0"/>
              <a:t>. Rev. Plant Biol. 59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683-707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14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blueberry blue?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Wax </a:t>
            </a:r>
            <a:r>
              <a:rPr lang="en-US" dirty="0" smtClean="0"/>
              <a:t>coat 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Platelets and </a:t>
            </a:r>
            <a:r>
              <a:rPr lang="en-US" dirty="0" smtClean="0"/>
              <a:t>Rods (surface structures visualized through SEM) </a:t>
            </a:r>
            <a:r>
              <a:rPr lang="en-US" dirty="0" smtClean="0"/>
              <a:t>= Color</a:t>
            </a:r>
          </a:p>
          <a:p>
            <a:pPr lvl="1"/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diketones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 and </a:t>
            </a:r>
            <a:r>
              <a:rPr lang="en-US" dirty="0" err="1" smtClean="0"/>
              <a:t>anthocyanins</a:t>
            </a:r>
            <a:r>
              <a:rPr lang="en-US" dirty="0" smtClean="0"/>
              <a:t>?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Extract and juice </a:t>
            </a:r>
            <a:r>
              <a:rPr lang="en-US" dirty="0" smtClean="0">
                <a:sym typeface="Wingdings" pitchFamily="2" charset="2"/>
              </a:rPr>
              <a:t>color </a:t>
            </a:r>
            <a:r>
              <a:rPr lang="en-US" baseline="30000" dirty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Gene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Orthologs</a:t>
            </a:r>
            <a:r>
              <a:rPr lang="en-US" dirty="0" smtClean="0"/>
              <a:t> in </a:t>
            </a:r>
            <a:r>
              <a:rPr lang="en-US" i="1" dirty="0" smtClean="0"/>
              <a:t>Arabidopsis</a:t>
            </a:r>
          </a:p>
          <a:p>
            <a:r>
              <a:rPr lang="en-US" i="1" dirty="0" smtClean="0"/>
              <a:t>FATB</a:t>
            </a:r>
            <a:r>
              <a:rPr lang="en-US" dirty="0" smtClean="0"/>
              <a:t>—role in both stem and leaf wax</a:t>
            </a:r>
          </a:p>
          <a:p>
            <a:r>
              <a:rPr lang="en-US" i="1" dirty="0" smtClean="0"/>
              <a:t>CER6</a:t>
            </a:r>
            <a:r>
              <a:rPr lang="en-US" dirty="0" smtClean="0"/>
              <a:t>— central step for ketone and wax ester synthesis (see next slide)</a:t>
            </a:r>
          </a:p>
          <a:p>
            <a:r>
              <a:rPr lang="en-US" i="1" dirty="0" smtClean="0"/>
              <a:t>WSD—</a:t>
            </a:r>
            <a:r>
              <a:rPr lang="en-US" dirty="0" smtClean="0"/>
              <a:t>cannot ignore a name like that!</a:t>
            </a:r>
          </a:p>
          <a:p>
            <a:r>
              <a:rPr lang="en-US" i="1" dirty="0" smtClean="0"/>
              <a:t>MAH1—</a:t>
            </a:r>
            <a:r>
              <a:rPr lang="en-US" dirty="0" smtClean="0"/>
              <a:t>ketone synthesis (see following two slides)</a:t>
            </a:r>
          </a:p>
          <a:p>
            <a:r>
              <a:rPr lang="en-US" i="1" dirty="0" smtClean="0"/>
              <a:t>WBCII—</a:t>
            </a:r>
            <a:r>
              <a:rPr lang="en-US" dirty="0" smtClean="0"/>
              <a:t>transporter. Involved in wax secretion instead of synthesis (like other 4 targets)</a:t>
            </a:r>
            <a:endParaRPr lang="en-US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19199"/>
            <a:ext cx="4953000" cy="560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53000" y="1752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2133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3276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38100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0" y="45720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90800" y="65048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(Samuels </a:t>
            </a:r>
            <a:r>
              <a:rPr lang="en-US" sz="1200" i="1" dirty="0" smtClean="0"/>
              <a:t>et al.</a:t>
            </a:r>
            <a:r>
              <a:rPr lang="en-US" sz="1200" dirty="0" smtClean="0"/>
              <a:t>, 2008)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1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66713"/>
            <a:ext cx="80962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05219" y="6428601"/>
            <a:ext cx="15335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(Samuels </a:t>
            </a:r>
            <a:r>
              <a:rPr lang="en-US" sz="1200" i="1" dirty="0"/>
              <a:t>et al.</a:t>
            </a:r>
            <a:r>
              <a:rPr lang="en-US" sz="1200" dirty="0"/>
              <a:t>, 2008)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19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914525"/>
            <a:ext cx="625792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6405656"/>
            <a:ext cx="487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Modified from http://www.genome.jp/kegg-bin/show_pathway?map00073</a:t>
            </a:r>
          </a:p>
        </p:txBody>
      </p:sp>
    </p:spTree>
    <p:extLst>
      <p:ext uri="{BB962C8B-B14F-4D97-AF65-F5344CB8AC3E}">
        <p14:creationId xmlns:p14="http://schemas.microsoft.com/office/powerpoint/2010/main" val="26859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Scaffold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FASTA </a:t>
            </a:r>
            <a:r>
              <a:rPr lang="en-US" dirty="0" smtClean="0"/>
              <a:t>of </a:t>
            </a:r>
            <a:r>
              <a:rPr lang="en-US" i="1" dirty="0" smtClean="0"/>
              <a:t>Arabidopsis</a:t>
            </a:r>
            <a:r>
              <a:rPr lang="en-US" dirty="0" smtClean="0"/>
              <a:t> gene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tBLASTx</a:t>
            </a:r>
            <a:r>
              <a:rPr lang="en-US" dirty="0" smtClean="0">
                <a:sym typeface="Wingdings" pitchFamily="2" charset="2"/>
              </a:rPr>
              <a:t> against </a:t>
            </a:r>
            <a:r>
              <a:rPr lang="en-US" i="1" dirty="0" err="1" smtClean="0">
                <a:sym typeface="Wingdings" pitchFamily="2" charset="2"/>
              </a:rPr>
              <a:t>Vaccinium</a:t>
            </a:r>
            <a:r>
              <a:rPr lang="en-US" dirty="0" smtClean="0">
                <a:sym typeface="Wingdings" pitchFamily="2" charset="2"/>
              </a:rPr>
              <a:t> scaffold database  Top few hits were recorded based on E </a:t>
            </a:r>
            <a:r>
              <a:rPr lang="en-US" dirty="0" smtClean="0">
                <a:sym typeface="Wingdings" pitchFamily="2" charset="2"/>
              </a:rPr>
              <a:t>value (&lt;0.0001)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Results given as amino acid sequence alignments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4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pairs found for each scaffold (3’ and 5’)</a:t>
            </a:r>
          </a:p>
          <a:p>
            <a:r>
              <a:rPr lang="en-US" i="1" dirty="0" smtClean="0"/>
              <a:t>WBCII</a:t>
            </a:r>
            <a:r>
              <a:rPr lang="en-US" dirty="0" smtClean="0"/>
              <a:t> – 2 Scaffolds</a:t>
            </a:r>
          </a:p>
          <a:p>
            <a:r>
              <a:rPr lang="en-US" i="1" dirty="0" smtClean="0"/>
              <a:t>CER6</a:t>
            </a:r>
            <a:r>
              <a:rPr lang="en-US" dirty="0" smtClean="0"/>
              <a:t> – 3 Scaffolds</a:t>
            </a:r>
          </a:p>
          <a:p>
            <a:r>
              <a:rPr lang="en-US" i="1" dirty="0" smtClean="0"/>
              <a:t>WSD</a:t>
            </a:r>
            <a:r>
              <a:rPr lang="en-US" dirty="0" smtClean="0"/>
              <a:t> – 1 Scaffold</a:t>
            </a:r>
          </a:p>
          <a:p>
            <a:r>
              <a:rPr lang="en-US" i="1" dirty="0" smtClean="0"/>
              <a:t>FATB</a:t>
            </a:r>
            <a:r>
              <a:rPr lang="en-US" dirty="0" smtClean="0"/>
              <a:t> – 1 Scaffold</a:t>
            </a:r>
          </a:p>
          <a:p>
            <a:r>
              <a:rPr lang="en-US" i="1" dirty="0" smtClean="0"/>
              <a:t>MAH1</a:t>
            </a:r>
            <a:r>
              <a:rPr lang="en-US" dirty="0" smtClean="0"/>
              <a:t> – 2 </a:t>
            </a:r>
            <a:r>
              <a:rPr lang="en-US" dirty="0" smtClean="0"/>
              <a:t>Scaffolds</a:t>
            </a:r>
          </a:p>
          <a:p>
            <a:endParaRPr lang="en-US" dirty="0"/>
          </a:p>
          <a:p>
            <a:r>
              <a:rPr lang="en-US" dirty="0" smtClean="0"/>
              <a:t>Only scaffolds with primer results were used for EST searches.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 Search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Courier New" pitchFamily="49" charset="0"/>
                <a:ea typeface="SimSun"/>
                <a:cs typeface="Courier New" pitchFamily="49" charset="0"/>
              </a:rPr>
              <a:t>Scaffold 00137 (</a:t>
            </a:r>
            <a:r>
              <a:rPr lang="en-US" sz="1100" b="1" dirty="0">
                <a:latin typeface="Courier New" pitchFamily="49" charset="0"/>
                <a:ea typeface="Times New Roman"/>
                <a:cs typeface="Courier New" pitchFamily="49" charset="0"/>
              </a:rPr>
              <a:t>145956—147476)</a:t>
            </a:r>
            <a:endParaRPr lang="en-US" sz="1100" b="1" dirty="0">
              <a:latin typeface="Courier New" pitchFamily="49" charset="0"/>
              <a:ea typeface="SimSun"/>
              <a:cs typeface="Courier New" pitchFamily="49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Score =  258 bits (557), Expect(2) = e-115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 Identities = 115/151 (76%), Positives = 122/151 (80%)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 Frame = -1 / +2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 </a:t>
            </a:r>
            <a:r>
              <a:rPr lang="en-US" sz="900" dirty="0" smtClean="0">
                <a:latin typeface="Courier New"/>
                <a:ea typeface="Times New Roman"/>
                <a:cs typeface="Arial"/>
              </a:rPr>
              <a:t>                                                                  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Query: 1926   *SLTTSGIKTG*RSIQSDHGPSLGVLIVRLHFHTAELHLKPLPNAICQTRSPLLILPLDS 1747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              *SLT SGI TG  SIQS HGPSLGV +V LHF TAELHL PLPNAICQ RSP  ILPLDS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 err="1">
                <a:latin typeface="Courier New"/>
                <a:ea typeface="Times New Roman"/>
                <a:cs typeface="Arial"/>
              </a:rPr>
              <a:t>Sbjct</a:t>
            </a:r>
            <a:r>
              <a:rPr lang="en-US" sz="900" dirty="0">
                <a:latin typeface="Courier New"/>
                <a:ea typeface="Times New Roman"/>
                <a:cs typeface="Arial"/>
              </a:rPr>
              <a:t>: 145976 *</a:t>
            </a:r>
            <a:r>
              <a:rPr lang="en-US" sz="900" dirty="0">
                <a:highlight>
                  <a:srgbClr val="FFFF00"/>
                </a:highlight>
                <a:latin typeface="Courier New"/>
                <a:ea typeface="Times New Roman"/>
                <a:cs typeface="Arial"/>
              </a:rPr>
              <a:t>SLTISGIWTGYLSIQSCHGPSLGVPMVLLHFQTAELHLNPLPNAICQIRSPFFILPLDS</a:t>
            </a:r>
            <a:r>
              <a:rPr lang="en-US" sz="900" dirty="0">
                <a:latin typeface="Courier New"/>
                <a:ea typeface="Times New Roman"/>
                <a:cs typeface="Arial"/>
              </a:rPr>
              <a:t> 146155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 </a:t>
            </a:r>
            <a:r>
              <a:rPr lang="en-US" sz="900" dirty="0" smtClean="0">
                <a:latin typeface="Courier New"/>
                <a:ea typeface="Times New Roman"/>
                <a:cs typeface="Arial"/>
              </a:rPr>
              <a:t>                                                                    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Query: 1746   M*LSSYHNDEDDVLPKRCSVILEASTCSPDSCRFFWSSSITALPPA*MQKCSKASLKSGM 1567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              </a:t>
            </a:r>
            <a:r>
              <a:rPr lang="pt-PT" sz="900" dirty="0">
                <a:latin typeface="Courier New"/>
                <a:ea typeface="Times New Roman"/>
                <a:cs typeface="Arial"/>
              </a:rPr>
              <a:t>M* SSYHN++D+VLP R  VI +ASTCS DS RFFWSSSITALPPA MQK S A LKSGM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900" dirty="0">
                <a:latin typeface="Courier New"/>
                <a:ea typeface="Times New Roman"/>
                <a:cs typeface="Arial"/>
              </a:rPr>
              <a:t>Sbjct: 146156 M*FSSYHNEDDEVLPNR*</a:t>
            </a:r>
            <a:r>
              <a:rPr lang="pt-PT" sz="900" dirty="0">
                <a:latin typeface="Courier New" pitchFamily="49" charset="0"/>
                <a:cs typeface="Courier New" pitchFamily="49" charset="0"/>
              </a:rPr>
              <a:t>RVIRDASTCSVDSWRFFWSSSITALPPAWMQK</a:t>
            </a:r>
            <a:r>
              <a:rPr lang="pt-PT" sz="900" dirty="0">
                <a:latin typeface="Courier New"/>
                <a:ea typeface="Times New Roman"/>
                <a:cs typeface="Arial"/>
              </a:rPr>
              <a:t>*SNACLKSGM 146335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900" dirty="0">
                <a:latin typeface="Courier New"/>
                <a:ea typeface="Times New Roman"/>
                <a:cs typeface="Arial"/>
              </a:rPr>
              <a:t> </a:t>
            </a:r>
            <a:r>
              <a:rPr lang="pt-PT" sz="900" dirty="0" smtClean="0">
                <a:latin typeface="Courier New"/>
                <a:ea typeface="Times New Roman"/>
                <a:cs typeface="Arial"/>
              </a:rPr>
              <a:t>                                         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900" dirty="0">
                <a:latin typeface="Courier New"/>
                <a:ea typeface="Times New Roman"/>
                <a:cs typeface="Arial"/>
              </a:rPr>
              <a:t>Query: 1566   YGFHFGLKILRPIRDVRKRSCSDAGRTKGPV 1474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900" dirty="0">
                <a:latin typeface="Courier New"/>
                <a:ea typeface="Times New Roman"/>
                <a:cs typeface="Arial"/>
              </a:rPr>
              <a:t>               GFH GLKI RP+R  RKRSCSDAGRT GP+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PT" sz="900" dirty="0">
                <a:latin typeface="Courier New"/>
                <a:ea typeface="Times New Roman"/>
              </a:rPr>
              <a:t>Sbjct: 146336 *GFHLGLKIFRPMRVKRKRSCSDAGRTNGPI </a:t>
            </a:r>
            <a:r>
              <a:rPr lang="pt-PT" sz="900" dirty="0" smtClean="0">
                <a:latin typeface="Courier New"/>
                <a:ea typeface="Times New Roman"/>
              </a:rPr>
              <a:t>146428</a:t>
            </a:r>
          </a:p>
          <a:p>
            <a:pPr marL="0" indent="0">
              <a:lnSpc>
                <a:spcPct val="120000"/>
              </a:lnSpc>
              <a:buNone/>
            </a:pPr>
            <a:endParaRPr lang="pt-PT" sz="900" dirty="0">
              <a:latin typeface="Courier New"/>
            </a:endParaRPr>
          </a:p>
          <a:p>
            <a:pPr>
              <a:lnSpc>
                <a:spcPct val="120000"/>
              </a:lnSpc>
            </a:pPr>
            <a:r>
              <a:rPr lang="pt-PT" sz="1800" dirty="0" smtClean="0"/>
              <a:t>Example from </a:t>
            </a:r>
            <a:r>
              <a:rPr lang="pt-PT" sz="1800" i="1" dirty="0" smtClean="0"/>
              <a:t>CER6</a:t>
            </a:r>
            <a:r>
              <a:rPr lang="pt-PT" sz="1800" dirty="0" smtClean="0"/>
              <a:t> tBLASTx result. The highlighted region is found in the 3’ end of the aligning region (</a:t>
            </a:r>
            <a:r>
              <a:rPr lang="pt-PT" sz="1800" dirty="0"/>
              <a:t>noted in parentheses beside scaffold number)</a:t>
            </a:r>
            <a:r>
              <a:rPr lang="pt-PT" sz="1800" dirty="0" smtClean="0"/>
              <a:t> and is a continous sequence (no *). These two qualities make the region a prime candidate for the EST search.</a:t>
            </a:r>
          </a:p>
          <a:p>
            <a:pPr>
              <a:lnSpc>
                <a:spcPct val="120000"/>
              </a:lnSpc>
            </a:pPr>
            <a:r>
              <a:rPr lang="pt-PT" sz="1800" dirty="0" smtClean="0"/>
              <a:t>The highlighted region was submitted to a tBLASTn against the EST database on the </a:t>
            </a:r>
            <a:r>
              <a:rPr lang="pt-PT" sz="1800" i="1" dirty="0" smtClean="0"/>
              <a:t>Vaccinium</a:t>
            </a:r>
            <a:r>
              <a:rPr lang="pt-PT" sz="1800" dirty="0" smtClean="0"/>
              <a:t> website (dev.vaccinium.org).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600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 Search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If the </a:t>
            </a:r>
            <a:r>
              <a:rPr lang="en-US" dirty="0" err="1" smtClean="0">
                <a:sym typeface="Wingdings" pitchFamily="2" charset="2"/>
              </a:rPr>
              <a:t>tBLASTx</a:t>
            </a:r>
            <a:r>
              <a:rPr lang="en-US" dirty="0" smtClean="0">
                <a:sym typeface="Wingdings" pitchFamily="2" charset="2"/>
              </a:rPr>
              <a:t>, as described in th</a:t>
            </a:r>
            <a:r>
              <a:rPr lang="en-US" dirty="0" smtClean="0">
                <a:sym typeface="Wingdings" pitchFamily="2" charset="2"/>
              </a:rPr>
              <a:t>e previous slide,</a:t>
            </a:r>
            <a:r>
              <a:rPr lang="en-US" dirty="0" smtClean="0">
                <a:sym typeface="Wingdings" pitchFamily="2" charset="2"/>
              </a:rPr>
              <a:t> did not provide significant results (E value &lt;0.0001) when submitted to EST searches, the scaffold FASTA was used to generate queries (</a:t>
            </a:r>
            <a:r>
              <a:rPr lang="en-US" dirty="0" smtClean="0">
                <a:sym typeface="Wingdings" pitchFamily="2" charset="2"/>
              </a:rPr>
              <a:t>nucleotides </a:t>
            </a:r>
            <a:r>
              <a:rPr lang="en-US" dirty="0" smtClean="0">
                <a:sym typeface="Wingdings" pitchFamily="2" charset="2"/>
              </a:rPr>
              <a:t>within 1000bp of the 3’ aligning region).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 ESTs for </a:t>
            </a:r>
            <a:r>
              <a:rPr lang="en-US" i="1" dirty="0" smtClean="0">
                <a:sym typeface="Wingdings" pitchFamily="2" charset="2"/>
              </a:rPr>
              <a:t>WSD </a:t>
            </a:r>
            <a:r>
              <a:rPr lang="en-US" dirty="0" smtClean="0">
                <a:sym typeface="Wingdings" pitchFamily="2" charset="2"/>
              </a:rPr>
              <a:t>or </a:t>
            </a:r>
            <a:r>
              <a:rPr lang="en-US" i="1" dirty="0" smtClean="0">
                <a:sym typeface="Wingdings" pitchFamily="2" charset="2"/>
              </a:rPr>
              <a:t>FATB</a:t>
            </a:r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WBCII</a:t>
            </a:r>
            <a:r>
              <a:rPr lang="en-US" dirty="0" smtClean="0">
                <a:sym typeface="Wingdings" pitchFamily="2" charset="2"/>
              </a:rPr>
              <a:t> – 4 ESTs</a:t>
            </a:r>
          </a:p>
          <a:p>
            <a:r>
              <a:rPr lang="en-US" i="1" dirty="0" smtClean="0">
                <a:sym typeface="Wingdings" pitchFamily="2" charset="2"/>
              </a:rPr>
              <a:t>CER6</a:t>
            </a:r>
            <a:r>
              <a:rPr lang="en-US" dirty="0" smtClean="0">
                <a:sym typeface="Wingdings" pitchFamily="2" charset="2"/>
              </a:rPr>
              <a:t> – 1 EST</a:t>
            </a:r>
          </a:p>
          <a:p>
            <a:r>
              <a:rPr lang="en-US" i="1" dirty="0" smtClean="0">
                <a:sym typeface="Wingdings" pitchFamily="2" charset="2"/>
              </a:rPr>
              <a:t>MAH1</a:t>
            </a:r>
            <a:r>
              <a:rPr lang="en-US" dirty="0" smtClean="0">
                <a:sym typeface="Wingdings" pitchFamily="2" charset="2"/>
              </a:rPr>
              <a:t> – 2 ESTs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35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793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Coat Color in Vaccinium corymbosum</vt:lpstr>
      <vt:lpstr>What makes a blueberry blue?</vt:lpstr>
      <vt:lpstr>Target Gene Selection</vt:lpstr>
      <vt:lpstr>PowerPoint Presentation</vt:lpstr>
      <vt:lpstr>PowerPoint Presentation</vt:lpstr>
      <vt:lpstr>Scaffold Search</vt:lpstr>
      <vt:lpstr>Primers</vt:lpstr>
      <vt:lpstr>EST Search Method</vt:lpstr>
      <vt:lpstr>EST Search Method</vt:lpstr>
      <vt:lpstr>WBCII</vt:lpstr>
      <vt:lpstr>CER6</vt:lpstr>
      <vt:lpstr>MAH1</vt:lpstr>
      <vt:lpstr>New Scaffolds</vt:lpstr>
      <vt:lpstr>WBCII</vt:lpstr>
      <vt:lpstr>CER6</vt:lpstr>
      <vt:lpstr>MAH1</vt:lpstr>
      <vt:lpstr>References</vt:lpstr>
    </vt:vector>
  </TitlesOfParts>
  <Company>Davidson College ResNet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Deal</dc:creator>
  <cp:lastModifiedBy>Aaron Deal</cp:lastModifiedBy>
  <cp:revision>18</cp:revision>
  <dcterms:created xsi:type="dcterms:W3CDTF">2012-04-17T04:59:49Z</dcterms:created>
  <dcterms:modified xsi:type="dcterms:W3CDTF">2012-04-19T06:58:18Z</dcterms:modified>
</cp:coreProperties>
</file>