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gray" frameSlides="1"/>
  <p:clrMru>
    <a:srgbClr val="40BF0D"/>
    <a:srgbClr val="44CC0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66"/>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641C92-5999-498F-AC82-A2D56785544A}" type="datetimeFigureOut">
              <a:rPr lang="en-US" smtClean="0"/>
              <a:t>6/11/2012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28CE75-0B72-4A76-8B72-0473F53CA47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Promoter is </a:t>
            </a:r>
            <a:r>
              <a:rPr lang="en-US" dirty="0" err="1" smtClean="0"/>
              <a:t>J23100</a:t>
            </a:r>
            <a:endParaRPr lang="en-US" dirty="0"/>
          </a:p>
        </p:txBody>
      </p:sp>
      <p:sp>
        <p:nvSpPr>
          <p:cNvPr id="4" name="Slide Number Placeholder 3"/>
          <p:cNvSpPr>
            <a:spLocks noGrp="1"/>
          </p:cNvSpPr>
          <p:nvPr>
            <p:ph type="sldNum" sz="quarter" idx="10"/>
          </p:nvPr>
        </p:nvSpPr>
        <p:spPr/>
        <p:txBody>
          <a:bodyPr/>
          <a:lstStyle/>
          <a:p>
            <a:fld id="{4D28CE75-0B72-4A76-8B72-0473F53CA47D}" type="slidenum">
              <a:rPr lang="en-US" smtClean="0"/>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green boxes depicted</a:t>
            </a:r>
            <a:r>
              <a:rPr lang="en-US" baseline="0" dirty="0" smtClean="0"/>
              <a:t> above represent the 20 </a:t>
            </a:r>
            <a:r>
              <a:rPr lang="en-US" baseline="0" dirty="0" err="1" smtClean="0"/>
              <a:t>bp’s</a:t>
            </a:r>
            <a:r>
              <a:rPr lang="en-US" baseline="0" dirty="0" smtClean="0"/>
              <a:t> that are added on to create fragments of DNA that overlap with the fragments we want to </a:t>
            </a:r>
            <a:r>
              <a:rPr lang="en-US" baseline="0" dirty="0" err="1" smtClean="0"/>
              <a:t>ligate</a:t>
            </a:r>
            <a:r>
              <a:rPr lang="en-US" baseline="0" dirty="0" smtClean="0"/>
              <a:t> them to.  This method can allow for many pieces of DNA to be added together at once and to construct circular plasmids, however in this particular experiment we are using only two fragments of DNA which will </a:t>
            </a:r>
            <a:r>
              <a:rPr lang="en-US" baseline="0" dirty="0" err="1" smtClean="0"/>
              <a:t>ligate</a:t>
            </a:r>
            <a:r>
              <a:rPr lang="en-US" baseline="0" dirty="0" smtClean="0"/>
              <a:t> to </a:t>
            </a:r>
            <a:r>
              <a:rPr lang="en-US" baseline="0" dirty="0" err="1" smtClean="0"/>
              <a:t>eachother</a:t>
            </a:r>
            <a:r>
              <a:rPr lang="en-US" baseline="0" dirty="0" smtClean="0"/>
              <a:t> in two places to make a single plasmid.  We can then transform completed fragments into E. Coli and screen for Red colonies.</a:t>
            </a:r>
            <a:endParaRPr lang="en-US" dirty="0"/>
          </a:p>
        </p:txBody>
      </p:sp>
      <p:sp>
        <p:nvSpPr>
          <p:cNvPr id="4" name="Slide Number Placeholder 3"/>
          <p:cNvSpPr>
            <a:spLocks noGrp="1"/>
          </p:cNvSpPr>
          <p:nvPr>
            <p:ph type="sldNum" sz="quarter" idx="10"/>
          </p:nvPr>
        </p:nvSpPr>
        <p:spPr/>
        <p:txBody>
          <a:bodyPr/>
          <a:lstStyle/>
          <a:p>
            <a:fld id="{4D28CE75-0B72-4A76-8B72-0473F53CA47D}" type="slidenum">
              <a:rPr lang="en-US" smtClean="0"/>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Like</a:t>
            </a:r>
            <a:r>
              <a:rPr lang="en-US" baseline="0" dirty="0" smtClean="0"/>
              <a:t> in the previous depiction, the blue squares represent the 20 </a:t>
            </a:r>
            <a:r>
              <a:rPr lang="en-US" baseline="0" dirty="0" err="1" smtClean="0"/>
              <a:t>bp</a:t>
            </a:r>
            <a:r>
              <a:rPr lang="en-US" baseline="0" dirty="0" smtClean="0"/>
              <a:t> of the adjoining fragments which are added during </a:t>
            </a:r>
            <a:r>
              <a:rPr lang="en-US" baseline="0" dirty="0" err="1" smtClean="0"/>
              <a:t>pcr</a:t>
            </a:r>
            <a:r>
              <a:rPr lang="en-US" baseline="0" dirty="0" smtClean="0"/>
              <a:t> based on our primer designs.</a:t>
            </a:r>
            <a:endParaRPr lang="en-US" dirty="0"/>
          </a:p>
        </p:txBody>
      </p:sp>
      <p:sp>
        <p:nvSpPr>
          <p:cNvPr id="4" name="Slide Number Placeholder 3"/>
          <p:cNvSpPr>
            <a:spLocks noGrp="1"/>
          </p:cNvSpPr>
          <p:nvPr>
            <p:ph type="sldNum" sz="quarter" idx="10"/>
          </p:nvPr>
        </p:nvSpPr>
        <p:spPr/>
        <p:txBody>
          <a:bodyPr/>
          <a:lstStyle/>
          <a:p>
            <a:fld id="{4D28CE75-0B72-4A76-8B72-0473F53CA47D}" type="slidenum">
              <a:rPr lang="en-US" smtClean="0"/>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2DECF1F3-661E-4E34-B2EA-30F5B081C1ED}" type="datetimeFigureOut">
              <a:rPr lang="en-US" smtClean="0"/>
              <a:pPr/>
              <a:t>6/11/2012</a:t>
            </a:fld>
            <a:endParaRPr lang="en-US"/>
          </a:p>
        </p:txBody>
      </p:sp>
      <p:sp>
        <p:nvSpPr>
          <p:cNvPr id="16" name="Slide Number Placeholder 15"/>
          <p:cNvSpPr>
            <a:spLocks noGrp="1"/>
          </p:cNvSpPr>
          <p:nvPr>
            <p:ph type="sldNum" sz="quarter" idx="11"/>
          </p:nvPr>
        </p:nvSpPr>
        <p:spPr/>
        <p:txBody>
          <a:bodyPr/>
          <a:lstStyle/>
          <a:p>
            <a:fld id="{F47238B9-B75C-4904-94BF-246FC918113B}"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ECF1F3-661E-4E34-B2EA-30F5B081C1ED}" type="datetimeFigureOut">
              <a:rPr lang="en-US" smtClean="0"/>
              <a:pPr/>
              <a:t>6/11/2012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7238B9-B75C-4904-94BF-246FC91811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ECF1F3-661E-4E34-B2EA-30F5B081C1ED}" type="datetimeFigureOut">
              <a:rPr lang="en-US" smtClean="0"/>
              <a:pPr/>
              <a:t>6/11/2012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7238B9-B75C-4904-94BF-246FC91811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2DECF1F3-661E-4E34-B2EA-30F5B081C1ED}" type="datetimeFigureOut">
              <a:rPr lang="en-US" smtClean="0"/>
              <a:pPr/>
              <a:t>6/11/2012</a:t>
            </a:fld>
            <a:endParaRPr lang="en-US"/>
          </a:p>
        </p:txBody>
      </p:sp>
      <p:sp>
        <p:nvSpPr>
          <p:cNvPr id="15" name="Slide Number Placeholder 14"/>
          <p:cNvSpPr>
            <a:spLocks noGrp="1"/>
          </p:cNvSpPr>
          <p:nvPr>
            <p:ph type="sldNum" sz="quarter" idx="15"/>
          </p:nvPr>
        </p:nvSpPr>
        <p:spPr/>
        <p:txBody>
          <a:bodyPr/>
          <a:lstStyle>
            <a:lvl1pPr algn="ctr">
              <a:defRPr/>
            </a:lvl1pPr>
          </a:lstStyle>
          <a:p>
            <a:fld id="{F47238B9-B75C-4904-94BF-246FC918113B}"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DECF1F3-661E-4E34-B2EA-30F5B081C1ED}" type="datetimeFigureOut">
              <a:rPr lang="en-US" smtClean="0"/>
              <a:pPr/>
              <a:t>6/11/2012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7238B9-B75C-4904-94BF-246FC918113B}"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DECF1F3-661E-4E34-B2EA-30F5B081C1ED}" type="datetimeFigureOut">
              <a:rPr lang="en-US" smtClean="0"/>
              <a:pPr/>
              <a:t>6/11/2012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7238B9-B75C-4904-94BF-246FC918113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F47238B9-B75C-4904-94BF-246FC918113B}"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2DECF1F3-661E-4E34-B2EA-30F5B081C1ED}" type="datetimeFigureOut">
              <a:rPr lang="en-US" smtClean="0"/>
              <a:pPr/>
              <a:t>6/11/2012</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DECF1F3-661E-4E34-B2EA-30F5B081C1ED}" type="datetimeFigureOut">
              <a:rPr lang="en-US" smtClean="0"/>
              <a:pPr/>
              <a:t>6/11/2012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7238B9-B75C-4904-94BF-246FC918113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ECF1F3-661E-4E34-B2EA-30F5B081C1ED}" type="datetimeFigureOut">
              <a:rPr lang="en-US" smtClean="0"/>
              <a:pPr/>
              <a:t>6/11/2012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7238B9-B75C-4904-94BF-246FC91811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2DECF1F3-661E-4E34-B2EA-30F5B081C1ED}" type="datetimeFigureOut">
              <a:rPr lang="en-US" smtClean="0"/>
              <a:pPr/>
              <a:t>6/11/2012</a:t>
            </a:fld>
            <a:endParaRPr lang="en-US"/>
          </a:p>
        </p:txBody>
      </p:sp>
      <p:sp>
        <p:nvSpPr>
          <p:cNvPr id="9" name="Slide Number Placeholder 8"/>
          <p:cNvSpPr>
            <a:spLocks noGrp="1"/>
          </p:cNvSpPr>
          <p:nvPr>
            <p:ph type="sldNum" sz="quarter" idx="15"/>
          </p:nvPr>
        </p:nvSpPr>
        <p:spPr/>
        <p:txBody>
          <a:bodyPr/>
          <a:lstStyle/>
          <a:p>
            <a:fld id="{F47238B9-B75C-4904-94BF-246FC918113B}"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2DECF1F3-661E-4E34-B2EA-30F5B081C1ED}" type="datetimeFigureOut">
              <a:rPr lang="en-US" smtClean="0"/>
              <a:pPr/>
              <a:t>6/11/2012</a:t>
            </a:fld>
            <a:endParaRPr lang="en-US"/>
          </a:p>
        </p:txBody>
      </p:sp>
      <p:sp>
        <p:nvSpPr>
          <p:cNvPr id="9" name="Slide Number Placeholder 8"/>
          <p:cNvSpPr>
            <a:spLocks noGrp="1"/>
          </p:cNvSpPr>
          <p:nvPr>
            <p:ph type="sldNum" sz="quarter" idx="11"/>
          </p:nvPr>
        </p:nvSpPr>
        <p:spPr/>
        <p:txBody>
          <a:bodyPr/>
          <a:lstStyle/>
          <a:p>
            <a:fld id="{F47238B9-B75C-4904-94BF-246FC918113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2DECF1F3-661E-4E34-B2EA-30F5B081C1ED}" type="datetimeFigureOut">
              <a:rPr lang="en-US" smtClean="0"/>
              <a:pPr/>
              <a:t>6/11/2012</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F47238B9-B75C-4904-94BF-246FC918113B}"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What is the smallest segment of DNA that can be used?</a:t>
            </a:r>
            <a:endParaRPr lang="en-US" dirty="0"/>
          </a:p>
        </p:txBody>
      </p:sp>
      <p:sp>
        <p:nvSpPr>
          <p:cNvPr id="2" name="Title 1"/>
          <p:cNvSpPr>
            <a:spLocks noGrp="1"/>
          </p:cNvSpPr>
          <p:nvPr>
            <p:ph type="ctrTitle"/>
          </p:nvPr>
        </p:nvSpPr>
        <p:spPr/>
        <p:txBody>
          <a:bodyPr/>
          <a:lstStyle/>
          <a:p>
            <a:r>
              <a:rPr lang="en-US" dirty="0" smtClean="0"/>
              <a:t>Gibson Assembly Size Control</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Using Gibson assembly methods allows the joining of any two pieces of DNA by designing primers that add the adjoining strand sequence to each of the two strands </a:t>
            </a:r>
            <a:endParaRPr lang="en-US" dirty="0"/>
          </a:p>
        </p:txBody>
      </p:sp>
      <p:sp>
        <p:nvSpPr>
          <p:cNvPr id="3" name="Title 2"/>
          <p:cNvSpPr>
            <a:spLocks noGrp="1"/>
          </p:cNvSpPr>
          <p:nvPr>
            <p:ph type="title"/>
          </p:nvPr>
        </p:nvSpPr>
        <p:spPr/>
        <p:txBody>
          <a:bodyPr/>
          <a:lstStyle/>
          <a:p>
            <a:r>
              <a:rPr lang="en-US" dirty="0" smtClean="0"/>
              <a:t>Premise</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2057400" y="3200400"/>
            <a:ext cx="4572000" cy="3257826"/>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There are some suggestions that these methods are limited to fragments of </a:t>
            </a:r>
            <a:r>
              <a:rPr lang="en-US" dirty="0" err="1" smtClean="0"/>
              <a:t>250bp</a:t>
            </a:r>
            <a:r>
              <a:rPr lang="en-US" dirty="0" smtClean="0"/>
              <a:t> or larger.</a:t>
            </a:r>
          </a:p>
          <a:p>
            <a:r>
              <a:rPr lang="en-US" dirty="0" smtClean="0"/>
              <a:t>The following design will lay out 4 experimental variations in size that will allow us to see for ourselves what the smallest size that can be assembled is.</a:t>
            </a:r>
          </a:p>
          <a:p>
            <a:r>
              <a:rPr lang="en-US" dirty="0" smtClean="0"/>
              <a:t>The variations are </a:t>
            </a:r>
            <a:r>
              <a:rPr lang="en-US" dirty="0" err="1" smtClean="0"/>
              <a:t>75bp</a:t>
            </a:r>
            <a:r>
              <a:rPr lang="en-US" dirty="0" smtClean="0"/>
              <a:t>, </a:t>
            </a:r>
            <a:r>
              <a:rPr lang="en-US" dirty="0" err="1" smtClean="0"/>
              <a:t>150bp</a:t>
            </a:r>
            <a:r>
              <a:rPr lang="en-US" dirty="0" smtClean="0"/>
              <a:t>, </a:t>
            </a:r>
            <a:r>
              <a:rPr lang="en-US" dirty="0" err="1" smtClean="0"/>
              <a:t>225bp</a:t>
            </a:r>
            <a:r>
              <a:rPr lang="en-US" dirty="0" smtClean="0"/>
              <a:t>, and </a:t>
            </a:r>
            <a:r>
              <a:rPr lang="en-US" dirty="0" err="1" smtClean="0"/>
              <a:t>300bp</a:t>
            </a:r>
            <a:r>
              <a:rPr lang="en-US" dirty="0" smtClean="0"/>
              <a:t> </a:t>
            </a:r>
            <a:r>
              <a:rPr lang="en-US" dirty="0" smtClean="0"/>
              <a:t>which represent the increase of vector(</a:t>
            </a:r>
            <a:r>
              <a:rPr lang="en-US" dirty="0" err="1" smtClean="0"/>
              <a:t>1A2</a:t>
            </a:r>
            <a:r>
              <a:rPr lang="en-US" dirty="0" smtClean="0"/>
              <a:t>) DNA added in front of the promoter sequence.</a:t>
            </a:r>
          </a:p>
          <a:p>
            <a:r>
              <a:rPr lang="en-US" dirty="0" smtClean="0"/>
              <a:t>While the promoter sequence will have consistent increases in size, the RFP construct (see next slide) will remain static, only changing in the sequence addition that makes it compatible with the variations in the promoter.</a:t>
            </a:r>
            <a:endParaRPr lang="en-US" dirty="0"/>
          </a:p>
        </p:txBody>
      </p:sp>
      <p:sp>
        <p:nvSpPr>
          <p:cNvPr id="3" name="Title 2"/>
          <p:cNvSpPr>
            <a:spLocks noGrp="1"/>
          </p:cNvSpPr>
          <p:nvPr>
            <p:ph type="title"/>
          </p:nvPr>
        </p:nvSpPr>
        <p:spPr/>
        <p:txBody>
          <a:bodyPr>
            <a:normAutofit/>
          </a:bodyPr>
          <a:lstStyle/>
          <a:p>
            <a:r>
              <a:rPr lang="en-US" sz="3600" dirty="0" smtClean="0"/>
              <a:t>Size Limits</a:t>
            </a:r>
            <a:endParaRPr lang="en-US"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p:cNvPicPr>
            <a:picLocks noChangeAspect="1" noChangeArrowheads="1"/>
          </p:cNvPicPr>
          <p:nvPr/>
        </p:nvPicPr>
        <p:blipFill>
          <a:blip r:embed="rId3" cstate="print"/>
          <a:srcRect/>
          <a:stretch>
            <a:fillRect/>
          </a:stretch>
        </p:blipFill>
        <p:spPr bwMode="auto">
          <a:xfrm>
            <a:off x="1295400" y="1905000"/>
            <a:ext cx="4648200" cy="1614638"/>
          </a:xfrm>
          <a:prstGeom prst="rect">
            <a:avLst/>
          </a:prstGeom>
          <a:noFill/>
          <a:ln w="9525">
            <a:noFill/>
            <a:miter lim="800000"/>
            <a:headEnd/>
            <a:tailEnd/>
          </a:ln>
        </p:spPr>
      </p:pic>
      <p:pic>
        <p:nvPicPr>
          <p:cNvPr id="2053" name="Picture 5"/>
          <p:cNvPicPr>
            <a:picLocks noChangeAspect="1" noChangeArrowheads="1"/>
          </p:cNvPicPr>
          <p:nvPr/>
        </p:nvPicPr>
        <p:blipFill>
          <a:blip r:embed="rId4" cstate="print"/>
          <a:srcRect/>
          <a:stretch>
            <a:fillRect/>
          </a:stretch>
        </p:blipFill>
        <p:spPr bwMode="auto">
          <a:xfrm>
            <a:off x="1295400" y="3810000"/>
            <a:ext cx="4749800" cy="1676400"/>
          </a:xfrm>
          <a:prstGeom prst="rect">
            <a:avLst/>
          </a:prstGeom>
          <a:noFill/>
          <a:ln w="9525">
            <a:noFill/>
            <a:miter lim="800000"/>
            <a:headEnd/>
            <a:tailEnd/>
          </a:ln>
        </p:spPr>
      </p:pic>
      <p:sp>
        <p:nvSpPr>
          <p:cNvPr id="2" name="Content Placeholder 1"/>
          <p:cNvSpPr>
            <a:spLocks noGrp="1"/>
          </p:cNvSpPr>
          <p:nvPr>
            <p:ph idx="1"/>
          </p:nvPr>
        </p:nvSpPr>
        <p:spPr>
          <a:xfrm>
            <a:off x="457200" y="685800"/>
            <a:ext cx="8229600" cy="5410200"/>
          </a:xfrm>
        </p:spPr>
        <p:txBody>
          <a:bodyPr/>
          <a:lstStyle/>
          <a:p>
            <a:r>
              <a:rPr lang="en-US" dirty="0" smtClean="0"/>
              <a:t>Templates/Primer 20 </a:t>
            </a:r>
            <a:r>
              <a:rPr lang="en-US" dirty="0" err="1" smtClean="0"/>
              <a:t>mers</a:t>
            </a:r>
            <a:r>
              <a:rPr lang="en-US" sz="4000" dirty="0" smtClean="0"/>
              <a:t>(    /    )</a:t>
            </a:r>
            <a:endParaRPr lang="en-US" dirty="0"/>
          </a:p>
        </p:txBody>
      </p:sp>
      <p:cxnSp>
        <p:nvCxnSpPr>
          <p:cNvPr id="6" name="Straight Connector 5"/>
          <p:cNvCxnSpPr/>
          <p:nvPr/>
        </p:nvCxnSpPr>
        <p:spPr>
          <a:xfrm>
            <a:off x="1905000" y="2057400"/>
            <a:ext cx="3429000" cy="0"/>
          </a:xfrm>
          <a:prstGeom prst="line">
            <a:avLst/>
          </a:prstGeom>
          <a:ln>
            <a:solidFill>
              <a:srgbClr val="40BF0D"/>
            </a:solidFill>
          </a:ln>
        </p:spPr>
        <p:style>
          <a:lnRef idx="2">
            <a:schemeClr val="dk1"/>
          </a:lnRef>
          <a:fillRef idx="0">
            <a:schemeClr val="dk1"/>
          </a:fillRef>
          <a:effectRef idx="1">
            <a:schemeClr val="dk1"/>
          </a:effectRef>
          <a:fontRef idx="minor">
            <a:schemeClr val="tx1"/>
          </a:fontRef>
        </p:style>
      </p:cxnSp>
      <p:sp>
        <p:nvSpPr>
          <p:cNvPr id="8" name="Bent Arrow 7"/>
          <p:cNvSpPr/>
          <p:nvPr/>
        </p:nvSpPr>
        <p:spPr>
          <a:xfrm>
            <a:off x="3581400" y="1752600"/>
            <a:ext cx="381000" cy="3429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TextBox 15"/>
          <p:cNvSpPr txBox="1"/>
          <p:nvPr/>
        </p:nvSpPr>
        <p:spPr>
          <a:xfrm>
            <a:off x="2133600" y="2438400"/>
            <a:ext cx="3276600" cy="1200329"/>
          </a:xfrm>
          <a:prstGeom prst="rect">
            <a:avLst/>
          </a:prstGeom>
          <a:noFill/>
        </p:spPr>
        <p:txBody>
          <a:bodyPr wrap="square" rtlCol="0">
            <a:spAutoFit/>
          </a:bodyPr>
          <a:lstStyle/>
          <a:p>
            <a:r>
              <a:rPr lang="en-US" sz="2400" dirty="0" err="1" smtClean="0"/>
              <a:t>J119022</a:t>
            </a:r>
            <a:r>
              <a:rPr lang="en-US" sz="2400" dirty="0" smtClean="0"/>
              <a:t>   (</a:t>
            </a:r>
            <a:r>
              <a:rPr lang="en-US" sz="2400" dirty="0" err="1" smtClean="0"/>
              <a:t>35bp</a:t>
            </a:r>
            <a:r>
              <a:rPr lang="en-US" sz="2400" dirty="0" smtClean="0"/>
              <a:t>)</a:t>
            </a:r>
          </a:p>
          <a:p>
            <a:endParaRPr lang="en-US" sz="2400" dirty="0" smtClean="0"/>
          </a:p>
          <a:p>
            <a:r>
              <a:rPr lang="en-US" sz="2400" dirty="0" smtClean="0"/>
              <a:t>             </a:t>
            </a:r>
            <a:r>
              <a:rPr lang="en-US" sz="2400" dirty="0" err="1" smtClean="0"/>
              <a:t>psb1a2</a:t>
            </a:r>
            <a:endParaRPr lang="en-US" sz="2400" dirty="0"/>
          </a:p>
        </p:txBody>
      </p:sp>
      <p:sp>
        <p:nvSpPr>
          <p:cNvPr id="19" name="TextBox 18"/>
          <p:cNvSpPr txBox="1"/>
          <p:nvPr/>
        </p:nvSpPr>
        <p:spPr>
          <a:xfrm>
            <a:off x="2209800" y="4648200"/>
            <a:ext cx="2971800" cy="1200329"/>
          </a:xfrm>
          <a:prstGeom prst="rect">
            <a:avLst/>
          </a:prstGeom>
          <a:noFill/>
        </p:spPr>
        <p:txBody>
          <a:bodyPr wrap="square" rtlCol="0">
            <a:spAutoFit/>
          </a:bodyPr>
          <a:lstStyle/>
          <a:p>
            <a:r>
              <a:rPr lang="en-US" sz="2400" dirty="0" err="1" smtClean="0"/>
              <a:t>J119044</a:t>
            </a:r>
            <a:r>
              <a:rPr lang="en-US" sz="2400" dirty="0" smtClean="0"/>
              <a:t>  (</a:t>
            </a:r>
            <a:r>
              <a:rPr lang="en-US" sz="2400" dirty="0" err="1" smtClean="0"/>
              <a:t>2900bp</a:t>
            </a:r>
            <a:r>
              <a:rPr lang="en-US" sz="2400" dirty="0" smtClean="0"/>
              <a:t>)</a:t>
            </a:r>
          </a:p>
          <a:p>
            <a:endParaRPr lang="en-US" sz="2400" dirty="0" smtClean="0"/>
          </a:p>
          <a:p>
            <a:r>
              <a:rPr lang="en-US" sz="2400" dirty="0" smtClean="0"/>
              <a:t>        </a:t>
            </a:r>
            <a:r>
              <a:rPr lang="en-US" sz="2400" dirty="0" err="1" smtClean="0"/>
              <a:t>psb1a2</a:t>
            </a:r>
            <a:r>
              <a:rPr lang="en-US" sz="2400" dirty="0" smtClean="0"/>
              <a:t> BR</a:t>
            </a:r>
            <a:endParaRPr lang="en-US" sz="2400" dirty="0" smtClean="0"/>
          </a:p>
        </p:txBody>
      </p:sp>
      <p:sp>
        <p:nvSpPr>
          <p:cNvPr id="20" name="Flowchart: Process 19"/>
          <p:cNvSpPr/>
          <p:nvPr/>
        </p:nvSpPr>
        <p:spPr>
          <a:xfrm>
            <a:off x="2057400" y="3810000"/>
            <a:ext cx="533400" cy="381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TT</a:t>
            </a:r>
            <a:endParaRPr lang="en-US" dirty="0"/>
          </a:p>
        </p:txBody>
      </p:sp>
      <p:grpSp>
        <p:nvGrpSpPr>
          <p:cNvPr id="21" name="Group 20"/>
          <p:cNvGrpSpPr/>
          <p:nvPr/>
        </p:nvGrpSpPr>
        <p:grpSpPr>
          <a:xfrm>
            <a:off x="2819400" y="3886200"/>
            <a:ext cx="738187" cy="304801"/>
            <a:chOff x="1447800" y="1847849"/>
            <a:chExt cx="738187" cy="304801"/>
          </a:xfrm>
        </p:grpSpPr>
        <p:sp>
          <p:nvSpPr>
            <p:cNvPr id="22" name="Right Arrow 21"/>
            <p:cNvSpPr/>
            <p:nvPr/>
          </p:nvSpPr>
          <p:spPr>
            <a:xfrm>
              <a:off x="1776412" y="1847849"/>
              <a:ext cx="409575" cy="304801"/>
            </a:xfrm>
            <a:prstGeom prst="rightArrow">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3" name="Straight Connector 22"/>
            <p:cNvCxnSpPr>
              <a:endCxn id="22" idx="3"/>
            </p:cNvCxnSpPr>
            <p:nvPr/>
          </p:nvCxnSpPr>
          <p:spPr>
            <a:xfrm flipV="1">
              <a:off x="1447800" y="2000250"/>
              <a:ext cx="738187" cy="4762"/>
            </a:xfrm>
            <a:prstGeom prst="line">
              <a:avLst/>
            </a:prstGeom>
          </p:spPr>
          <p:style>
            <a:lnRef idx="2">
              <a:schemeClr val="dk1"/>
            </a:lnRef>
            <a:fillRef idx="0">
              <a:schemeClr val="dk1"/>
            </a:fillRef>
            <a:effectRef idx="1">
              <a:schemeClr val="dk1"/>
            </a:effectRef>
            <a:fontRef idx="minor">
              <a:schemeClr val="tx1"/>
            </a:fontRef>
          </p:style>
        </p:cxnSp>
        <p:sp>
          <p:nvSpPr>
            <p:cNvPr id="24" name="Oval 23"/>
            <p:cNvSpPr/>
            <p:nvPr/>
          </p:nvSpPr>
          <p:spPr>
            <a:xfrm>
              <a:off x="1885949" y="1947861"/>
              <a:ext cx="154992" cy="1047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p:cNvSpPr/>
            <p:nvPr/>
          </p:nvSpPr>
          <p:spPr>
            <a:xfrm>
              <a:off x="1524000" y="1947860"/>
              <a:ext cx="154992" cy="1047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6" name="Right Arrow 25"/>
          <p:cNvSpPr/>
          <p:nvPr/>
        </p:nvSpPr>
        <p:spPr>
          <a:xfrm>
            <a:off x="3810000" y="3733800"/>
            <a:ext cx="762000" cy="533400"/>
          </a:xfrm>
          <a:prstGeom prst="rightArrow">
            <a:avLst/>
          </a:prstGeom>
          <a:solidFill>
            <a:srgbClr val="FF0000"/>
          </a:solidFill>
          <a:ln>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RFP</a:t>
            </a:r>
            <a:endParaRPr lang="en-US" dirty="0"/>
          </a:p>
        </p:txBody>
      </p:sp>
      <p:sp>
        <p:nvSpPr>
          <p:cNvPr id="27" name="Flowchart: Process 26"/>
          <p:cNvSpPr/>
          <p:nvPr/>
        </p:nvSpPr>
        <p:spPr>
          <a:xfrm>
            <a:off x="2819400" y="4191000"/>
            <a:ext cx="457200" cy="381000"/>
          </a:xfrm>
          <a:prstGeom prst="flowChartProcess">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Lb</a:t>
            </a:r>
            <a:endParaRPr lang="en-US" dirty="0"/>
          </a:p>
        </p:txBody>
      </p:sp>
      <p:sp>
        <p:nvSpPr>
          <p:cNvPr id="28" name="Flowchart: Process 27"/>
          <p:cNvSpPr/>
          <p:nvPr/>
        </p:nvSpPr>
        <p:spPr>
          <a:xfrm>
            <a:off x="4800600" y="838200"/>
            <a:ext cx="457200" cy="381000"/>
          </a:xfrm>
          <a:prstGeom prst="flowChartProcess">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lowchart: Process 28"/>
          <p:cNvSpPr/>
          <p:nvPr/>
        </p:nvSpPr>
        <p:spPr>
          <a:xfrm>
            <a:off x="1524000" y="3657600"/>
            <a:ext cx="457200" cy="381000"/>
          </a:xfrm>
          <a:prstGeom prst="flowChartProcess">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Rb</a:t>
            </a:r>
            <a:endParaRPr lang="en-US" dirty="0"/>
          </a:p>
        </p:txBody>
      </p:sp>
      <p:sp>
        <p:nvSpPr>
          <p:cNvPr id="30" name="Flowchart: Process 29"/>
          <p:cNvSpPr/>
          <p:nvPr/>
        </p:nvSpPr>
        <p:spPr>
          <a:xfrm>
            <a:off x="4876800" y="2133600"/>
            <a:ext cx="457200" cy="381000"/>
          </a:xfrm>
          <a:prstGeom prst="flowChartProcess">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a:t>
            </a:r>
            <a:endParaRPr lang="en-US" dirty="0"/>
          </a:p>
        </p:txBody>
      </p:sp>
      <p:sp>
        <p:nvSpPr>
          <p:cNvPr id="31" name="Flowchart: Process 30"/>
          <p:cNvSpPr/>
          <p:nvPr/>
        </p:nvSpPr>
        <p:spPr>
          <a:xfrm>
            <a:off x="1600200" y="1676400"/>
            <a:ext cx="609600" cy="381000"/>
          </a:xfrm>
          <a:prstGeom prst="flowChartProcess">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La3</a:t>
            </a:r>
            <a:endParaRPr lang="en-US" dirty="0"/>
          </a:p>
        </p:txBody>
      </p:sp>
      <p:sp>
        <p:nvSpPr>
          <p:cNvPr id="32" name="Flowchart: Process 31"/>
          <p:cNvSpPr/>
          <p:nvPr/>
        </p:nvSpPr>
        <p:spPr>
          <a:xfrm>
            <a:off x="990600" y="2209800"/>
            <a:ext cx="609600" cy="381000"/>
          </a:xfrm>
          <a:prstGeom prst="flowChartProcess">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La2</a:t>
            </a:r>
            <a:endParaRPr lang="en-US" dirty="0"/>
          </a:p>
        </p:txBody>
      </p:sp>
      <p:sp>
        <p:nvSpPr>
          <p:cNvPr id="33" name="Flowchart: Process 32"/>
          <p:cNvSpPr/>
          <p:nvPr/>
        </p:nvSpPr>
        <p:spPr>
          <a:xfrm>
            <a:off x="990600" y="2819400"/>
            <a:ext cx="609600" cy="381000"/>
          </a:xfrm>
          <a:prstGeom prst="flowChartProcess">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La1</a:t>
            </a:r>
            <a:endParaRPr lang="en-US" dirty="0"/>
          </a:p>
        </p:txBody>
      </p:sp>
      <p:sp>
        <p:nvSpPr>
          <p:cNvPr id="34" name="Flowchart: Process 33"/>
          <p:cNvSpPr/>
          <p:nvPr/>
        </p:nvSpPr>
        <p:spPr>
          <a:xfrm>
            <a:off x="1828800" y="3200400"/>
            <a:ext cx="609600" cy="381000"/>
          </a:xfrm>
          <a:prstGeom prst="flowChartProcess">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La</a:t>
            </a:r>
            <a:endParaRPr lang="en-US" dirty="0"/>
          </a:p>
        </p:txBody>
      </p:sp>
      <p:sp>
        <p:nvSpPr>
          <p:cNvPr id="35" name="Flowchart: Process 34"/>
          <p:cNvSpPr/>
          <p:nvPr/>
        </p:nvSpPr>
        <p:spPr>
          <a:xfrm>
            <a:off x="5486400" y="838200"/>
            <a:ext cx="457200" cy="381000"/>
          </a:xfrm>
          <a:prstGeom prst="flowChartProcess">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srcRect/>
          <a:stretch>
            <a:fillRect/>
          </a:stretch>
        </p:blipFill>
        <p:spPr bwMode="auto">
          <a:xfrm>
            <a:off x="5638800" y="2438400"/>
            <a:ext cx="333375" cy="342900"/>
          </a:xfrm>
          <a:prstGeom prst="rect">
            <a:avLst/>
          </a:prstGeom>
          <a:noFill/>
          <a:ln w="9525">
            <a:noFill/>
            <a:miter lim="800000"/>
            <a:headEnd/>
            <a:tailEnd/>
          </a:ln>
        </p:spPr>
      </p:pic>
      <p:sp>
        <p:nvSpPr>
          <p:cNvPr id="2" name="Content Placeholder 1"/>
          <p:cNvSpPr>
            <a:spLocks noGrp="1"/>
          </p:cNvSpPr>
          <p:nvPr>
            <p:ph idx="1"/>
          </p:nvPr>
        </p:nvSpPr>
        <p:spPr>
          <a:xfrm>
            <a:off x="457200" y="914400"/>
            <a:ext cx="8229600" cy="5181600"/>
          </a:xfrm>
        </p:spPr>
        <p:txBody>
          <a:bodyPr/>
          <a:lstStyle/>
          <a:p>
            <a:r>
              <a:rPr lang="en-US" dirty="0" smtClean="0"/>
              <a:t>1) </a:t>
            </a:r>
            <a:r>
              <a:rPr lang="en-US" dirty="0" err="1" smtClean="0"/>
              <a:t>RbLa3_For</a:t>
            </a:r>
            <a:r>
              <a:rPr lang="en-US" dirty="0" smtClean="0"/>
              <a:t>/</a:t>
            </a:r>
            <a:r>
              <a:rPr lang="en-US" dirty="0" err="1" smtClean="0"/>
              <a:t>RaLb_Rev</a:t>
            </a:r>
            <a:r>
              <a:rPr lang="en-US" dirty="0" smtClean="0"/>
              <a:t> (</a:t>
            </a:r>
            <a:r>
              <a:rPr lang="en-US" dirty="0" err="1" smtClean="0"/>
              <a:t>75bp</a:t>
            </a:r>
            <a:r>
              <a:rPr lang="en-US" dirty="0" smtClean="0"/>
              <a:t>)</a:t>
            </a:r>
          </a:p>
          <a:p>
            <a:endParaRPr lang="en-US" dirty="0" smtClean="0"/>
          </a:p>
          <a:p>
            <a:r>
              <a:rPr lang="en-US" dirty="0" smtClean="0"/>
              <a:t>2) </a:t>
            </a:r>
            <a:r>
              <a:rPr lang="en-US" dirty="0" err="1" smtClean="0"/>
              <a:t>RbLa2_For</a:t>
            </a:r>
            <a:r>
              <a:rPr lang="en-US" dirty="0" smtClean="0"/>
              <a:t>/</a:t>
            </a:r>
            <a:r>
              <a:rPr lang="en-US" dirty="0" err="1" smtClean="0"/>
              <a:t>RaLb_Rev</a:t>
            </a:r>
            <a:r>
              <a:rPr lang="en-US" dirty="0" smtClean="0"/>
              <a:t> (</a:t>
            </a:r>
            <a:r>
              <a:rPr lang="en-US" dirty="0" err="1" smtClean="0"/>
              <a:t>150bp</a:t>
            </a:r>
            <a:r>
              <a:rPr lang="en-US" dirty="0" smtClean="0"/>
              <a:t>)</a:t>
            </a:r>
          </a:p>
          <a:p>
            <a:endParaRPr lang="en-US" dirty="0" smtClean="0"/>
          </a:p>
          <a:p>
            <a:endParaRPr lang="en-US" dirty="0" smtClean="0"/>
          </a:p>
          <a:p>
            <a:r>
              <a:rPr lang="en-US" dirty="0" smtClean="0"/>
              <a:t>3)</a:t>
            </a:r>
            <a:r>
              <a:rPr lang="en-US" dirty="0" err="1" smtClean="0"/>
              <a:t>RbLa1_For</a:t>
            </a:r>
            <a:r>
              <a:rPr lang="en-US" dirty="0" smtClean="0"/>
              <a:t>/</a:t>
            </a:r>
            <a:r>
              <a:rPr lang="en-US" dirty="0" err="1" smtClean="0"/>
              <a:t>RaLb_Rev</a:t>
            </a:r>
            <a:r>
              <a:rPr lang="en-US" dirty="0" smtClean="0"/>
              <a:t> (</a:t>
            </a:r>
            <a:r>
              <a:rPr lang="en-US" dirty="0" err="1" smtClean="0"/>
              <a:t>225bp</a:t>
            </a:r>
            <a:r>
              <a:rPr lang="en-US" dirty="0" smtClean="0"/>
              <a:t>)</a:t>
            </a:r>
          </a:p>
          <a:p>
            <a:endParaRPr lang="en-US" dirty="0" smtClean="0"/>
          </a:p>
          <a:p>
            <a:endParaRPr lang="en-US" dirty="0" smtClean="0"/>
          </a:p>
          <a:p>
            <a:endParaRPr lang="en-US" dirty="0" smtClean="0"/>
          </a:p>
          <a:p>
            <a:r>
              <a:rPr lang="en-US" dirty="0" smtClean="0"/>
              <a:t>4)</a:t>
            </a:r>
            <a:r>
              <a:rPr lang="en-US" dirty="0" err="1" smtClean="0"/>
              <a:t>RbLa_For</a:t>
            </a:r>
            <a:r>
              <a:rPr lang="en-US" dirty="0" smtClean="0"/>
              <a:t>/</a:t>
            </a:r>
            <a:r>
              <a:rPr lang="en-US" dirty="0" err="1" smtClean="0"/>
              <a:t>RaLb_Rev</a:t>
            </a:r>
            <a:r>
              <a:rPr lang="en-US" dirty="0" smtClean="0"/>
              <a:t> (</a:t>
            </a:r>
            <a:r>
              <a:rPr lang="en-US" dirty="0" err="1" smtClean="0"/>
              <a:t>300bp</a:t>
            </a:r>
            <a:r>
              <a:rPr lang="en-US" dirty="0" smtClean="0"/>
              <a:t>)</a:t>
            </a:r>
            <a:endParaRPr lang="en-US" dirty="0"/>
          </a:p>
        </p:txBody>
      </p:sp>
      <p:sp>
        <p:nvSpPr>
          <p:cNvPr id="3" name="Title 2"/>
          <p:cNvSpPr>
            <a:spLocks noGrp="1"/>
          </p:cNvSpPr>
          <p:nvPr>
            <p:ph type="title"/>
          </p:nvPr>
        </p:nvSpPr>
        <p:spPr>
          <a:xfrm>
            <a:off x="457200" y="152400"/>
            <a:ext cx="8229600" cy="762000"/>
          </a:xfrm>
        </p:spPr>
        <p:txBody>
          <a:bodyPr>
            <a:normAutofit fontScale="90000"/>
          </a:bodyPr>
          <a:lstStyle/>
          <a:p>
            <a:r>
              <a:rPr lang="en-US" dirty="0" err="1" smtClean="0"/>
              <a:t>PCR</a:t>
            </a:r>
            <a:r>
              <a:rPr lang="en-US" dirty="0" smtClean="0"/>
              <a:t> Part Designs-Promoter Template</a:t>
            </a:r>
            <a:endParaRPr lang="en-US" dirty="0"/>
          </a:p>
        </p:txBody>
      </p:sp>
      <p:cxnSp>
        <p:nvCxnSpPr>
          <p:cNvPr id="4" name="Straight Connector 3"/>
          <p:cNvCxnSpPr/>
          <p:nvPr/>
        </p:nvCxnSpPr>
        <p:spPr>
          <a:xfrm>
            <a:off x="5181600" y="1600200"/>
            <a:ext cx="2895600" cy="0"/>
          </a:xfrm>
          <a:prstGeom prst="line">
            <a:avLst/>
          </a:prstGeom>
          <a:ln>
            <a:solidFill>
              <a:srgbClr val="0070C0"/>
            </a:solidFill>
          </a:ln>
        </p:spPr>
        <p:style>
          <a:lnRef idx="2">
            <a:schemeClr val="dk1"/>
          </a:lnRef>
          <a:fillRef idx="0">
            <a:schemeClr val="dk1"/>
          </a:fillRef>
          <a:effectRef idx="1">
            <a:schemeClr val="dk1"/>
          </a:effectRef>
          <a:fontRef idx="minor">
            <a:schemeClr val="tx1"/>
          </a:fontRef>
        </p:style>
      </p:cxnSp>
      <p:sp>
        <p:nvSpPr>
          <p:cNvPr id="5" name="Bent Arrow 4"/>
          <p:cNvSpPr/>
          <p:nvPr/>
        </p:nvSpPr>
        <p:spPr>
          <a:xfrm>
            <a:off x="6477000" y="1295400"/>
            <a:ext cx="381000" cy="3429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Flowchart: Process 7"/>
          <p:cNvSpPr/>
          <p:nvPr/>
        </p:nvSpPr>
        <p:spPr>
          <a:xfrm>
            <a:off x="4876800" y="1371600"/>
            <a:ext cx="609600" cy="457200"/>
          </a:xfrm>
          <a:prstGeom prst="flowChartProcess">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Rb</a:t>
            </a:r>
            <a:endParaRPr lang="en-US" dirty="0"/>
          </a:p>
        </p:txBody>
      </p:sp>
      <p:sp>
        <p:nvSpPr>
          <p:cNvPr id="10" name="Flowchart: Process 9"/>
          <p:cNvSpPr/>
          <p:nvPr/>
        </p:nvSpPr>
        <p:spPr>
          <a:xfrm>
            <a:off x="8001000" y="1371600"/>
            <a:ext cx="609600" cy="457200"/>
          </a:xfrm>
          <a:prstGeom prst="flowChartProcess">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Lb</a:t>
            </a:r>
            <a:endParaRPr lang="en-US" dirty="0"/>
          </a:p>
        </p:txBody>
      </p:sp>
      <p:cxnSp>
        <p:nvCxnSpPr>
          <p:cNvPr id="12" name="Straight Connector 11"/>
          <p:cNvCxnSpPr/>
          <p:nvPr/>
        </p:nvCxnSpPr>
        <p:spPr>
          <a:xfrm>
            <a:off x="5410200" y="2590800"/>
            <a:ext cx="2895600" cy="0"/>
          </a:xfrm>
          <a:prstGeom prst="line">
            <a:avLst/>
          </a:prstGeom>
          <a:ln>
            <a:solidFill>
              <a:srgbClr val="0070C0"/>
            </a:solidFill>
          </a:ln>
        </p:spPr>
        <p:style>
          <a:lnRef idx="2">
            <a:schemeClr val="dk1"/>
          </a:lnRef>
          <a:fillRef idx="0">
            <a:schemeClr val="dk1"/>
          </a:fillRef>
          <a:effectRef idx="1">
            <a:schemeClr val="dk1"/>
          </a:effectRef>
          <a:fontRef idx="minor">
            <a:schemeClr val="tx1"/>
          </a:fontRef>
        </p:style>
      </p:cxnSp>
      <p:sp>
        <p:nvSpPr>
          <p:cNvPr id="13" name="Bent Arrow 12"/>
          <p:cNvSpPr/>
          <p:nvPr/>
        </p:nvSpPr>
        <p:spPr>
          <a:xfrm>
            <a:off x="6705600" y="2286000"/>
            <a:ext cx="381000" cy="3429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Flowchart: Process 13"/>
          <p:cNvSpPr/>
          <p:nvPr/>
        </p:nvSpPr>
        <p:spPr>
          <a:xfrm>
            <a:off x="4724400" y="2362200"/>
            <a:ext cx="609600" cy="457200"/>
          </a:xfrm>
          <a:prstGeom prst="flowChartProcess">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Rb</a:t>
            </a:r>
            <a:endParaRPr lang="en-US" dirty="0"/>
          </a:p>
        </p:txBody>
      </p:sp>
      <p:sp>
        <p:nvSpPr>
          <p:cNvPr id="15" name="Flowchart: Process 14"/>
          <p:cNvSpPr/>
          <p:nvPr/>
        </p:nvSpPr>
        <p:spPr>
          <a:xfrm>
            <a:off x="8229600" y="2362200"/>
            <a:ext cx="609600" cy="457200"/>
          </a:xfrm>
          <a:prstGeom prst="flowChartProcess">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Lb</a:t>
            </a:r>
            <a:endParaRPr lang="en-US" dirty="0"/>
          </a:p>
        </p:txBody>
      </p:sp>
      <p:sp>
        <p:nvSpPr>
          <p:cNvPr id="17" name="TextBox 16"/>
          <p:cNvSpPr txBox="1"/>
          <p:nvPr/>
        </p:nvSpPr>
        <p:spPr>
          <a:xfrm>
            <a:off x="5029200" y="2819400"/>
            <a:ext cx="1066800" cy="707886"/>
          </a:xfrm>
          <a:prstGeom prst="rect">
            <a:avLst/>
          </a:prstGeom>
          <a:noFill/>
        </p:spPr>
        <p:txBody>
          <a:bodyPr wrap="square" rtlCol="0">
            <a:spAutoFit/>
          </a:bodyPr>
          <a:lstStyle/>
          <a:p>
            <a:r>
              <a:rPr lang="en-US" sz="2000" dirty="0" smtClean="0"/>
              <a:t>75 in vector</a:t>
            </a:r>
            <a:endParaRPr lang="en-US" sz="2000" dirty="0"/>
          </a:p>
        </p:txBody>
      </p:sp>
      <p:pic>
        <p:nvPicPr>
          <p:cNvPr id="18" name="Picture 2"/>
          <p:cNvPicPr>
            <a:picLocks noChangeAspect="1" noChangeArrowheads="1"/>
          </p:cNvPicPr>
          <p:nvPr/>
        </p:nvPicPr>
        <p:blipFill>
          <a:blip r:embed="rId3" cstate="print"/>
          <a:srcRect/>
          <a:stretch>
            <a:fillRect/>
          </a:stretch>
        </p:blipFill>
        <p:spPr bwMode="auto">
          <a:xfrm>
            <a:off x="5715000" y="3962400"/>
            <a:ext cx="333375" cy="342900"/>
          </a:xfrm>
          <a:prstGeom prst="rect">
            <a:avLst/>
          </a:prstGeom>
          <a:noFill/>
          <a:ln w="9525">
            <a:noFill/>
            <a:miter lim="800000"/>
            <a:headEnd/>
            <a:tailEnd/>
          </a:ln>
        </p:spPr>
      </p:pic>
      <p:cxnSp>
        <p:nvCxnSpPr>
          <p:cNvPr id="19" name="Straight Connector 18"/>
          <p:cNvCxnSpPr/>
          <p:nvPr/>
        </p:nvCxnSpPr>
        <p:spPr>
          <a:xfrm>
            <a:off x="4876800" y="4114800"/>
            <a:ext cx="3505200" cy="0"/>
          </a:xfrm>
          <a:prstGeom prst="line">
            <a:avLst/>
          </a:prstGeom>
          <a:ln>
            <a:solidFill>
              <a:srgbClr val="0070C0"/>
            </a:solidFill>
          </a:ln>
        </p:spPr>
        <p:style>
          <a:lnRef idx="2">
            <a:schemeClr val="dk1"/>
          </a:lnRef>
          <a:fillRef idx="0">
            <a:schemeClr val="dk1"/>
          </a:fillRef>
          <a:effectRef idx="1">
            <a:schemeClr val="dk1"/>
          </a:effectRef>
          <a:fontRef idx="minor">
            <a:schemeClr val="tx1"/>
          </a:fontRef>
        </p:style>
      </p:cxnSp>
      <p:sp>
        <p:nvSpPr>
          <p:cNvPr id="20" name="Bent Arrow 19"/>
          <p:cNvSpPr/>
          <p:nvPr/>
        </p:nvSpPr>
        <p:spPr>
          <a:xfrm>
            <a:off x="6781800" y="3810000"/>
            <a:ext cx="381000" cy="3429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1" name="Flowchart: Process 20"/>
          <p:cNvSpPr/>
          <p:nvPr/>
        </p:nvSpPr>
        <p:spPr>
          <a:xfrm>
            <a:off x="4267200" y="3886200"/>
            <a:ext cx="609600" cy="457200"/>
          </a:xfrm>
          <a:prstGeom prst="flowChartProcess">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Rb</a:t>
            </a:r>
            <a:endParaRPr lang="en-US" dirty="0"/>
          </a:p>
        </p:txBody>
      </p:sp>
      <p:sp>
        <p:nvSpPr>
          <p:cNvPr id="22" name="Flowchart: Process 21"/>
          <p:cNvSpPr/>
          <p:nvPr/>
        </p:nvSpPr>
        <p:spPr>
          <a:xfrm>
            <a:off x="8305800" y="3886200"/>
            <a:ext cx="609600" cy="457200"/>
          </a:xfrm>
          <a:prstGeom prst="flowChartProcess">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Lb</a:t>
            </a:r>
            <a:endParaRPr lang="en-US" dirty="0"/>
          </a:p>
        </p:txBody>
      </p:sp>
      <p:sp>
        <p:nvSpPr>
          <p:cNvPr id="24" name="TextBox 23"/>
          <p:cNvSpPr txBox="1"/>
          <p:nvPr/>
        </p:nvSpPr>
        <p:spPr>
          <a:xfrm>
            <a:off x="4953000" y="4267200"/>
            <a:ext cx="990600" cy="707886"/>
          </a:xfrm>
          <a:prstGeom prst="rect">
            <a:avLst/>
          </a:prstGeom>
          <a:noFill/>
        </p:spPr>
        <p:txBody>
          <a:bodyPr wrap="square" rtlCol="0">
            <a:spAutoFit/>
          </a:bodyPr>
          <a:lstStyle/>
          <a:p>
            <a:r>
              <a:rPr lang="en-US" sz="2000" dirty="0" smtClean="0"/>
              <a:t>150 in vector</a:t>
            </a:r>
            <a:endParaRPr lang="en-US" sz="2000" dirty="0"/>
          </a:p>
        </p:txBody>
      </p:sp>
      <p:pic>
        <p:nvPicPr>
          <p:cNvPr id="25" name="Picture 2"/>
          <p:cNvPicPr>
            <a:picLocks noChangeAspect="1" noChangeArrowheads="1"/>
          </p:cNvPicPr>
          <p:nvPr/>
        </p:nvPicPr>
        <p:blipFill>
          <a:blip r:embed="rId3" cstate="print"/>
          <a:srcRect/>
          <a:stretch>
            <a:fillRect/>
          </a:stretch>
        </p:blipFill>
        <p:spPr bwMode="auto">
          <a:xfrm>
            <a:off x="5486400" y="5791200"/>
            <a:ext cx="333375" cy="342900"/>
          </a:xfrm>
          <a:prstGeom prst="rect">
            <a:avLst/>
          </a:prstGeom>
          <a:noFill/>
          <a:ln w="9525">
            <a:noFill/>
            <a:miter lim="800000"/>
            <a:headEnd/>
            <a:tailEnd/>
          </a:ln>
        </p:spPr>
      </p:pic>
      <p:cxnSp>
        <p:nvCxnSpPr>
          <p:cNvPr id="26" name="Straight Connector 25"/>
          <p:cNvCxnSpPr>
            <a:stCxn id="28" idx="3"/>
          </p:cNvCxnSpPr>
          <p:nvPr/>
        </p:nvCxnSpPr>
        <p:spPr>
          <a:xfrm>
            <a:off x="3810000" y="5943600"/>
            <a:ext cx="4343400" cy="0"/>
          </a:xfrm>
          <a:prstGeom prst="line">
            <a:avLst/>
          </a:prstGeom>
          <a:ln>
            <a:solidFill>
              <a:srgbClr val="0070C0"/>
            </a:solidFill>
          </a:ln>
        </p:spPr>
        <p:style>
          <a:lnRef idx="2">
            <a:schemeClr val="dk1"/>
          </a:lnRef>
          <a:fillRef idx="0">
            <a:schemeClr val="dk1"/>
          </a:fillRef>
          <a:effectRef idx="1">
            <a:schemeClr val="dk1"/>
          </a:effectRef>
          <a:fontRef idx="minor">
            <a:schemeClr val="tx1"/>
          </a:fontRef>
        </p:style>
      </p:cxnSp>
      <p:sp>
        <p:nvSpPr>
          <p:cNvPr id="27" name="Bent Arrow 26"/>
          <p:cNvSpPr/>
          <p:nvPr/>
        </p:nvSpPr>
        <p:spPr>
          <a:xfrm>
            <a:off x="6553200" y="5638800"/>
            <a:ext cx="381000" cy="3429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8" name="Flowchart: Process 27"/>
          <p:cNvSpPr/>
          <p:nvPr/>
        </p:nvSpPr>
        <p:spPr>
          <a:xfrm>
            <a:off x="3200400" y="5715000"/>
            <a:ext cx="609600" cy="457200"/>
          </a:xfrm>
          <a:prstGeom prst="flowChartProcess">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Rb</a:t>
            </a:r>
            <a:endParaRPr lang="en-US" dirty="0"/>
          </a:p>
        </p:txBody>
      </p:sp>
      <p:sp>
        <p:nvSpPr>
          <p:cNvPr id="29" name="Flowchart: Process 28"/>
          <p:cNvSpPr/>
          <p:nvPr/>
        </p:nvSpPr>
        <p:spPr>
          <a:xfrm>
            <a:off x="8077200" y="5715000"/>
            <a:ext cx="609600" cy="457200"/>
          </a:xfrm>
          <a:prstGeom prst="flowChartProcess">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Lb</a:t>
            </a:r>
            <a:endParaRPr lang="en-US" dirty="0"/>
          </a:p>
        </p:txBody>
      </p:sp>
      <p:sp>
        <p:nvSpPr>
          <p:cNvPr id="31" name="TextBox 30"/>
          <p:cNvSpPr txBox="1"/>
          <p:nvPr/>
        </p:nvSpPr>
        <p:spPr>
          <a:xfrm>
            <a:off x="3886200" y="6019800"/>
            <a:ext cx="1524000" cy="707886"/>
          </a:xfrm>
          <a:prstGeom prst="rect">
            <a:avLst/>
          </a:prstGeom>
          <a:noFill/>
        </p:spPr>
        <p:txBody>
          <a:bodyPr wrap="square" rtlCol="0">
            <a:spAutoFit/>
          </a:bodyPr>
          <a:lstStyle/>
          <a:p>
            <a:r>
              <a:rPr lang="en-US" sz="2000" dirty="0" smtClean="0"/>
              <a:t>225 in vector</a:t>
            </a: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p:cNvCxnSpPr/>
          <p:nvPr/>
        </p:nvCxnSpPr>
        <p:spPr>
          <a:xfrm>
            <a:off x="2667000" y="1752600"/>
            <a:ext cx="5562600" cy="0"/>
          </a:xfrm>
          <a:prstGeom prst="line">
            <a:avLst/>
          </a:prstGeom>
          <a:ln>
            <a:solidFill>
              <a:srgbClr val="00B050"/>
            </a:solidFill>
          </a:ln>
        </p:spPr>
        <p:style>
          <a:lnRef idx="2">
            <a:schemeClr val="dk1"/>
          </a:lnRef>
          <a:fillRef idx="0">
            <a:schemeClr val="dk1"/>
          </a:fillRef>
          <a:effectRef idx="1">
            <a:schemeClr val="dk1"/>
          </a:effectRef>
          <a:fontRef idx="minor">
            <a:schemeClr val="tx1"/>
          </a:fontRef>
        </p:style>
      </p:cxnSp>
      <p:sp>
        <p:nvSpPr>
          <p:cNvPr id="2" name="Content Placeholder 1"/>
          <p:cNvSpPr>
            <a:spLocks noGrp="1"/>
          </p:cNvSpPr>
          <p:nvPr>
            <p:ph idx="1"/>
          </p:nvPr>
        </p:nvSpPr>
        <p:spPr>
          <a:xfrm>
            <a:off x="457200" y="1066800"/>
            <a:ext cx="8229600" cy="5181600"/>
          </a:xfrm>
        </p:spPr>
        <p:txBody>
          <a:bodyPr/>
          <a:lstStyle/>
          <a:p>
            <a:r>
              <a:rPr lang="en-US" dirty="0" smtClean="0"/>
              <a:t>1) </a:t>
            </a:r>
            <a:r>
              <a:rPr lang="en-US" dirty="0" err="1" smtClean="0"/>
              <a:t>RaLb_For</a:t>
            </a:r>
            <a:r>
              <a:rPr lang="en-US" dirty="0" smtClean="0"/>
              <a:t>/</a:t>
            </a:r>
            <a:r>
              <a:rPr lang="en-US" dirty="0" err="1" smtClean="0"/>
              <a:t>RbLa3_Rev</a:t>
            </a:r>
            <a:endParaRPr lang="en-US" dirty="0" smtClean="0"/>
          </a:p>
          <a:p>
            <a:endParaRPr lang="en-US" sz="2000" dirty="0" smtClean="0"/>
          </a:p>
          <a:p>
            <a:pPr>
              <a:buNone/>
            </a:pPr>
            <a:r>
              <a:rPr lang="en-US" sz="2000" dirty="0" smtClean="0"/>
              <a:t>                                                                               </a:t>
            </a:r>
            <a:r>
              <a:rPr lang="en-US" sz="2000" dirty="0" err="1" smtClean="0"/>
              <a:t>psb1a2</a:t>
            </a:r>
            <a:r>
              <a:rPr lang="en-US" sz="2000" dirty="0" smtClean="0"/>
              <a:t> BR</a:t>
            </a:r>
          </a:p>
          <a:p>
            <a:r>
              <a:rPr lang="en-US" dirty="0" smtClean="0"/>
              <a:t>2)</a:t>
            </a:r>
            <a:r>
              <a:rPr lang="en-US" dirty="0" err="1" smtClean="0"/>
              <a:t>RaLb_For</a:t>
            </a:r>
            <a:r>
              <a:rPr lang="en-US" dirty="0" smtClean="0"/>
              <a:t>/</a:t>
            </a:r>
            <a:r>
              <a:rPr lang="en-US" dirty="0" err="1" smtClean="0"/>
              <a:t>RbLa2_Rev</a:t>
            </a:r>
            <a:endParaRPr lang="en-US" dirty="0" smtClean="0"/>
          </a:p>
          <a:p>
            <a:endParaRPr lang="en-US" dirty="0" smtClean="0"/>
          </a:p>
          <a:p>
            <a:r>
              <a:rPr lang="en-US" dirty="0" smtClean="0"/>
              <a:t>3) </a:t>
            </a:r>
            <a:r>
              <a:rPr lang="en-US" dirty="0" err="1" smtClean="0"/>
              <a:t>RaLb_For</a:t>
            </a:r>
            <a:r>
              <a:rPr lang="en-US" dirty="0" smtClean="0"/>
              <a:t>/</a:t>
            </a:r>
            <a:r>
              <a:rPr lang="en-US" dirty="0" err="1" smtClean="0"/>
              <a:t>RbLa1_Rev</a:t>
            </a:r>
            <a:endParaRPr lang="en-US" dirty="0" smtClean="0"/>
          </a:p>
          <a:p>
            <a:endParaRPr lang="en-US" dirty="0" smtClean="0"/>
          </a:p>
          <a:p>
            <a:endParaRPr lang="en-US" dirty="0" smtClean="0"/>
          </a:p>
          <a:p>
            <a:r>
              <a:rPr lang="en-US" dirty="0" smtClean="0"/>
              <a:t>4)</a:t>
            </a:r>
            <a:r>
              <a:rPr lang="en-US" dirty="0" err="1" smtClean="0"/>
              <a:t>RaLb_For</a:t>
            </a:r>
            <a:r>
              <a:rPr lang="en-US" dirty="0" smtClean="0"/>
              <a:t>/</a:t>
            </a:r>
            <a:r>
              <a:rPr lang="en-US" dirty="0" err="1" smtClean="0"/>
              <a:t>RbLa_Rev</a:t>
            </a:r>
            <a:endParaRPr lang="en-US" dirty="0" smtClean="0"/>
          </a:p>
        </p:txBody>
      </p:sp>
      <p:sp>
        <p:nvSpPr>
          <p:cNvPr id="3" name="Title 2"/>
          <p:cNvSpPr>
            <a:spLocks noGrp="1"/>
          </p:cNvSpPr>
          <p:nvPr>
            <p:ph type="title"/>
          </p:nvPr>
        </p:nvSpPr>
        <p:spPr>
          <a:xfrm>
            <a:off x="457200" y="152400"/>
            <a:ext cx="8229600" cy="762000"/>
          </a:xfrm>
        </p:spPr>
        <p:txBody>
          <a:bodyPr>
            <a:normAutofit/>
          </a:bodyPr>
          <a:lstStyle/>
          <a:p>
            <a:r>
              <a:rPr lang="en-US" dirty="0" err="1" smtClean="0"/>
              <a:t>PCR</a:t>
            </a:r>
            <a:r>
              <a:rPr lang="en-US" dirty="0" smtClean="0"/>
              <a:t> Part </a:t>
            </a:r>
            <a:r>
              <a:rPr lang="en-US" dirty="0" smtClean="0"/>
              <a:t>Designs-RFP </a:t>
            </a:r>
            <a:r>
              <a:rPr lang="en-US" dirty="0" smtClean="0"/>
              <a:t>Template</a:t>
            </a:r>
            <a:endParaRPr lang="en-US" dirty="0"/>
          </a:p>
        </p:txBody>
      </p:sp>
      <p:grpSp>
        <p:nvGrpSpPr>
          <p:cNvPr id="4" name="Group 3"/>
          <p:cNvGrpSpPr/>
          <p:nvPr/>
        </p:nvGrpSpPr>
        <p:grpSpPr>
          <a:xfrm>
            <a:off x="3200400" y="1600200"/>
            <a:ext cx="738187" cy="304801"/>
            <a:chOff x="1447800" y="1847849"/>
            <a:chExt cx="738187" cy="304801"/>
          </a:xfrm>
        </p:grpSpPr>
        <p:sp>
          <p:nvSpPr>
            <p:cNvPr id="5" name="Right Arrow 4"/>
            <p:cNvSpPr/>
            <p:nvPr/>
          </p:nvSpPr>
          <p:spPr>
            <a:xfrm>
              <a:off x="1776412" y="1847849"/>
              <a:ext cx="409575" cy="304801"/>
            </a:xfrm>
            <a:prstGeom prst="rightArrow">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6" name="Straight Connector 5"/>
            <p:cNvCxnSpPr>
              <a:endCxn id="5" idx="3"/>
            </p:cNvCxnSpPr>
            <p:nvPr/>
          </p:nvCxnSpPr>
          <p:spPr>
            <a:xfrm flipV="1">
              <a:off x="1447800" y="2000250"/>
              <a:ext cx="738187" cy="4762"/>
            </a:xfrm>
            <a:prstGeom prst="line">
              <a:avLst/>
            </a:prstGeom>
          </p:spPr>
          <p:style>
            <a:lnRef idx="2">
              <a:schemeClr val="dk1"/>
            </a:lnRef>
            <a:fillRef idx="0">
              <a:schemeClr val="dk1"/>
            </a:fillRef>
            <a:effectRef idx="1">
              <a:schemeClr val="dk1"/>
            </a:effectRef>
            <a:fontRef idx="minor">
              <a:schemeClr val="tx1"/>
            </a:fontRef>
          </p:style>
        </p:cxnSp>
        <p:sp>
          <p:nvSpPr>
            <p:cNvPr id="7" name="Oval 6"/>
            <p:cNvSpPr/>
            <p:nvPr/>
          </p:nvSpPr>
          <p:spPr>
            <a:xfrm>
              <a:off x="1885949" y="1947861"/>
              <a:ext cx="154992" cy="1047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1524000" y="1947860"/>
              <a:ext cx="154992" cy="1047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 name="Right Arrow 8"/>
          <p:cNvSpPr/>
          <p:nvPr/>
        </p:nvSpPr>
        <p:spPr>
          <a:xfrm>
            <a:off x="4191000" y="1447800"/>
            <a:ext cx="762000" cy="533400"/>
          </a:xfrm>
          <a:prstGeom prst="rightArrow">
            <a:avLst/>
          </a:prstGeom>
          <a:solidFill>
            <a:srgbClr val="FF0000"/>
          </a:solidFill>
          <a:ln>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RFP</a:t>
            </a:r>
            <a:endParaRPr lang="en-US" dirty="0"/>
          </a:p>
        </p:txBody>
      </p:sp>
      <p:sp>
        <p:nvSpPr>
          <p:cNvPr id="13" name="Flowchart: Process 12"/>
          <p:cNvSpPr/>
          <p:nvPr/>
        </p:nvSpPr>
        <p:spPr>
          <a:xfrm>
            <a:off x="8077200" y="1524000"/>
            <a:ext cx="762000" cy="381000"/>
          </a:xfrm>
          <a:prstGeom prst="flowChartProcess">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La3</a:t>
            </a:r>
            <a:endParaRPr lang="en-US" dirty="0"/>
          </a:p>
        </p:txBody>
      </p:sp>
      <p:sp>
        <p:nvSpPr>
          <p:cNvPr id="14" name="Flowchart: Process 13"/>
          <p:cNvSpPr/>
          <p:nvPr/>
        </p:nvSpPr>
        <p:spPr>
          <a:xfrm>
            <a:off x="1981200" y="1524000"/>
            <a:ext cx="762000" cy="381000"/>
          </a:xfrm>
          <a:prstGeom prst="flowChartProcess">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a:t>
            </a:r>
            <a:endParaRPr lang="en-US" dirty="0"/>
          </a:p>
        </p:txBody>
      </p:sp>
      <p:cxnSp>
        <p:nvCxnSpPr>
          <p:cNvPr id="15" name="Straight Connector 14"/>
          <p:cNvCxnSpPr/>
          <p:nvPr/>
        </p:nvCxnSpPr>
        <p:spPr>
          <a:xfrm>
            <a:off x="2667000" y="3124200"/>
            <a:ext cx="5562600" cy="0"/>
          </a:xfrm>
          <a:prstGeom prst="line">
            <a:avLst/>
          </a:prstGeom>
          <a:ln>
            <a:solidFill>
              <a:srgbClr val="00B050"/>
            </a:solidFill>
          </a:ln>
        </p:spPr>
        <p:style>
          <a:lnRef idx="2">
            <a:schemeClr val="dk1"/>
          </a:lnRef>
          <a:fillRef idx="0">
            <a:schemeClr val="dk1"/>
          </a:fillRef>
          <a:effectRef idx="1">
            <a:schemeClr val="dk1"/>
          </a:effectRef>
          <a:fontRef idx="minor">
            <a:schemeClr val="tx1"/>
          </a:fontRef>
        </p:style>
      </p:cxnSp>
      <p:grpSp>
        <p:nvGrpSpPr>
          <p:cNvPr id="16" name="Group 15"/>
          <p:cNvGrpSpPr/>
          <p:nvPr/>
        </p:nvGrpSpPr>
        <p:grpSpPr>
          <a:xfrm>
            <a:off x="3200400" y="2971800"/>
            <a:ext cx="738187" cy="304801"/>
            <a:chOff x="1447800" y="1847849"/>
            <a:chExt cx="738187" cy="304801"/>
          </a:xfrm>
        </p:grpSpPr>
        <p:sp>
          <p:nvSpPr>
            <p:cNvPr id="17" name="Right Arrow 16"/>
            <p:cNvSpPr/>
            <p:nvPr/>
          </p:nvSpPr>
          <p:spPr>
            <a:xfrm>
              <a:off x="1776412" y="1847849"/>
              <a:ext cx="409575" cy="304801"/>
            </a:xfrm>
            <a:prstGeom prst="rightArrow">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8" name="Straight Connector 17"/>
            <p:cNvCxnSpPr>
              <a:endCxn id="17" idx="3"/>
            </p:cNvCxnSpPr>
            <p:nvPr/>
          </p:nvCxnSpPr>
          <p:spPr>
            <a:xfrm flipV="1">
              <a:off x="1447800" y="2000250"/>
              <a:ext cx="738187" cy="4762"/>
            </a:xfrm>
            <a:prstGeom prst="line">
              <a:avLst/>
            </a:prstGeom>
          </p:spPr>
          <p:style>
            <a:lnRef idx="2">
              <a:schemeClr val="dk1"/>
            </a:lnRef>
            <a:fillRef idx="0">
              <a:schemeClr val="dk1"/>
            </a:fillRef>
            <a:effectRef idx="1">
              <a:schemeClr val="dk1"/>
            </a:effectRef>
            <a:fontRef idx="minor">
              <a:schemeClr val="tx1"/>
            </a:fontRef>
          </p:style>
        </p:cxnSp>
        <p:sp>
          <p:nvSpPr>
            <p:cNvPr id="19" name="Oval 18"/>
            <p:cNvSpPr/>
            <p:nvPr/>
          </p:nvSpPr>
          <p:spPr>
            <a:xfrm>
              <a:off x="1885949" y="1947861"/>
              <a:ext cx="154992" cy="1047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p:cNvSpPr/>
            <p:nvPr/>
          </p:nvSpPr>
          <p:spPr>
            <a:xfrm>
              <a:off x="1524000" y="1947860"/>
              <a:ext cx="154992" cy="1047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1" name="Right Arrow 20"/>
          <p:cNvSpPr/>
          <p:nvPr/>
        </p:nvSpPr>
        <p:spPr>
          <a:xfrm>
            <a:off x="4191000" y="2819400"/>
            <a:ext cx="762000" cy="533400"/>
          </a:xfrm>
          <a:prstGeom prst="rightArrow">
            <a:avLst/>
          </a:prstGeom>
          <a:solidFill>
            <a:srgbClr val="FF0000"/>
          </a:solidFill>
          <a:ln>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RFP</a:t>
            </a:r>
            <a:endParaRPr lang="en-US" dirty="0"/>
          </a:p>
        </p:txBody>
      </p:sp>
      <p:sp>
        <p:nvSpPr>
          <p:cNvPr id="22" name="Flowchart: Process 21"/>
          <p:cNvSpPr/>
          <p:nvPr/>
        </p:nvSpPr>
        <p:spPr>
          <a:xfrm>
            <a:off x="8077200" y="2895600"/>
            <a:ext cx="762000" cy="381000"/>
          </a:xfrm>
          <a:prstGeom prst="flowChartProcess">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La2</a:t>
            </a:r>
            <a:endParaRPr lang="en-US" dirty="0"/>
          </a:p>
        </p:txBody>
      </p:sp>
      <p:sp>
        <p:nvSpPr>
          <p:cNvPr id="23" name="Flowchart: Process 22"/>
          <p:cNvSpPr/>
          <p:nvPr/>
        </p:nvSpPr>
        <p:spPr>
          <a:xfrm>
            <a:off x="1981200" y="2895600"/>
            <a:ext cx="762000" cy="381000"/>
          </a:xfrm>
          <a:prstGeom prst="flowChartProcess">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a:t>
            </a:r>
            <a:endParaRPr lang="en-US" dirty="0"/>
          </a:p>
        </p:txBody>
      </p:sp>
      <p:cxnSp>
        <p:nvCxnSpPr>
          <p:cNvPr id="24" name="Straight Connector 23"/>
          <p:cNvCxnSpPr/>
          <p:nvPr/>
        </p:nvCxnSpPr>
        <p:spPr>
          <a:xfrm>
            <a:off x="2286000" y="4114800"/>
            <a:ext cx="5562600" cy="0"/>
          </a:xfrm>
          <a:prstGeom prst="line">
            <a:avLst/>
          </a:prstGeom>
          <a:ln>
            <a:solidFill>
              <a:srgbClr val="00B050"/>
            </a:solidFill>
          </a:ln>
        </p:spPr>
        <p:style>
          <a:lnRef idx="2">
            <a:schemeClr val="dk1"/>
          </a:lnRef>
          <a:fillRef idx="0">
            <a:schemeClr val="dk1"/>
          </a:fillRef>
          <a:effectRef idx="1">
            <a:schemeClr val="dk1"/>
          </a:effectRef>
          <a:fontRef idx="minor">
            <a:schemeClr val="tx1"/>
          </a:fontRef>
        </p:style>
      </p:cxnSp>
      <p:grpSp>
        <p:nvGrpSpPr>
          <p:cNvPr id="25" name="Group 24"/>
          <p:cNvGrpSpPr/>
          <p:nvPr/>
        </p:nvGrpSpPr>
        <p:grpSpPr>
          <a:xfrm>
            <a:off x="2819400" y="3962400"/>
            <a:ext cx="738187" cy="304801"/>
            <a:chOff x="1447800" y="1847849"/>
            <a:chExt cx="738187" cy="304801"/>
          </a:xfrm>
        </p:grpSpPr>
        <p:sp>
          <p:nvSpPr>
            <p:cNvPr id="26" name="Right Arrow 25"/>
            <p:cNvSpPr/>
            <p:nvPr/>
          </p:nvSpPr>
          <p:spPr>
            <a:xfrm>
              <a:off x="1776412" y="1847849"/>
              <a:ext cx="409575" cy="304801"/>
            </a:xfrm>
            <a:prstGeom prst="rightArrow">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7" name="Straight Connector 26"/>
            <p:cNvCxnSpPr>
              <a:endCxn id="26" idx="3"/>
            </p:cNvCxnSpPr>
            <p:nvPr/>
          </p:nvCxnSpPr>
          <p:spPr>
            <a:xfrm flipV="1">
              <a:off x="1447800" y="2000250"/>
              <a:ext cx="738187" cy="4762"/>
            </a:xfrm>
            <a:prstGeom prst="line">
              <a:avLst/>
            </a:prstGeom>
          </p:spPr>
          <p:style>
            <a:lnRef idx="2">
              <a:schemeClr val="dk1"/>
            </a:lnRef>
            <a:fillRef idx="0">
              <a:schemeClr val="dk1"/>
            </a:fillRef>
            <a:effectRef idx="1">
              <a:schemeClr val="dk1"/>
            </a:effectRef>
            <a:fontRef idx="minor">
              <a:schemeClr val="tx1"/>
            </a:fontRef>
          </p:style>
        </p:cxnSp>
        <p:sp>
          <p:nvSpPr>
            <p:cNvPr id="28" name="Oval 27"/>
            <p:cNvSpPr/>
            <p:nvPr/>
          </p:nvSpPr>
          <p:spPr>
            <a:xfrm>
              <a:off x="1885949" y="1947861"/>
              <a:ext cx="154992" cy="1047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p:cNvSpPr/>
            <p:nvPr/>
          </p:nvSpPr>
          <p:spPr>
            <a:xfrm>
              <a:off x="1524000" y="1947860"/>
              <a:ext cx="154992" cy="1047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 name="Right Arrow 29"/>
          <p:cNvSpPr/>
          <p:nvPr/>
        </p:nvSpPr>
        <p:spPr>
          <a:xfrm>
            <a:off x="3810000" y="3810000"/>
            <a:ext cx="762000" cy="533400"/>
          </a:xfrm>
          <a:prstGeom prst="rightArrow">
            <a:avLst/>
          </a:prstGeom>
          <a:solidFill>
            <a:srgbClr val="FF0000"/>
          </a:solidFill>
          <a:ln>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RFP</a:t>
            </a:r>
            <a:endParaRPr lang="en-US" dirty="0"/>
          </a:p>
        </p:txBody>
      </p:sp>
      <p:sp>
        <p:nvSpPr>
          <p:cNvPr id="31" name="Flowchart: Process 30"/>
          <p:cNvSpPr/>
          <p:nvPr/>
        </p:nvSpPr>
        <p:spPr>
          <a:xfrm>
            <a:off x="7696200" y="3886200"/>
            <a:ext cx="762000" cy="381000"/>
          </a:xfrm>
          <a:prstGeom prst="flowChartProcess">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La1</a:t>
            </a:r>
            <a:endParaRPr lang="en-US" dirty="0"/>
          </a:p>
        </p:txBody>
      </p:sp>
      <p:sp>
        <p:nvSpPr>
          <p:cNvPr id="32" name="Flowchart: Process 31"/>
          <p:cNvSpPr/>
          <p:nvPr/>
        </p:nvSpPr>
        <p:spPr>
          <a:xfrm>
            <a:off x="1600200" y="3886200"/>
            <a:ext cx="762000" cy="381000"/>
          </a:xfrm>
          <a:prstGeom prst="flowChartProcess">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a:t>
            </a:r>
            <a:endParaRPr lang="en-US" dirty="0"/>
          </a:p>
        </p:txBody>
      </p:sp>
      <p:cxnSp>
        <p:nvCxnSpPr>
          <p:cNvPr id="33" name="Straight Connector 32"/>
          <p:cNvCxnSpPr/>
          <p:nvPr/>
        </p:nvCxnSpPr>
        <p:spPr>
          <a:xfrm>
            <a:off x="2590800" y="5562600"/>
            <a:ext cx="5562600" cy="0"/>
          </a:xfrm>
          <a:prstGeom prst="line">
            <a:avLst/>
          </a:prstGeom>
          <a:ln>
            <a:solidFill>
              <a:srgbClr val="00B050"/>
            </a:solidFill>
          </a:ln>
        </p:spPr>
        <p:style>
          <a:lnRef idx="2">
            <a:schemeClr val="dk1"/>
          </a:lnRef>
          <a:fillRef idx="0">
            <a:schemeClr val="dk1"/>
          </a:fillRef>
          <a:effectRef idx="1">
            <a:schemeClr val="dk1"/>
          </a:effectRef>
          <a:fontRef idx="minor">
            <a:schemeClr val="tx1"/>
          </a:fontRef>
        </p:style>
      </p:cxnSp>
      <p:grpSp>
        <p:nvGrpSpPr>
          <p:cNvPr id="34" name="Group 33"/>
          <p:cNvGrpSpPr/>
          <p:nvPr/>
        </p:nvGrpSpPr>
        <p:grpSpPr>
          <a:xfrm>
            <a:off x="3124200" y="5410200"/>
            <a:ext cx="738187" cy="304801"/>
            <a:chOff x="1447800" y="1847849"/>
            <a:chExt cx="738187" cy="304801"/>
          </a:xfrm>
        </p:grpSpPr>
        <p:sp>
          <p:nvSpPr>
            <p:cNvPr id="35" name="Right Arrow 34"/>
            <p:cNvSpPr/>
            <p:nvPr/>
          </p:nvSpPr>
          <p:spPr>
            <a:xfrm>
              <a:off x="1776412" y="1847849"/>
              <a:ext cx="409575" cy="304801"/>
            </a:xfrm>
            <a:prstGeom prst="rightArrow">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6" name="Straight Connector 35"/>
            <p:cNvCxnSpPr>
              <a:endCxn id="35" idx="3"/>
            </p:cNvCxnSpPr>
            <p:nvPr/>
          </p:nvCxnSpPr>
          <p:spPr>
            <a:xfrm flipV="1">
              <a:off x="1447800" y="2000250"/>
              <a:ext cx="738187" cy="4762"/>
            </a:xfrm>
            <a:prstGeom prst="line">
              <a:avLst/>
            </a:prstGeom>
          </p:spPr>
          <p:style>
            <a:lnRef idx="2">
              <a:schemeClr val="dk1"/>
            </a:lnRef>
            <a:fillRef idx="0">
              <a:schemeClr val="dk1"/>
            </a:fillRef>
            <a:effectRef idx="1">
              <a:schemeClr val="dk1"/>
            </a:effectRef>
            <a:fontRef idx="minor">
              <a:schemeClr val="tx1"/>
            </a:fontRef>
          </p:style>
        </p:cxnSp>
        <p:sp>
          <p:nvSpPr>
            <p:cNvPr id="37" name="Oval 36"/>
            <p:cNvSpPr/>
            <p:nvPr/>
          </p:nvSpPr>
          <p:spPr>
            <a:xfrm>
              <a:off x="1885949" y="1947861"/>
              <a:ext cx="154992" cy="1047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Oval 37"/>
            <p:cNvSpPr/>
            <p:nvPr/>
          </p:nvSpPr>
          <p:spPr>
            <a:xfrm>
              <a:off x="1524000" y="1947860"/>
              <a:ext cx="154992" cy="1047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ight Arrow 38"/>
          <p:cNvSpPr/>
          <p:nvPr/>
        </p:nvSpPr>
        <p:spPr>
          <a:xfrm>
            <a:off x="4114800" y="5257800"/>
            <a:ext cx="762000" cy="533400"/>
          </a:xfrm>
          <a:prstGeom prst="rightArrow">
            <a:avLst/>
          </a:prstGeom>
          <a:solidFill>
            <a:srgbClr val="FF0000"/>
          </a:solidFill>
          <a:ln>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RFP</a:t>
            </a:r>
            <a:endParaRPr lang="en-US" dirty="0"/>
          </a:p>
        </p:txBody>
      </p:sp>
      <p:sp>
        <p:nvSpPr>
          <p:cNvPr id="40" name="Flowchart: Process 39"/>
          <p:cNvSpPr/>
          <p:nvPr/>
        </p:nvSpPr>
        <p:spPr>
          <a:xfrm>
            <a:off x="8001000" y="5334000"/>
            <a:ext cx="762000" cy="381000"/>
          </a:xfrm>
          <a:prstGeom prst="flowChartProcess">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La</a:t>
            </a:r>
            <a:endParaRPr lang="en-US" dirty="0"/>
          </a:p>
        </p:txBody>
      </p:sp>
      <p:sp>
        <p:nvSpPr>
          <p:cNvPr id="41" name="Flowchart: Process 40"/>
          <p:cNvSpPr/>
          <p:nvPr/>
        </p:nvSpPr>
        <p:spPr>
          <a:xfrm>
            <a:off x="1905000" y="5334000"/>
            <a:ext cx="762000" cy="381000"/>
          </a:xfrm>
          <a:prstGeom prst="flowChartProcess">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141</TotalTime>
  <Words>383</Words>
  <Application>Microsoft Office PowerPoint</Application>
  <PresentationFormat>On-screen Show (4:3)</PresentationFormat>
  <Paragraphs>75</Paragraphs>
  <Slides>6</Slides>
  <Notes>3</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Paper</vt:lpstr>
      <vt:lpstr>Gibson Assembly Size Control</vt:lpstr>
      <vt:lpstr>Premise</vt:lpstr>
      <vt:lpstr>Size Limits</vt:lpstr>
      <vt:lpstr>Slide 4</vt:lpstr>
      <vt:lpstr>PCR Part Designs-Promoter Template</vt:lpstr>
      <vt:lpstr>PCR Part Designs-RFP Template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Gibson Assembly Control</dc:title>
  <dc:creator>mwuser</dc:creator>
  <cp:lastModifiedBy>mwuser</cp:lastModifiedBy>
  <cp:revision>15</cp:revision>
  <dcterms:created xsi:type="dcterms:W3CDTF">2012-06-11T15:04:06Z</dcterms:created>
  <dcterms:modified xsi:type="dcterms:W3CDTF">2012-06-11T17:25:16Z</dcterms:modified>
</cp:coreProperties>
</file>