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54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commons.wikimedia.org/wiki/File:Brokolice_1.jpg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upload.wikimedia.org/wikipedia/commons/0/04/Chlorophyll-a-3D-balls.png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upload.wikimedia.org/wikipedia/commons/0/04/Chlorophyll-a-3D-balls.png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cas.davidson.edu/owa/14.3.158.1/scripts/premium/redir.aspx?C=lXUxgZI3gUGbHtvYzj7w3FCCcwjlBdEIrBLVzOdYRR64kMdry7mV7H7F8xbOFs8ocanbfHqgDOI.&amp;URL=http://www.gardenworldimages.com/Details.aspx?ID=29427&amp;TypeID=1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ERIC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http://commons.wikimedia.org/wiki/File:Brokolice_1.jpg</a:t>
            </a:r>
            <a:r>
              <a:rPr lang="en"/>
              <a:t>: public domain  (B. oleracea)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ERIC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http://upload.wikimedia.org/wikipedia/commons/0/04/Chlorophyll-a-3D-balls.png</a:t>
            </a:r>
            <a:r>
              <a:rPr lang="en"/>
              <a:t> public domain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http://upload.wikimedia.org/wikipedia/commons/0/04/Chlorophyll-a-3D-balls.png</a:t>
            </a:r>
            <a:r>
              <a:rPr lang="en"/>
              <a:t> public domain0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HANNAH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http://www.gardenworldimages.com/Details.aspx?ID=29427&amp;TypeID=1</a:t>
            </a:r>
            <a:r>
              <a:rPr lang="en"/>
              <a:t> </a:t>
            </a:r>
          </a:p>
          <a:p>
            <a:endParaRPr lang="en"/>
          </a:p>
          <a:p>
            <a:endParaRPr lang="en"/>
          </a:p>
          <a:p>
            <a:pPr>
              <a:buNone/>
            </a:pPr>
            <a:r>
              <a:rPr lang="en"/>
              <a:t>HANNAH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ERIC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Mg</a:t>
            </a:r>
            <a:r>
              <a:rPr lang="en" baseline="30000"/>
              <a:t>2+</a:t>
            </a:r>
            <a:r>
              <a:rPr lang="en"/>
              <a:t> Uptake and Storage in </a:t>
            </a:r>
            <a:r>
              <a:rPr lang="en" i="1"/>
              <a:t>B. oleracea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Eric Sawyer and Hannah Itell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5. AtMGT5 (mitochondria)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400000"/>
              <a:buFont typeface="Arial"/>
              <a:buChar char="•"/>
            </a:pPr>
            <a:r>
              <a:rPr lang="en" sz="600"/>
              <a:t>
</a:t>
            </a:r>
            <a:r>
              <a:rPr lang="en" sz="2400"/>
              <a:t>Speculated to regulate Mg</a:t>
            </a:r>
            <a:r>
              <a:rPr lang="en" sz="2400" baseline="30000"/>
              <a:t>2+</a:t>
            </a:r>
            <a:r>
              <a:rPr lang="en" sz="2400"/>
              <a:t> transport across mitochondrial membrane</a:t>
            </a:r>
          </a:p>
          <a:p>
            <a:endParaRPr lang="en" sz="2400"/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Not sensitive to Al</a:t>
            </a:r>
            <a:r>
              <a:rPr lang="en" sz="2400" baseline="30000"/>
              <a:t>3+</a:t>
            </a:r>
          </a:p>
          <a:p>
            <a:endParaRPr lang="en" sz="2400" baseline="30000"/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Help maintain normal functioning of mitochondria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67448" y="1972948"/>
            <a:ext cx="2784425" cy="167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6. AtMGT10 and FACCs (chloroplast)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AtMGT10: exclusive carrier protein </a:t>
            </a:r>
          </a:p>
          <a:p>
            <a:pPr lvl="0" rtl="0">
              <a:buNone/>
            </a:pPr>
            <a:r>
              <a:rPr lang="en" sz="2400"/>
              <a:t>     for Mg</a:t>
            </a:r>
            <a:r>
              <a:rPr lang="en" sz="2400" baseline="30000"/>
              <a:t>2+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Sensitive to Al</a:t>
            </a:r>
            <a:r>
              <a:rPr lang="en" sz="2000" baseline="30000"/>
              <a:t>3+</a:t>
            </a:r>
          </a:p>
          <a:p>
            <a:endParaRPr lang="en" sz="2000" baseline="300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u="sng"/>
              <a:t>F</a:t>
            </a:r>
            <a:r>
              <a:rPr lang="en" sz="2400"/>
              <a:t>ast </a:t>
            </a:r>
            <a:r>
              <a:rPr lang="en" sz="2400" u="sng"/>
              <a:t>a</a:t>
            </a:r>
            <a:r>
              <a:rPr lang="en" sz="2400"/>
              <a:t>ctivating </a:t>
            </a:r>
            <a:r>
              <a:rPr lang="en" sz="2400" u="sng"/>
              <a:t>c</a:t>
            </a:r>
            <a:r>
              <a:rPr lang="en" sz="2400"/>
              <a:t>hloroplast </a:t>
            </a:r>
            <a:r>
              <a:rPr lang="en" sz="2400" u="sng"/>
              <a:t>c</a:t>
            </a:r>
            <a:r>
              <a:rPr lang="en" sz="2400"/>
              <a:t>hannels</a:t>
            </a:r>
          </a:p>
          <a:p>
            <a:pPr marL="914400" lvl="1" indent="-3556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Completely blocked by Gd</a:t>
            </a:r>
            <a:r>
              <a:rPr lang="en" sz="2000" baseline="30000"/>
              <a:t>3+</a:t>
            </a:r>
          </a:p>
          <a:p>
            <a:pPr marL="914400" lvl="1" indent="-3556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000"/>
              <a:t>Transports Mg</a:t>
            </a:r>
            <a:r>
              <a:rPr lang="en" sz="2000" baseline="30000"/>
              <a:t>3+</a:t>
            </a:r>
            <a:r>
              <a:rPr lang="en" sz="2000"/>
              <a:t>, Na</a:t>
            </a:r>
            <a:r>
              <a:rPr lang="en" sz="2000" baseline="30000"/>
              <a:t>+</a:t>
            </a:r>
            <a:r>
              <a:rPr lang="en" sz="2000"/>
              <a:t>, K</a:t>
            </a:r>
            <a:r>
              <a:rPr lang="en" sz="2000" baseline="30000"/>
              <a:t>+</a:t>
            </a:r>
            <a:r>
              <a:rPr lang="en" sz="2000"/>
              <a:t>, Ca</a:t>
            </a:r>
            <a:r>
              <a:rPr lang="en" sz="2000" baseline="30000"/>
              <a:t>2+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22375" y="1063375"/>
            <a:ext cx="1657750" cy="232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21100" y="3491425"/>
            <a:ext cx="2459024" cy="143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467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Some Mg</a:t>
            </a:r>
            <a:r>
              <a:rPr lang="en" sz="2400" baseline="30000"/>
              <a:t>2+</a:t>
            </a:r>
            <a:r>
              <a:rPr lang="en" sz="2400"/>
              <a:t> transporters broadly conserved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Fewer plant-specific transporters known and characterized</a:t>
            </a:r>
          </a:p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Recently evolved mammalian Mg</a:t>
            </a:r>
            <a:r>
              <a:rPr lang="en" sz="2400" baseline="30000"/>
              <a:t>2+</a:t>
            </a:r>
            <a:r>
              <a:rPr lang="en" sz="2400"/>
              <a:t> transporters: caution for gene finding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Prospects for broccoli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03825" y="1200150"/>
            <a:ext cx="3881448" cy="258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6597250" y="37877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i="1"/>
              <a:t>B. oleracea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References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Bose, J. </a:t>
            </a:r>
            <a:r>
              <a:rPr lang="en" sz="1800" i="1"/>
              <a:t>et al.</a:t>
            </a:r>
            <a:r>
              <a:rPr lang="en" sz="1800"/>
              <a:t> 2010. Role of magnesium in alleviation of aluminium toxicity in plants. </a:t>
            </a:r>
            <a:r>
              <a:rPr lang="en" sz="1800" i="1"/>
              <a:t>Journal of Experimental Botany</a:t>
            </a:r>
            <a:r>
              <a:rPr lang="en" sz="1800"/>
              <a:t> </a:t>
            </a:r>
            <a:r>
              <a:rPr lang="en" sz="1800" i="1"/>
              <a:t>62</a:t>
            </a:r>
            <a:r>
              <a:rPr lang="en" sz="1800"/>
              <a:t>: 2251-2264.</a:t>
            </a:r>
          </a:p>
          <a:p>
            <a:endParaRPr lang="en" sz="1800"/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Hermans, C. </a:t>
            </a:r>
            <a:r>
              <a:rPr lang="en" sz="1800" i="1"/>
              <a:t>et al</a:t>
            </a:r>
            <a:r>
              <a:rPr lang="en" sz="1800"/>
              <a:t>. 2010. Systems analysis of the responses to long-term magnesium deficiency and restoration in </a:t>
            </a:r>
            <a:r>
              <a:rPr lang="en" sz="1800" i="1"/>
              <a:t>Arabidopsis thaliana</a:t>
            </a:r>
            <a:r>
              <a:rPr lang="en" sz="1800"/>
              <a:t>. </a:t>
            </a:r>
            <a:r>
              <a:rPr lang="en" sz="1800" i="1"/>
              <a:t>New Phytologist 187</a:t>
            </a:r>
            <a:r>
              <a:rPr lang="en" sz="1800"/>
              <a:t>: 132-144.</a:t>
            </a:r>
          </a:p>
          <a:p>
            <a:endParaRPr lang="en"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Perez, V. </a:t>
            </a:r>
            <a:r>
              <a:rPr lang="en" sz="1800" i="1"/>
              <a:t>et al</a:t>
            </a:r>
            <a:r>
              <a:rPr lang="en" sz="1800"/>
              <a:t>. 2008. Homeostatic control of slow vacuolar channels by luminal cations and evaluation of the channel-mediated tonoplast Ca</a:t>
            </a:r>
            <a:r>
              <a:rPr lang="en" sz="1800" baseline="30000"/>
              <a:t>2+</a:t>
            </a:r>
            <a:r>
              <a:rPr lang="en" sz="1800"/>
              <a:t> fluxes </a:t>
            </a:r>
            <a:r>
              <a:rPr lang="en" sz="1800" i="1"/>
              <a:t>in situ</a:t>
            </a:r>
            <a:r>
              <a:rPr lang="en" sz="1800"/>
              <a:t>. </a:t>
            </a:r>
            <a:r>
              <a:rPr lang="en" sz="1800" i="1"/>
              <a:t>Journal of Experimental Botany 59</a:t>
            </a:r>
            <a:r>
              <a:rPr lang="en" sz="1800"/>
              <a:t>: 3845-3855.</a:t>
            </a:r>
          </a:p>
          <a:p>
            <a:endParaRPr lang="en" sz="18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Biological roles for Mg</a:t>
            </a:r>
            <a:r>
              <a:rPr lang="en" baseline="30000"/>
              <a:t>2+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012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chlorophyll</a:t>
            </a:r>
          </a:p>
          <a:p>
            <a:pPr marL="457200" lvl="0" indent="-4191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common cofactor (RNA pol, kinases, ATPases, …)</a:t>
            </a:r>
          </a:p>
          <a:p>
            <a:pPr marL="457200" lvl="0" indent="-4191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most Mg</a:t>
            </a:r>
            <a:r>
              <a:rPr lang="en" baseline="30000"/>
              <a:t>2+</a:t>
            </a:r>
            <a:r>
              <a:rPr lang="en"/>
              <a:t> is not free in cytoplasm (ATP/nucleotide-chelated or in organelles)   &lt; 2 mM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49424" y="352125"/>
            <a:ext cx="2193473" cy="38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7470025" y="3320000"/>
            <a:ext cx="15719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chlorophyll 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Biological roles for Mg</a:t>
            </a:r>
            <a:r>
              <a:rPr lang="en" baseline="30000"/>
              <a:t>2+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012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vacuole: 3-13 mM Mg</a:t>
            </a:r>
            <a:r>
              <a:rPr lang="en" baseline="30000"/>
              <a:t>2+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highest [Mg</a:t>
            </a:r>
            <a:r>
              <a:rPr lang="en" baseline="30000"/>
              <a:t>2+</a:t>
            </a:r>
            <a:r>
              <a:rPr lang="en"/>
              <a:t>]: thylakoid lumen (30-50 mM), but importers unknown!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Mg</a:t>
            </a:r>
            <a:r>
              <a:rPr lang="en" baseline="30000"/>
              <a:t>2+</a:t>
            </a:r>
            <a:r>
              <a:rPr lang="en"/>
              <a:t> uptake hindered by acidic       soils</a:t>
            </a:r>
          </a:p>
          <a:p>
            <a:pPr marL="457200" lvl="0" indent="-419100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Mg</a:t>
            </a:r>
            <a:r>
              <a:rPr lang="en" baseline="30000"/>
              <a:t>2+</a:t>
            </a:r>
            <a:r>
              <a:rPr lang="en"/>
              <a:t> deficiency can lead to Al</a:t>
            </a:r>
            <a:r>
              <a:rPr lang="en" baseline="30000"/>
              <a:t>3+</a:t>
            </a:r>
            <a:r>
              <a:rPr lang="en"/>
              <a:t> toxicity; transporter competition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49424" y="352125"/>
            <a:ext cx="2193473" cy="38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7470025" y="3320000"/>
            <a:ext cx="15719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chlorophyll 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Signs of Mg</a:t>
            </a:r>
            <a:r>
              <a:rPr lang="en" baseline="30000"/>
              <a:t>2+</a:t>
            </a:r>
            <a:r>
              <a:rPr lang="en"/>
              <a:t> deficiency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05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chlorophyll breakdown</a:t>
            </a:r>
          </a:p>
          <a:p>
            <a:endParaRPr lang="en" sz="2600"/>
          </a:p>
          <a:p>
            <a:pPr marL="457200" lvl="0" indent="-3937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impaired sugar mobilization from leaves</a:t>
            </a:r>
          </a:p>
          <a:p>
            <a:endParaRPr lang="en" sz="2600"/>
          </a:p>
          <a:p>
            <a:pPr marL="457200" lvl="0" indent="-3937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reduced growth, particularly roots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62800" y="1063374"/>
            <a:ext cx="3092575" cy="380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Mg</a:t>
            </a:r>
            <a:r>
              <a:rPr lang="en" baseline="30000"/>
              <a:t>2+</a:t>
            </a:r>
            <a:r>
              <a:rPr lang="en"/>
              <a:t> biochemistry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51590" y="-73175"/>
            <a:ext cx="389240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88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Cation channels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MGT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MHX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Slow activating vacuolar channels (SVs)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MGT5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MGT10 and FACCs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346675" y="4808725"/>
            <a:ext cx="2130900" cy="26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Bose </a:t>
            </a:r>
            <a:r>
              <a:rPr lang="en" i="1"/>
              <a:t>et al.</a:t>
            </a:r>
            <a:r>
              <a:rPr lang="en"/>
              <a:t> (2011)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1. Mg</a:t>
            </a:r>
            <a:r>
              <a:rPr lang="en" baseline="30000"/>
              <a:t>2+</a:t>
            </a:r>
            <a:r>
              <a:rPr lang="en"/>
              <a:t> channels (plasma membrane)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Hyperpolarization-activated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Depolarization-activated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Voltage-independent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Cyclic nucleotide-activated</a:t>
            </a:r>
          </a:p>
          <a:p>
            <a:pPr marL="457200" lvl="0" indent="-3810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Non-selective ion channels</a:t>
            </a:r>
          </a:p>
          <a:p>
            <a:endParaRPr lang="en" sz="2400"/>
          </a:p>
          <a:p>
            <a:pPr marL="457200" lvl="0" indent="-4064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/>
              <a:t>AtCNGC10 (</a:t>
            </a:r>
            <a:r>
              <a:rPr lang="en" sz="2800" i="1" u="sng"/>
              <a:t>A</a:t>
            </a:r>
            <a:r>
              <a:rPr lang="en" sz="2800" i="1"/>
              <a:t>. </a:t>
            </a:r>
            <a:r>
              <a:rPr lang="en" sz="2800" i="1" u="sng"/>
              <a:t>t</a:t>
            </a:r>
            <a:r>
              <a:rPr lang="en" sz="2800" i="1"/>
              <a:t>haliana</a:t>
            </a:r>
            <a:r>
              <a:rPr lang="en" sz="2800"/>
              <a:t>): mediates Mg</a:t>
            </a:r>
            <a:r>
              <a:rPr lang="en" sz="2800" baseline="30000"/>
              <a:t>2+</a:t>
            </a:r>
            <a:r>
              <a:rPr lang="en" sz="2800"/>
              <a:t> mobilization through the plant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51450" y="1603394"/>
            <a:ext cx="3210524" cy="136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300"/>
              <a:t>2. Mg</a:t>
            </a:r>
            <a:r>
              <a:rPr lang="en" sz="3300" baseline="30000"/>
              <a:t>2+</a:t>
            </a:r>
            <a:r>
              <a:rPr lang="en" sz="3300"/>
              <a:t> Carrier Proteins </a:t>
            </a:r>
            <a:r>
              <a:rPr lang="en" sz="2400"/>
              <a:t>(plasma membrane)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Proteins of Interest: AtMGT1, 7a, 9, 10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“MGT” = Magnesium Transporter Family </a:t>
            </a:r>
          </a:p>
          <a:p>
            <a:endParaRPr lang="en" sz="1800"/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AtMGT7a and AtMGT9 are low affinity</a:t>
            </a:r>
          </a:p>
          <a:p>
            <a:pPr lvl="0" rtl="0">
              <a:buNone/>
            </a:pPr>
            <a:r>
              <a:rPr lang="en" sz="2400">
                <a:solidFill>
                  <a:srgbClr val="000000"/>
                </a:solidFill>
              </a:rPr>
              <a:t>     Mg</a:t>
            </a:r>
            <a:r>
              <a:rPr lang="en" sz="2400" baseline="30000">
                <a:solidFill>
                  <a:srgbClr val="000000"/>
                </a:solidFill>
              </a:rPr>
              <a:t>2+</a:t>
            </a:r>
            <a:r>
              <a:rPr lang="en" sz="2400">
                <a:solidFill>
                  <a:srgbClr val="000000"/>
                </a:solidFill>
              </a:rPr>
              <a:t> transporters 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AtMGT1 and AtMGT10 are high affinity Mg2+ transporters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rgbClr val="000000"/>
                </a:solidFill>
              </a:rPr>
              <a:t>Sensitive to Al</a:t>
            </a:r>
            <a:r>
              <a:rPr lang="en" sz="1800" baseline="30000">
                <a:solidFill>
                  <a:srgbClr val="000000"/>
                </a:solidFill>
              </a:rPr>
              <a:t>3+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5175" y="1575975"/>
            <a:ext cx="2392668" cy="17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3. MHX (Mg</a:t>
            </a:r>
            <a:r>
              <a:rPr lang="en" baseline="30000"/>
              <a:t>2+</a:t>
            </a:r>
            <a:r>
              <a:rPr lang="en"/>
              <a:t>/H</a:t>
            </a:r>
            <a:r>
              <a:rPr lang="en" baseline="30000"/>
              <a:t>+</a:t>
            </a:r>
            <a:r>
              <a:rPr lang="en"/>
              <a:t> exchanger, vacuole)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821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Aft>
                <a:spcPts val="1000"/>
              </a:spcAft>
              <a:buClr>
                <a:schemeClr val="dk1"/>
              </a:buClr>
              <a:buSzPct val="116666"/>
              <a:buFont typeface="Arial"/>
              <a:buChar char="●"/>
            </a:pPr>
            <a:r>
              <a:rPr lang="en" sz="2400"/>
              <a:t>Mg</a:t>
            </a:r>
            <a:r>
              <a:rPr lang="en" sz="2400" baseline="30000"/>
              <a:t>2+</a:t>
            </a:r>
            <a:r>
              <a:rPr lang="en" sz="2400"/>
              <a:t> storage in vacuole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</a:t>
            </a:r>
            <a:r>
              <a:rPr lang="en" sz="2400" baseline="30000"/>
              <a:t>+</a:t>
            </a:r>
            <a:r>
              <a:rPr lang="en" sz="2400"/>
              <a:t> </a:t>
            </a:r>
            <a:r>
              <a:rPr lang="en" sz="2400" u="sng"/>
              <a:t>export</a:t>
            </a:r>
            <a:r>
              <a:rPr lang="en" sz="2400"/>
              <a:t> (V-ATPases acidify vacuole)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Might regulate cellular pH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Regulates loading of Mg</a:t>
            </a:r>
            <a:r>
              <a:rPr lang="en" sz="2400" baseline="30000"/>
              <a:t>2+</a:t>
            </a:r>
            <a:r>
              <a:rPr lang="en" sz="2400"/>
              <a:t> into the xylem (possibly via decreased vacuole import)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expression can be hormonally induced (auxin and abscisic acid)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8175" y="2341300"/>
            <a:ext cx="3135324" cy="13453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373801" y="2627325"/>
            <a:ext cx="1015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u="sng"/>
              <a:t>vacuole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827900" y="2627325"/>
            <a:ext cx="1125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/>
              <a:t>cytoplasm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4. SV channel (vacuole)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329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u="sng"/>
              <a:t>s</a:t>
            </a:r>
            <a:r>
              <a:rPr lang="en" sz="2400"/>
              <a:t>low activating </a:t>
            </a:r>
            <a:r>
              <a:rPr lang="en" sz="2400" u="sng"/>
              <a:t>v</a:t>
            </a:r>
            <a:r>
              <a:rPr lang="en" sz="2400"/>
              <a:t>acuolar channels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export Mg</a:t>
            </a:r>
            <a:r>
              <a:rPr lang="en" sz="2400" baseline="30000"/>
              <a:t>2+</a:t>
            </a:r>
            <a:r>
              <a:rPr lang="en" sz="2400"/>
              <a:t> into cytoplasm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encoded by </a:t>
            </a:r>
            <a:r>
              <a:rPr lang="en" sz="2400" i="1"/>
              <a:t>TPC1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thousands of SV channels per vacuole</a:t>
            </a:r>
          </a:p>
          <a:p>
            <a:pPr marL="457200" lvl="0" indent="-381000" rtl="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voltage-gated, weak and non-specific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16650" y="1461200"/>
            <a:ext cx="2446149" cy="13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7671601" y="1587525"/>
            <a:ext cx="1015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/>
              <a:t>vacuole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105475" y="1587525"/>
            <a:ext cx="1125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/>
              <a:t>cytoplasm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Macintosh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simple-light</vt:lpstr>
      <vt:lpstr>Mg2+ Uptake and Storage in B. oleracea </vt:lpstr>
      <vt:lpstr>Biological roles for Mg2+</vt:lpstr>
      <vt:lpstr>Biological roles for Mg2+</vt:lpstr>
      <vt:lpstr>Signs of Mg2+ deficiency</vt:lpstr>
      <vt:lpstr>Mg2+ biochemistry</vt:lpstr>
      <vt:lpstr>1. Mg2+ channels (plasma membrane)</vt:lpstr>
      <vt:lpstr>2. Mg2+ Carrier Proteins (plasma membrane)</vt:lpstr>
      <vt:lpstr>3. MHX (Mg2+/H+ exchanger, vacuole)</vt:lpstr>
      <vt:lpstr>4. SV channel (vacuole)</vt:lpstr>
      <vt:lpstr>5. AtMGT5 (mitochondria)</vt:lpstr>
      <vt:lpstr>6. AtMGT10 and FACCs (chloroplast)</vt:lpstr>
      <vt:lpstr>Prospects for broccoli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Mg2+ Uptake and Storage in B. oleracea </dc:title>
  <cp:lastModifiedBy>Hannah Itell</cp:lastModifiedBy>
  <cp:revision>1</cp:revision>
  <dcterms:modified xsi:type="dcterms:W3CDTF">2014-02-27T15:22:35Z</dcterms:modified>
</cp:coreProperties>
</file>