
<file path=[Content_Types].xml><?xml version="1.0" encoding="utf-8"?>
<Types xmlns="http://schemas.openxmlformats.org/package/2006/content-types"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9.xml" ContentType="application/vnd.openxmlformats-officedocument.presentationml.notesSlide+xml"/>
  <Override PartName="/ppt/slides/slide5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6.xml" ContentType="application/vnd.openxmlformats-officedocument.presentationml.notesSlide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2.xml" ContentType="application/vnd.openxmlformats-officedocument.presentationml.notesSlide+xml"/>
  <Override PartName="/docProps/app.xml" ContentType="application/vnd.openxmlformats-officedocument.extended-properties+xml"/>
  <Override PartName="/ppt/theme/theme2.xml" ContentType="application/vnd.openxmlformats-officedocument.theme+xml"/>
  <Override PartName="/ppt/slideLayouts/slideLayout1.xml" ContentType="application/vnd.openxmlformats-officedocument.presentationml.slideLayout+xml"/>
  <Default Extension="xml" ContentType="application/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12.xml" ContentType="application/vnd.openxmlformats-officedocument.presentationml.slideLayout+xml"/>
  <Override PartName="/ppt/slides/slide6.xml" ContentType="application/vnd.openxmlformats-officedocument.presentationml.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8.xml" ContentType="application/vnd.openxmlformats-officedocument.presentationml.notesSlide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notesSlides/notesSlide15.xml" ContentType="application/vnd.openxmlformats-officedocument.presentationml.notesSlide+xml"/>
  <Override PartName="/ppt/notesSlides/notesSlide11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viewProps.xml" ContentType="application/vnd.openxmlformats-officedocument.presentationml.viewProps+xml"/>
  <Default Extension="bin" ContentType="application/vnd.openxmlformats-officedocument.presentationml.printerSettings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72" r:id="rId1"/>
  </p:sldMasterIdLst>
  <p:notesMasterIdLst>
    <p:notesMasterId r:id="rId19"/>
  </p:notesMasterIdLst>
  <p:sldIdLst>
    <p:sldId id="256" r:id="rId2"/>
    <p:sldId id="257" r:id="rId3"/>
    <p:sldId id="274" r:id="rId4"/>
    <p:sldId id="265" r:id="rId5"/>
    <p:sldId id="259" r:id="rId6"/>
    <p:sldId id="260" r:id="rId7"/>
    <p:sldId id="272" r:id="rId8"/>
    <p:sldId id="275" r:id="rId9"/>
    <p:sldId id="270" r:id="rId10"/>
    <p:sldId id="263" r:id="rId11"/>
    <p:sldId id="266" r:id="rId12"/>
    <p:sldId id="269" r:id="rId13"/>
    <p:sldId id="271" r:id="rId14"/>
    <p:sldId id="267" r:id="rId15"/>
    <p:sldId id="268" r:id="rId16"/>
    <p:sldId id="262" r:id="rId17"/>
    <p:sldId id="276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 prnWhat="notes"/>
  <p:clrMru>
    <a:srgbClr val="AA5AA3"/>
  </p:clrMru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79545" autoAdjust="0"/>
  </p:normalViewPr>
  <p:slideViewPr>
    <p:cSldViewPr snapToGrid="0" snapToObjects="1">
      <p:cViewPr>
        <p:scale>
          <a:sx n="72" d="100"/>
          <a:sy n="72" d="100"/>
        </p:scale>
        <p:origin x="-1392" y="-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20E4FB-5DD8-6942-A1E2-1886687C1548}" type="datetimeFigureOut">
              <a:rPr lang="en-US" smtClean="0"/>
              <a:pPr/>
              <a:t>2/27/14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1BF90F-975D-4147-BC04-4A3BD1CAC2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51775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jxb.oxfordjournals.org/content/64/1/369.long" TargetMode="External"/><Relationship Id="rId4" Type="http://schemas.openxmlformats.org/officeDocument/2006/relationships/hyperlink" Target="http://www.ncbi.nlm.nih.gov/pmc/articles/PMC2890486/" TargetMode="External"/><Relationship Id="rId5" Type="http://schemas.openxmlformats.org/officeDocument/2006/relationships/hyperlink" Target="http://www.ncbi.nlm.nih.gov/IEB/Research/Acembly/av.cgi?db=ara&amp;term=zip4&amp;submit=Go" TargetMode="External"/><Relationship Id="rId6" Type="http://schemas.openxmlformats.org/officeDocument/2006/relationships/hyperlink" Target="http://www.arabidopsis.org/servlets/TairObject?type=locus&amp;name=AT1G10970" TargetMode="External"/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1BF90F-975D-4147-BC04-4A3BD1CAC20B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906340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28650" lvl="1" indent="-171450">
              <a:buFont typeface="Arial"/>
              <a:buChar char="•"/>
            </a:pPr>
            <a:r>
              <a:rPr lang="en-US" dirty="0" smtClean="0"/>
              <a:t>ATP hydrolysis drives pumping of </a:t>
            </a:r>
            <a:r>
              <a:rPr lang="en-US" dirty="0" err="1" smtClean="0"/>
              <a:t>cations</a:t>
            </a:r>
            <a:r>
              <a:rPr lang="en-US" dirty="0" smtClean="0"/>
              <a:t> across membrane</a:t>
            </a:r>
          </a:p>
          <a:p>
            <a:pPr marL="1085850" lvl="2" indent="-171450">
              <a:buFont typeface="Arial"/>
              <a:buChar char="•"/>
            </a:pPr>
            <a:r>
              <a:rPr lang="en-US" dirty="0" smtClean="0"/>
              <a:t>Against the electrochemical gradient</a:t>
            </a:r>
          </a:p>
          <a:p>
            <a:pPr marL="628650" lvl="1" indent="-171450">
              <a:buFont typeface="Arial"/>
              <a:buChar char="•"/>
            </a:pPr>
            <a:r>
              <a:rPr lang="en-US" dirty="0" smtClean="0"/>
              <a:t>8 </a:t>
            </a:r>
            <a:r>
              <a:rPr lang="en-US" dirty="0" err="1" smtClean="0"/>
              <a:t>transmembrane</a:t>
            </a:r>
            <a:r>
              <a:rPr lang="en-US" dirty="0" smtClean="0"/>
              <a:t> segments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1BF90F-975D-4147-BC04-4A3BD1CAC20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983270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1" dirty="0" smtClean="0"/>
              <a:t>-Hma4</a:t>
            </a:r>
            <a:r>
              <a:rPr lang="en-US" dirty="0" smtClean="0"/>
              <a:t> mutant accumulated Zn in roots but no transport to leaves</a:t>
            </a:r>
          </a:p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-localized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1BF90F-975D-4147-BC04-4A3BD1CAC20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538178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www.plantcell.org</a:t>
            </a:r>
            <a:r>
              <a:rPr lang="en-US" dirty="0" smtClean="0"/>
              <a:t>/content/22/7/2237.full</a:t>
            </a:r>
          </a:p>
          <a:p>
            <a:endParaRPr lang="en-US" dirty="0" smtClean="0"/>
          </a:p>
          <a:p>
            <a:r>
              <a:rPr lang="en-US" dirty="0" smtClean="0"/>
              <a:t>-PCR2</a:t>
            </a:r>
            <a:r>
              <a:rPr lang="en-US" baseline="0" dirty="0" smtClean="0"/>
              <a:t> – redistribution + detoxification </a:t>
            </a:r>
          </a:p>
          <a:p>
            <a:r>
              <a:rPr lang="en-US" baseline="0" dirty="0" smtClean="0"/>
              <a:t>-PCR2 – removes from </a:t>
            </a:r>
            <a:r>
              <a:rPr lang="en-US" baseline="0" dirty="0" err="1" smtClean="0"/>
              <a:t>rootez</a:t>
            </a:r>
            <a:r>
              <a:rPr lang="en-US" baseline="0" dirty="0" smtClean="0"/>
              <a:t> – efflux transporter </a:t>
            </a:r>
          </a:p>
          <a:p>
            <a:r>
              <a:rPr lang="en-US" baseline="0" dirty="0" smtClean="0"/>
              <a:t>	-epidermal cells + xylem </a:t>
            </a:r>
          </a:p>
          <a:p>
            <a:r>
              <a:rPr lang="en-US" baseline="0" dirty="0" smtClean="0"/>
              <a:t>	-not overlapping with hama2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1BF90F-975D-4147-BC04-4A3BD1CAC20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859124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*specifically</a:t>
            </a:r>
            <a:r>
              <a:rPr lang="en-US" baseline="0" dirty="0" smtClean="0"/>
              <a:t> into the florets</a:t>
            </a:r>
          </a:p>
          <a:p>
            <a:endParaRPr lang="en-US" baseline="0" dirty="0" smtClean="0"/>
          </a:p>
          <a:p>
            <a:r>
              <a:rPr lang="en-US" baseline="0" dirty="0" smtClean="0"/>
              <a:t>Chris talk about ZIP4</a:t>
            </a:r>
          </a:p>
          <a:p>
            <a:r>
              <a:rPr lang="en-US" baseline="0" dirty="0" smtClean="0"/>
              <a:t>-MTP1 into vacuole </a:t>
            </a:r>
          </a:p>
          <a:p>
            <a:r>
              <a:rPr lang="en-US" baseline="0" dirty="0" smtClean="0"/>
              <a:t>-HMA2 efflux from out of the membrane </a:t>
            </a:r>
          </a:p>
          <a:p>
            <a:endParaRPr lang="en-US" baseline="0" dirty="0" smtClean="0"/>
          </a:p>
          <a:p>
            <a:r>
              <a:rPr lang="en-US" baseline="0" dirty="0" smtClean="0"/>
              <a:t>-very basic – may not be exclusive to plasma membrane + HMA3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1BF90F-975D-4147-BC04-4A3BD1CAC20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527331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1BF90F-975D-4147-BC04-4A3BD1CAC20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572382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-MTP1 overexpressed then Zn becomes</a:t>
            </a:r>
            <a:r>
              <a:rPr lang="en-US" baseline="0" dirty="0" smtClean="0"/>
              <a:t> resistant to concentrations of Zn normally toxic</a:t>
            </a:r>
          </a:p>
          <a:p>
            <a:r>
              <a:rPr lang="en-US" baseline="0" dirty="0" smtClean="0"/>
              <a:t>-mt1 can bind to Zn on metal blot </a:t>
            </a:r>
            <a:r>
              <a:rPr lang="en-US" baseline="0" dirty="0" smtClean="0">
                <a:sym typeface="Wingdings"/>
              </a:rPr>
              <a:t> </a:t>
            </a:r>
          </a:p>
          <a:p>
            <a:r>
              <a:rPr lang="en-US" baseline="0" dirty="0" smtClean="0">
                <a:sym typeface="Wingdings"/>
              </a:rPr>
              <a:t>-not sure on the exact mechanism of transport but either uses another </a:t>
            </a:r>
            <a:r>
              <a:rPr lang="en-US" baseline="0" dirty="0" err="1" smtClean="0">
                <a:sym typeface="Wingdings"/>
              </a:rPr>
              <a:t>cation</a:t>
            </a:r>
            <a:r>
              <a:rPr lang="en-US" baseline="0" dirty="0" smtClean="0">
                <a:sym typeface="Wingdings"/>
              </a:rPr>
              <a:t> to fuel transport across membrane or does not use </a:t>
            </a:r>
            <a:r>
              <a:rPr lang="en-US" baseline="0" dirty="0" err="1" smtClean="0">
                <a:sym typeface="Wingdings"/>
              </a:rPr>
              <a:t>antiport</a:t>
            </a:r>
            <a:r>
              <a:rPr lang="en-US" baseline="0" dirty="0" smtClean="0">
                <a:sym typeface="Wingdings"/>
              </a:rPr>
              <a:t> mechanism </a:t>
            </a:r>
          </a:p>
          <a:p>
            <a:endParaRPr lang="en-US" baseline="0" dirty="0" smtClean="0">
              <a:sym typeface="Wingdings"/>
            </a:endParaRPr>
          </a:p>
          <a:p>
            <a:r>
              <a:rPr lang="en-US" dirty="0" smtClean="0"/>
              <a:t>http://</a:t>
            </a:r>
            <a:r>
              <a:rPr lang="en-US" dirty="0" err="1" smtClean="0"/>
              <a:t>journal.frontiersin.org</a:t>
            </a:r>
            <a:r>
              <a:rPr lang="en-US" dirty="0" smtClean="0"/>
              <a:t>/Journal/10.3389/fpls.2013.00144/full</a:t>
            </a:r>
          </a:p>
          <a:p>
            <a:r>
              <a:rPr lang="en-US" dirty="0" smtClean="0"/>
              <a:t>http://</a:t>
            </a:r>
            <a:r>
              <a:rPr lang="en-US" dirty="0" err="1" smtClean="0"/>
              <a:t>pcp.oxfordjournals.org</a:t>
            </a:r>
            <a:r>
              <a:rPr lang="en-US" dirty="0" smtClean="0"/>
              <a:t>/content/45/12/1749.long</a:t>
            </a:r>
          </a:p>
          <a:p>
            <a:endParaRPr lang="en-US" dirty="0" smtClean="0"/>
          </a:p>
          <a:p>
            <a:r>
              <a:rPr lang="en-US" dirty="0" smtClean="0"/>
              <a:t>-Catalytic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1BF90F-975D-4147-BC04-4A3BD1CAC20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2108364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-MTP</a:t>
            </a:r>
            <a:r>
              <a:rPr lang="en-US" baseline="0" dirty="0" smtClean="0"/>
              <a:t>1 </a:t>
            </a:r>
            <a:r>
              <a:rPr lang="en-US" baseline="0" dirty="0" smtClean="0">
                <a:sym typeface="Wingdings"/>
              </a:rPr>
              <a:t> Zn transport (vacuolar transport + widely expressed in the plant_</a:t>
            </a:r>
          </a:p>
          <a:p>
            <a:r>
              <a:rPr lang="en-US" dirty="0" smtClean="0"/>
              <a:t>-MTP3</a:t>
            </a:r>
            <a:r>
              <a:rPr lang="en-US" baseline="0" dirty="0" smtClean="0"/>
              <a:t> </a:t>
            </a:r>
            <a:r>
              <a:rPr lang="en-US" baseline="0" dirty="0" smtClean="0">
                <a:sym typeface="Wingdings"/>
              </a:rPr>
              <a:t> transport Zn and Co </a:t>
            </a:r>
            <a:r>
              <a:rPr lang="en-US" baseline="0" dirty="0" err="1" smtClean="0">
                <a:sym typeface="Wingdings"/>
              </a:rPr>
              <a:t>heterologously</a:t>
            </a:r>
            <a:r>
              <a:rPr lang="en-US" baseline="0" dirty="0" smtClean="0">
                <a:sym typeface="Wingdings"/>
              </a:rPr>
              <a:t>  + more in root epidermis and cortex </a:t>
            </a:r>
          </a:p>
          <a:p>
            <a:r>
              <a:rPr lang="en-US" baseline="0" dirty="0" err="1" smtClean="0">
                <a:sym typeface="Wingdings"/>
              </a:rPr>
              <a:t>Hyperaccumulators</a:t>
            </a:r>
            <a:r>
              <a:rPr lang="en-US" baseline="0" dirty="0" smtClean="0">
                <a:sym typeface="Wingdings"/>
              </a:rPr>
              <a:t>  mtp1 is highly expressed (able to sequester in vacuole more efficiently)</a:t>
            </a:r>
          </a:p>
          <a:p>
            <a:r>
              <a:rPr lang="en-US" baseline="0" dirty="0" smtClean="0">
                <a:sym typeface="Wingdings"/>
              </a:rPr>
              <a:t>MTP8 is seen = higher transport efficiency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1BF90F-975D-4147-BC04-4A3BD1CAC20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4450047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1BF90F-975D-4147-BC04-4A3BD1CAC20B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24842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smtClean="0"/>
              <a:t>Zinc</a:t>
            </a:r>
            <a:r>
              <a:rPr lang="en-US" baseline="0" dirty="0" smtClean="0"/>
              <a:t> finger proteins + RNA polymerases </a:t>
            </a:r>
            <a:endParaRPr lang="en-US" dirty="0" smtClean="0"/>
          </a:p>
          <a:p>
            <a:pPr marL="171450" indent="-171450">
              <a:buFontTx/>
              <a:buChar char="-"/>
            </a:pPr>
            <a:r>
              <a:rPr lang="en-US" dirty="0" smtClean="0"/>
              <a:t>Structure + catalytic role in enzymes,</a:t>
            </a:r>
            <a:r>
              <a:rPr lang="en-US" baseline="0" dirty="0" smtClean="0"/>
              <a:t> transcription factors, ribosomes</a:t>
            </a:r>
          </a:p>
          <a:p>
            <a:pPr marL="171450" indent="-171450">
              <a:buFontTx/>
              <a:buChar char="-"/>
            </a:pPr>
            <a:r>
              <a:rPr lang="en-US" dirty="0" smtClean="0"/>
              <a:t>Approximately</a:t>
            </a:r>
            <a:r>
              <a:rPr lang="en-US" baseline="0" dirty="0" smtClean="0"/>
              <a:t> 1230 proteins contain bind to, transport zinc (PCR paper)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Involved in processes like transcription, translation, membrane integrity, reproduction (all necessary cell processes) </a:t>
            </a:r>
          </a:p>
          <a:p>
            <a:pPr marL="171450" indent="-171450">
              <a:buFontTx/>
              <a:buChar char="-"/>
            </a:pPr>
            <a:r>
              <a:rPr lang="en-US" dirty="0" smtClean="0"/>
              <a:t>1/3 suffers from zinc deficiency </a:t>
            </a:r>
          </a:p>
          <a:p>
            <a:pPr marL="171450" indent="-171450">
              <a:buFontTx/>
              <a:buChar char="-"/>
            </a:pPr>
            <a:r>
              <a:rPr lang="en-US" dirty="0" smtClean="0"/>
              <a:t>Bioremediation</a:t>
            </a:r>
            <a:r>
              <a:rPr lang="en-US" baseline="0" dirty="0" smtClean="0"/>
              <a:t> of soils contaminated by industrial waste</a:t>
            </a:r>
          </a:p>
          <a:p>
            <a:pPr marL="171450" indent="-171450">
              <a:buFontTx/>
              <a:buChar char="-"/>
            </a:pPr>
            <a:r>
              <a:rPr lang="en-US" dirty="0" smtClean="0"/>
              <a:t>15-20 micrograms – lead to zinc deficiency</a:t>
            </a:r>
            <a:r>
              <a:rPr lang="en-US" baseline="0" dirty="0" smtClean="0"/>
              <a:t> + </a:t>
            </a:r>
            <a:r>
              <a:rPr lang="en-US" baseline="0" dirty="0" err="1" smtClean="0"/>
              <a:t>chlorotic</a:t>
            </a:r>
            <a:r>
              <a:rPr lang="en-US" baseline="0" dirty="0" smtClean="0"/>
              <a:t> leaves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1BF90F-975D-4147-BC04-4A3BD1CAC20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043152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When in cytoplasm in excess</a:t>
            </a:r>
            <a:r>
              <a:rPr lang="en-US" baseline="0" dirty="0" smtClean="0"/>
              <a:t> amounts</a:t>
            </a:r>
          </a:p>
          <a:p>
            <a:r>
              <a:rPr lang="en-US" baseline="0" dirty="0" smtClean="0"/>
              <a:t>	-bind with incorrect substrates</a:t>
            </a:r>
          </a:p>
          <a:p>
            <a:r>
              <a:rPr lang="en-US" baseline="0" dirty="0" smtClean="0"/>
              <a:t>	-in competition with Fe and Mg</a:t>
            </a:r>
          </a:p>
          <a:p>
            <a:r>
              <a:rPr lang="en-US" baseline="0" dirty="0" smtClean="0"/>
              <a:t>	-mess up cellular problems</a:t>
            </a:r>
          </a:p>
          <a:p>
            <a:r>
              <a:rPr lang="en-US" baseline="0" dirty="0" smtClean="0"/>
              <a:t>Optimum is somewhere in the middle </a:t>
            </a:r>
          </a:p>
          <a:p>
            <a:endParaRPr lang="en-US" baseline="0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Image citation: </a:t>
            </a:r>
            <a:r>
              <a:rPr lang="en-US" dirty="0" smtClean="0"/>
              <a:t>http://</a:t>
            </a:r>
            <a:r>
              <a:rPr lang="en-US" dirty="0" err="1" smtClean="0"/>
              <a:t>www.mmg.msu.edu</a:t>
            </a:r>
            <a:r>
              <a:rPr lang="en-US" dirty="0" smtClean="0"/>
              <a:t>/faculty/he/HeFig._1.jpg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1BF90F-975D-4147-BC04-4A3BD1CAC20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236929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Root cells secrete </a:t>
            </a:r>
            <a:r>
              <a:rPr lang="en-US" dirty="0" err="1" smtClean="0"/>
              <a:t>chelators</a:t>
            </a:r>
            <a:r>
              <a:rPr lang="en-US" dirty="0" smtClean="0"/>
              <a:t> and acidify </a:t>
            </a:r>
            <a:r>
              <a:rPr lang="en-US" dirty="0" err="1" smtClean="0"/>
              <a:t>rhizosphere</a:t>
            </a:r>
            <a:endParaRPr lang="en-US" dirty="0" smtClean="0"/>
          </a:p>
          <a:p>
            <a:pPr lvl="1"/>
            <a:r>
              <a:rPr lang="en-US" dirty="0" smtClean="0"/>
              <a:t>Dissolve zinc + form </a:t>
            </a:r>
            <a:r>
              <a:rPr lang="en-US" dirty="0" err="1" smtClean="0"/>
              <a:t>cation</a:t>
            </a:r>
            <a:r>
              <a:rPr lang="en-US" dirty="0" smtClean="0"/>
              <a:t> Zn</a:t>
            </a:r>
            <a:r>
              <a:rPr lang="en-US" baseline="30000" dirty="0" smtClean="0"/>
              <a:t>2+</a:t>
            </a:r>
            <a:r>
              <a:rPr lang="en-US" dirty="0" smtClean="0"/>
              <a:t> that is able to enter the cell</a:t>
            </a:r>
          </a:p>
          <a:p>
            <a:pPr lvl="1"/>
            <a:r>
              <a:rPr lang="en-US" dirty="0" smtClean="0"/>
              <a:t>Specific </a:t>
            </a:r>
            <a:r>
              <a:rPr lang="en-US" dirty="0" err="1" smtClean="0"/>
              <a:t>chelators</a:t>
            </a:r>
            <a:r>
              <a:rPr lang="en-US" dirty="0" smtClean="0"/>
              <a:t> are currently unknown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Zn</a:t>
            </a:r>
            <a:r>
              <a:rPr lang="en-US" baseline="30000" dirty="0" smtClean="0"/>
              <a:t>+ </a:t>
            </a:r>
            <a:r>
              <a:rPr lang="en-US" dirty="0" smtClean="0"/>
              <a:t>alone can cause harmful reactions within the plant and therefore they need </a:t>
            </a:r>
            <a:r>
              <a:rPr lang="en-US" dirty="0" err="1" smtClean="0"/>
              <a:t>chelators</a:t>
            </a:r>
            <a:r>
              <a:rPr lang="en-US" dirty="0" smtClean="0"/>
              <a:t> </a:t>
            </a:r>
            <a:r>
              <a:rPr lang="en-US" dirty="0" smtClean="0">
                <a:sym typeface="Wingdings"/>
              </a:rPr>
              <a:t> molecular chaperones</a:t>
            </a:r>
          </a:p>
          <a:p>
            <a:pPr lvl="1"/>
            <a:r>
              <a:rPr lang="en-US" dirty="0" err="1" smtClean="0">
                <a:sym typeface="Wingdings"/>
              </a:rPr>
              <a:t>Transmembrane</a:t>
            </a:r>
            <a:r>
              <a:rPr lang="en-US" dirty="0" smtClean="0">
                <a:sym typeface="Wingdings"/>
              </a:rPr>
              <a:t> proteins: distribute + prevent cytoplasmic concentrations</a:t>
            </a:r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1BF90F-975D-4147-BC04-4A3BD1CAC20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437732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www.pnas.org</a:t>
            </a:r>
            <a:r>
              <a:rPr lang="en-US" dirty="0" smtClean="0"/>
              <a:t>/content/107/22/10296/F3.expansion.html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1BF90F-975D-4147-BC04-4A3BD1CAC20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250742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http://jxb.oxfordjournals.org/content/64/1/369.long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1"/>
            <a:r>
              <a:rPr lang="en-US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4"/>
              </a:rPr>
              <a:t>http://www.ncbi.nlm.nih.gov/pmc/articles/PMC2890486/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1"/>
            <a:r>
              <a:rPr lang="en-US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5"/>
              </a:rPr>
              <a:t>http://www.ncbi.nlm.nih.gov/IEB/Research/Acembly/av.cgi?db=ara&amp;term=zip4&amp;submit=Go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1"/>
            <a:r>
              <a:rPr lang="en-US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6"/>
              </a:rPr>
              <a:t>http://www.arabidopsis.org/servlets/TairObject?type=locus&amp;name=AT1G10970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1BF90F-975D-4147-BC04-4A3BD1CAC20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954314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Zn Deficiency</a:t>
            </a:r>
            <a:r>
              <a:rPr lang="en-US" baseline="0" dirty="0" smtClean="0"/>
              <a:t> (specifically ZIP promoters are knocked out) </a:t>
            </a:r>
            <a:r>
              <a:rPr lang="en-US" baseline="0" dirty="0" smtClean="0">
                <a:sym typeface="Wingdings"/>
              </a:rPr>
              <a:t> more details to come (bZIP19 and bZIP23)</a:t>
            </a:r>
          </a:p>
          <a:p>
            <a:r>
              <a:rPr lang="en-US" baseline="0" dirty="0" smtClean="0">
                <a:sym typeface="Wingdings"/>
              </a:rPr>
              <a:t>-lack of growth (when lacking proteins that are responsible for pulling Zn into the cell)</a:t>
            </a:r>
          </a:p>
          <a:p>
            <a:r>
              <a:rPr lang="en-US" baseline="0" dirty="0" smtClean="0">
                <a:sym typeface="Wingdings"/>
              </a:rPr>
              <a:t>-more showing that if a plant does not get Zn (Zn- environment + no zip proteins = cannot grow)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1BF90F-975D-4147-BC04-4A3BD1CAC20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231881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1BF90F-975D-4147-BC04-4A3BD1CAC20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509847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‘molecular chaperones’ - prevent potential deleterious reactions within the cell</a:t>
            </a:r>
          </a:p>
          <a:p>
            <a:endParaRPr lang="en-US" dirty="0" smtClean="0"/>
          </a:p>
          <a:p>
            <a:r>
              <a:rPr lang="en-US" dirty="0" smtClean="0"/>
              <a:t>-Not</a:t>
            </a:r>
            <a:r>
              <a:rPr lang="en-US" baseline="0" dirty="0" smtClean="0"/>
              <a:t> as well studied/ not as many of them identified</a:t>
            </a:r>
          </a:p>
          <a:p>
            <a:r>
              <a:rPr lang="en-US" baseline="0" dirty="0" smtClean="0"/>
              <a:t>-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1BF90F-975D-4147-BC04-4A3BD1CAC20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537137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28166" y="1295400"/>
            <a:ext cx="6487668" cy="31528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32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08623-A60C-5646-A196-978EE21B5551}" type="datetimeFigureOut">
              <a:rPr lang="en-US" smtClean="0"/>
              <a:pPr/>
              <a:t>2/27/14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14253-D3F1-DE4E-A3FB-32AF0A8F9B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08623-A60C-5646-A196-978EE21B5551}" type="datetimeFigureOut">
              <a:rPr lang="en-US" smtClean="0"/>
              <a:pPr/>
              <a:t>2/27/14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14253-D3F1-DE4E-A3FB-32AF0A8F9BC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08623-A60C-5646-A196-978EE21B5551}" type="datetimeFigureOut">
              <a:rPr lang="en-US" smtClean="0"/>
              <a:pPr/>
              <a:t>2/27/14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14253-D3F1-DE4E-A3FB-32AF0A8F9B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08623-A60C-5646-A196-978EE21B5551}" type="datetimeFigureOut">
              <a:rPr lang="en-US" smtClean="0"/>
              <a:pPr/>
              <a:t>2/27/14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14253-D3F1-DE4E-A3FB-32AF0A8F9B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08623-A60C-5646-A196-978EE21B5551}" type="datetimeFigureOut">
              <a:rPr lang="en-US" smtClean="0"/>
              <a:pPr/>
              <a:t>2/27/14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14253-D3F1-DE4E-A3FB-32AF0A8F9B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08623-A60C-5646-A196-978EE21B5551}" type="datetimeFigureOut">
              <a:rPr lang="en-US" smtClean="0"/>
              <a:pPr/>
              <a:t>2/27/14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14253-D3F1-DE4E-A3FB-32AF0A8F9BC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08623-A60C-5646-A196-978EE21B5551}" type="datetimeFigureOut">
              <a:rPr lang="en-US" smtClean="0"/>
              <a:pPr/>
              <a:t>2/27/14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14253-D3F1-DE4E-A3FB-32AF0A8F9B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08623-A60C-5646-A196-978EE21B5551}" type="datetimeFigureOut">
              <a:rPr lang="en-US" smtClean="0"/>
              <a:pPr/>
              <a:t>2/27/14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14253-D3F1-DE4E-A3FB-32AF0A8F9B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08623-A60C-5646-A196-978EE21B5551}" type="datetimeFigureOut">
              <a:rPr lang="en-US" smtClean="0"/>
              <a:pPr/>
              <a:t>2/27/14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14253-D3F1-DE4E-A3FB-32AF0A8F9B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08623-A60C-5646-A196-978EE21B5551}" type="datetimeFigureOut">
              <a:rPr lang="en-US" smtClean="0"/>
              <a:pPr/>
              <a:t>2/27/14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14253-D3F1-DE4E-A3FB-32AF0A8F9B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08623-A60C-5646-A196-978EE21B5551}" type="datetimeFigureOut">
              <a:rPr lang="en-US" smtClean="0"/>
              <a:pPr/>
              <a:t>2/27/14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14253-D3F1-DE4E-A3FB-32AF0A8F9B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08623-A60C-5646-A196-978EE21B5551}" type="datetimeFigureOut">
              <a:rPr lang="en-US" smtClean="0"/>
              <a:pPr/>
              <a:t>2/27/14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14253-D3F1-DE4E-A3FB-32AF0A8F9B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808623-A60C-5646-A196-978EE21B5551}" type="datetimeFigureOut">
              <a:rPr lang="en-US" smtClean="0"/>
              <a:pPr/>
              <a:t>2/27/14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E7614253-D3F1-DE4E-A3FB-32AF0A8F9BC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2" y="1891686"/>
            <a:ext cx="6498158" cy="1724867"/>
          </a:xfrm>
        </p:spPr>
        <p:txBody>
          <a:bodyPr/>
          <a:lstStyle/>
          <a:p>
            <a:r>
              <a:rPr lang="en-US" dirty="0" smtClean="0"/>
              <a:t>Zinc Uptake and Storage in </a:t>
            </a:r>
            <a:r>
              <a:rPr lang="en-US" i="1" dirty="0" smtClean="0"/>
              <a:t>Arabidopsis thaliana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616553"/>
            <a:ext cx="6498159" cy="916641"/>
          </a:xfrm>
        </p:spPr>
        <p:txBody>
          <a:bodyPr/>
          <a:lstStyle/>
          <a:p>
            <a:r>
              <a:rPr lang="en-US" dirty="0" smtClean="0"/>
              <a:t>Chris Polo and Katie Gwathmey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687648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Heavy Metal </a:t>
            </a:r>
            <a:r>
              <a:rPr lang="en-US" dirty="0" err="1" smtClean="0"/>
              <a:t>ATPases</a:t>
            </a:r>
            <a:r>
              <a:rPr lang="en-US" dirty="0" smtClean="0"/>
              <a:t> (HMA)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8 member family in </a:t>
            </a:r>
            <a:r>
              <a:rPr lang="en-US" i="1" dirty="0" smtClean="0"/>
              <a:t>Arabidopsis </a:t>
            </a:r>
            <a:endParaRPr lang="en-US" dirty="0" smtClean="0"/>
          </a:p>
          <a:p>
            <a:pPr lvl="1"/>
            <a:r>
              <a:rPr lang="en-US" dirty="0" smtClean="0"/>
              <a:t>HMA2, HMA3, HMA4 relevant to Zn uptake</a:t>
            </a:r>
          </a:p>
          <a:p>
            <a:r>
              <a:rPr lang="en-US" dirty="0" smtClean="0"/>
              <a:t>P</a:t>
            </a:r>
            <a:r>
              <a:rPr lang="en-US" baseline="-25000" dirty="0"/>
              <a:t>I</a:t>
            </a:r>
            <a:r>
              <a:rPr lang="en-US" baseline="-25000" dirty="0" smtClean="0"/>
              <a:t>B</a:t>
            </a:r>
            <a:r>
              <a:rPr lang="en-US" dirty="0" smtClean="0"/>
              <a:t>-type </a:t>
            </a:r>
            <a:r>
              <a:rPr lang="en-US" dirty="0" err="1" smtClean="0"/>
              <a:t>ATPases</a:t>
            </a:r>
            <a:r>
              <a:rPr lang="en-US" dirty="0" smtClean="0"/>
              <a:t> </a:t>
            </a:r>
          </a:p>
          <a:p>
            <a:r>
              <a:rPr lang="en-US" dirty="0" smtClean="0"/>
              <a:t>Localized in vascular bundles and plasma membrane</a:t>
            </a:r>
          </a:p>
          <a:p>
            <a:pPr lvl="1"/>
            <a:r>
              <a:rPr lang="en-US" dirty="0" smtClean="0"/>
              <a:t>Movement of Zn</a:t>
            </a:r>
            <a:r>
              <a:rPr lang="en-US" baseline="30000" dirty="0" smtClean="0"/>
              <a:t>2+</a:t>
            </a:r>
            <a:r>
              <a:rPr lang="en-US" dirty="0" smtClean="0"/>
              <a:t> into </a:t>
            </a:r>
            <a:r>
              <a:rPr lang="en-US" dirty="0" err="1" smtClean="0"/>
              <a:t>apoplast</a:t>
            </a:r>
            <a:r>
              <a:rPr lang="en-US" dirty="0" smtClean="0"/>
              <a:t>, xylem or vacuoles</a:t>
            </a:r>
          </a:p>
          <a:p>
            <a:pPr lvl="1"/>
            <a:r>
              <a:rPr lang="en-US" dirty="0" smtClean="0"/>
              <a:t>Efflux of Zn</a:t>
            </a:r>
            <a:r>
              <a:rPr lang="en-US" baseline="30000" dirty="0" smtClean="0"/>
              <a:t>2+</a:t>
            </a:r>
            <a:r>
              <a:rPr lang="en-US" dirty="0" smtClean="0"/>
              <a:t> from the cytoplasm</a:t>
            </a:r>
          </a:p>
          <a:p>
            <a:pPr lvl="2"/>
            <a:endParaRPr lang="en-US" dirty="0"/>
          </a:p>
          <a:p>
            <a:pPr lvl="2"/>
            <a:endParaRPr lang="en-US" dirty="0" smtClean="0"/>
          </a:p>
          <a:p>
            <a:pPr lvl="2"/>
            <a:endParaRPr lang="en-US" dirty="0"/>
          </a:p>
          <a:p>
            <a:pPr lvl="2"/>
            <a:endParaRPr lang="en-US" dirty="0" smtClean="0"/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562282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HMA’s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HMA4 </a:t>
            </a:r>
          </a:p>
          <a:p>
            <a:pPr lvl="1"/>
            <a:r>
              <a:rPr lang="en-US" dirty="0" smtClean="0"/>
              <a:t>more specific to transport of Zn</a:t>
            </a:r>
            <a:r>
              <a:rPr lang="en-US" baseline="30000" dirty="0" smtClean="0"/>
              <a:t>2+</a:t>
            </a:r>
            <a:r>
              <a:rPr lang="en-US" dirty="0" smtClean="0"/>
              <a:t> from </a:t>
            </a:r>
            <a:r>
              <a:rPr lang="en-US" dirty="0" err="1" smtClean="0"/>
              <a:t>pericycle</a:t>
            </a:r>
            <a:r>
              <a:rPr lang="en-US" dirty="0" smtClean="0"/>
              <a:t> into xylem</a:t>
            </a:r>
          </a:p>
          <a:p>
            <a:pPr lvl="1"/>
            <a:r>
              <a:rPr lang="en-US" dirty="0" smtClean="0"/>
              <a:t>Efficient shoot</a:t>
            </a:r>
            <a:r>
              <a:rPr lang="en-US" dirty="0" smtClean="0">
                <a:sym typeface="Wingdings"/>
              </a:rPr>
              <a:t> leaf transport</a:t>
            </a:r>
            <a:endParaRPr lang="en-US" dirty="0" smtClean="0"/>
          </a:p>
          <a:p>
            <a:r>
              <a:rPr lang="en-US" dirty="0" smtClean="0">
                <a:sym typeface="Wingdings"/>
              </a:rPr>
              <a:t>HMA2 more widespread in vascular tissues </a:t>
            </a:r>
            <a:endParaRPr lang="en-US" dirty="0">
              <a:sym typeface="Wingdings"/>
            </a:endParaRPr>
          </a:p>
          <a:p>
            <a:pPr lvl="1"/>
            <a:r>
              <a:rPr lang="en-US" dirty="0" smtClean="0">
                <a:sym typeface="Wingdings"/>
              </a:rPr>
              <a:t>Zn</a:t>
            </a:r>
            <a:r>
              <a:rPr lang="en-US" baseline="30000" dirty="0" smtClean="0">
                <a:sym typeface="Wingdings"/>
              </a:rPr>
              <a:t>2+ </a:t>
            </a:r>
            <a:r>
              <a:rPr lang="en-US" dirty="0" smtClean="0">
                <a:sym typeface="Wingdings"/>
              </a:rPr>
              <a:t>cytoplasmic homeostasis </a:t>
            </a:r>
            <a:endParaRPr lang="en-US" dirty="0">
              <a:sym typeface="Wingdings"/>
            </a:endParaRPr>
          </a:p>
          <a:p>
            <a:r>
              <a:rPr lang="en-US" dirty="0" smtClean="0"/>
              <a:t>HMA3 localized in vacuolar membrane</a:t>
            </a:r>
          </a:p>
          <a:p>
            <a:pPr lvl="1"/>
            <a:r>
              <a:rPr lang="en-US" dirty="0" smtClean="0"/>
              <a:t>Less understood but may be important in excess Zn translocation to vacuoles</a:t>
            </a:r>
          </a:p>
          <a:p>
            <a:pPr lvl="1"/>
            <a:r>
              <a:rPr lang="en-US" dirty="0" smtClean="0"/>
              <a:t>Important in Cd transport as well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163989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PCR2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Plant Cadmium Resistance </a:t>
            </a:r>
            <a:endParaRPr lang="en-US" dirty="0"/>
          </a:p>
          <a:p>
            <a:pPr lvl="1"/>
            <a:r>
              <a:rPr lang="en-US" dirty="0" smtClean="0"/>
              <a:t>Cadmium transporter but also involved in Zn transport</a:t>
            </a:r>
          </a:p>
          <a:p>
            <a:r>
              <a:rPr lang="en-US" dirty="0" smtClean="0"/>
              <a:t>Localized in root epidermis and xylem parenchyma</a:t>
            </a:r>
          </a:p>
          <a:p>
            <a:pPr lvl="1"/>
            <a:r>
              <a:rPr lang="en-US" dirty="0" smtClean="0"/>
              <a:t>Important in efflux of Zn as well as root to shoot transport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819862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Vacuolar Storage	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1054091" y="1718391"/>
            <a:ext cx="7170788" cy="433333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2663601" y="2522686"/>
            <a:ext cx="3086954" cy="144657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704345" y="3660539"/>
            <a:ext cx="476273" cy="617441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580866" y="3337008"/>
            <a:ext cx="8467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MTP1</a:t>
            </a:r>
            <a:endParaRPr lang="en-US" b="1" dirty="0"/>
          </a:p>
        </p:txBody>
      </p:sp>
      <p:sp>
        <p:nvSpPr>
          <p:cNvPr id="7" name="Rectangle 6"/>
          <p:cNvSpPr/>
          <p:nvPr/>
        </p:nvSpPr>
        <p:spPr>
          <a:xfrm>
            <a:off x="7302852" y="2787303"/>
            <a:ext cx="1128944" cy="317541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395811" y="2735512"/>
            <a:ext cx="8996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HMA2</a:t>
            </a:r>
            <a:endParaRPr lang="en-US" b="1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7395811" y="3337008"/>
            <a:ext cx="1274822" cy="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509064" y="2522686"/>
            <a:ext cx="7937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Zn</a:t>
            </a:r>
            <a:r>
              <a:rPr lang="en-US" baseline="30000" dirty="0" smtClean="0"/>
              <a:t>2+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183972" y="4462646"/>
            <a:ext cx="7937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Zn</a:t>
            </a:r>
            <a:r>
              <a:rPr lang="en-US" baseline="30000" dirty="0" smtClean="0"/>
              <a:t>2+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577512" y="4510897"/>
            <a:ext cx="7937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Zn</a:t>
            </a:r>
            <a:r>
              <a:rPr lang="en-US" baseline="30000" dirty="0" smtClean="0"/>
              <a:t>2+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7302852" y="4948529"/>
            <a:ext cx="992586" cy="290895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7395811" y="4870092"/>
            <a:ext cx="8996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ZIP4*</a:t>
            </a:r>
            <a:endParaRPr lang="en-US" b="1" dirty="0"/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7302852" y="4683727"/>
            <a:ext cx="1128944" cy="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Hexagon 17"/>
          <p:cNvSpPr/>
          <p:nvPr/>
        </p:nvSpPr>
        <p:spPr>
          <a:xfrm>
            <a:off x="5371300" y="4870092"/>
            <a:ext cx="758509" cy="651590"/>
          </a:xfrm>
          <a:prstGeom prst="hexagon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909313" y="5115936"/>
            <a:ext cx="599751" cy="264617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838754" y="5026781"/>
            <a:ext cx="8290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ZIP4</a:t>
            </a:r>
            <a:endParaRPr lang="en-US" b="1" dirty="0"/>
          </a:p>
        </p:txBody>
      </p:sp>
      <p:cxnSp>
        <p:nvCxnSpPr>
          <p:cNvPr id="22" name="Straight Arrow Connector 21"/>
          <p:cNvCxnSpPr>
            <a:endCxn id="6" idx="3"/>
          </p:cNvCxnSpPr>
          <p:nvPr/>
        </p:nvCxnSpPr>
        <p:spPr>
          <a:xfrm flipH="1" flipV="1">
            <a:off x="4427574" y="3521674"/>
            <a:ext cx="17639" cy="756306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>
            <a:off x="5838754" y="5054758"/>
            <a:ext cx="511552" cy="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4930307" y="3521674"/>
            <a:ext cx="440993" cy="756306"/>
          </a:xfrm>
          <a:prstGeom prst="rect">
            <a:avLst/>
          </a:prstGeom>
          <a:solidFill>
            <a:srgbClr val="AA5AA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4709811" y="3583984"/>
            <a:ext cx="11995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HMA3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281923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Vacuolar Sequestratio</a:t>
            </a:r>
            <a:r>
              <a:rPr lang="en-US" dirty="0"/>
              <a:t>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Cation</a:t>
            </a:r>
            <a:r>
              <a:rPr lang="en-US" dirty="0" smtClean="0"/>
              <a:t> Diffusion Facilitator (CDF)</a:t>
            </a:r>
          </a:p>
          <a:p>
            <a:pPr lvl="1"/>
            <a:r>
              <a:rPr lang="en-US" dirty="0" smtClean="0"/>
              <a:t>Efflux of metals out of cytoplasm </a:t>
            </a:r>
            <a:r>
              <a:rPr lang="en-US" dirty="0" smtClean="0">
                <a:sym typeface="Wingdings"/>
              </a:rPr>
              <a:t> </a:t>
            </a:r>
            <a:r>
              <a:rPr lang="en-US" dirty="0" smtClean="0"/>
              <a:t>either into </a:t>
            </a:r>
            <a:r>
              <a:rPr lang="en-US" dirty="0" err="1" smtClean="0"/>
              <a:t>extraceulluar</a:t>
            </a:r>
            <a:r>
              <a:rPr lang="en-US" dirty="0" smtClean="0"/>
              <a:t> membrane or organelles</a:t>
            </a:r>
          </a:p>
          <a:p>
            <a:r>
              <a:rPr lang="en-US" dirty="0" smtClean="0"/>
              <a:t>12 predicted proteins in </a:t>
            </a:r>
            <a:r>
              <a:rPr lang="en-US" i="1" dirty="0" smtClean="0"/>
              <a:t>Arabidopsis </a:t>
            </a:r>
            <a:endParaRPr lang="en-US" dirty="0" smtClean="0"/>
          </a:p>
          <a:p>
            <a:pPr lvl="1"/>
            <a:r>
              <a:rPr lang="en-US" dirty="0" smtClean="0"/>
              <a:t>Mtp1 or ZAT1 = only one identified specific to Zn</a:t>
            </a:r>
            <a:r>
              <a:rPr lang="en-US" baseline="30000" dirty="0" smtClean="0"/>
              <a:t>2+</a:t>
            </a:r>
            <a:r>
              <a:rPr lang="en-US" dirty="0" smtClean="0"/>
              <a:t> transport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213353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MTP1/ZAT1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Metal Transport Protein or Zinc transporter of </a:t>
            </a:r>
            <a:r>
              <a:rPr lang="en-US" i="1" dirty="0" smtClean="0"/>
              <a:t>Arabidopsis thaliana</a:t>
            </a:r>
            <a:r>
              <a:rPr lang="en-US" dirty="0" smtClean="0"/>
              <a:t> </a:t>
            </a:r>
          </a:p>
          <a:p>
            <a:r>
              <a:rPr lang="en-US" dirty="0" smtClean="0"/>
              <a:t>mRNA present in all tissues containing Zn but localized to membrane of vacuoles </a:t>
            </a:r>
          </a:p>
          <a:p>
            <a:r>
              <a:rPr lang="en-US" dirty="0" smtClean="0"/>
              <a:t>Evidence that transporter is key in transport of Zn into vacuoles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833681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281629" cy="4525963"/>
          </a:xfrm>
        </p:spPr>
        <p:txBody>
          <a:bodyPr/>
          <a:lstStyle/>
          <a:p>
            <a:r>
              <a:rPr lang="en-US" dirty="0" smtClean="0"/>
              <a:t>Vacuolar storage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545" y="603175"/>
            <a:ext cx="7852567" cy="514005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57200" y="6198774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dirty="0"/>
              <a:t>http://</a:t>
            </a:r>
            <a:r>
              <a:rPr lang="en-US" sz="800" dirty="0" err="1"/>
              <a:t>journal.frontiersin.org</a:t>
            </a:r>
            <a:r>
              <a:rPr lang="en-US" sz="800" dirty="0"/>
              <a:t>/Journal/10.3389/fpls.2013.00144/full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95262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1820" y="-176412"/>
            <a:ext cx="6877055" cy="703917"/>
          </a:xfrm>
        </p:spPr>
        <p:txBody>
          <a:bodyPr/>
          <a:lstStyle/>
          <a:p>
            <a:r>
              <a:rPr lang="en-US" sz="2200" dirty="0" smtClean="0"/>
              <a:t>Lit. Cited</a:t>
            </a:r>
            <a:endParaRPr lang="en-US" sz="2200" dirty="0"/>
          </a:p>
        </p:txBody>
      </p:sp>
      <p:sp>
        <p:nvSpPr>
          <p:cNvPr id="6" name="Rectangle 5"/>
          <p:cNvSpPr/>
          <p:nvPr/>
        </p:nvSpPr>
        <p:spPr>
          <a:xfrm>
            <a:off x="0" y="352102"/>
            <a:ext cx="9144000" cy="6524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/>
              <a:t>1</a:t>
            </a:r>
            <a:r>
              <a:rPr lang="en-US" sz="1100" dirty="0" smtClean="0"/>
              <a:t>. NCBI “Arabidopsis gene ZIP4, encoding ZIP4;cation </a:t>
            </a:r>
            <a:r>
              <a:rPr lang="en-US" sz="1100" dirty="0" err="1" smtClean="0"/>
              <a:t>transmembrane</a:t>
            </a:r>
            <a:r>
              <a:rPr lang="en-US" sz="1100" dirty="0" smtClean="0"/>
              <a:t> transporter”  </a:t>
            </a:r>
            <a:r>
              <a:rPr lang="en-US" sz="1100" dirty="0" err="1" smtClean="0"/>
              <a:t>Acessed</a:t>
            </a:r>
            <a:r>
              <a:rPr lang="en-US" sz="1100" dirty="0" smtClean="0"/>
              <a:t> 2.18.14 &lt;http</a:t>
            </a:r>
            <a:r>
              <a:rPr lang="en-US" sz="1100" dirty="0"/>
              <a:t>://</a:t>
            </a:r>
            <a:r>
              <a:rPr lang="en-US" sz="1100" dirty="0" err="1"/>
              <a:t>www.ncbi.nlm.nih.gov</a:t>
            </a:r>
            <a:r>
              <a:rPr lang="en-US" sz="1100" dirty="0"/>
              <a:t>/IEB/Research/</a:t>
            </a:r>
            <a:r>
              <a:rPr lang="en-US" sz="1100" dirty="0" err="1"/>
              <a:t>Acembly</a:t>
            </a:r>
            <a:r>
              <a:rPr lang="en-US" sz="1100" dirty="0"/>
              <a:t>/</a:t>
            </a:r>
            <a:r>
              <a:rPr lang="en-US" sz="1100" dirty="0" err="1"/>
              <a:t>av.cgi?db</a:t>
            </a:r>
            <a:r>
              <a:rPr lang="en-US" sz="1100" dirty="0"/>
              <a:t>=</a:t>
            </a:r>
            <a:r>
              <a:rPr lang="en-US" sz="1100" dirty="0" err="1"/>
              <a:t>ara&amp;term</a:t>
            </a:r>
            <a:r>
              <a:rPr lang="en-US" sz="1100" dirty="0"/>
              <a:t>=zip4&amp;submit=Go</a:t>
            </a:r>
            <a:r>
              <a:rPr lang="en-US" sz="1100" dirty="0" smtClean="0"/>
              <a:t>.&gt;</a:t>
            </a:r>
            <a:endParaRPr lang="en-US" sz="1100" dirty="0"/>
          </a:p>
          <a:p>
            <a:endParaRPr lang="en-US" sz="1100" dirty="0"/>
          </a:p>
          <a:p>
            <a:r>
              <a:rPr lang="en-US" sz="1100" dirty="0"/>
              <a:t>2</a:t>
            </a:r>
            <a:r>
              <a:rPr lang="en-US" sz="1100" dirty="0" smtClean="0"/>
              <a:t>. </a:t>
            </a:r>
            <a:r>
              <a:rPr lang="en-US" sz="1100" dirty="0" err="1" smtClean="0"/>
              <a:t>Tair</a:t>
            </a:r>
            <a:r>
              <a:rPr lang="en-US" sz="1100" dirty="0" smtClean="0"/>
              <a:t> “Locus AT1610970” </a:t>
            </a:r>
            <a:r>
              <a:rPr lang="en-US" sz="1100" dirty="0" err="1" smtClean="0"/>
              <a:t>Acessed</a:t>
            </a:r>
            <a:r>
              <a:rPr lang="en-US" sz="1100" dirty="0" smtClean="0"/>
              <a:t> 2.18.14 &lt;http</a:t>
            </a:r>
            <a:r>
              <a:rPr lang="en-US" sz="1100" dirty="0"/>
              <a:t>://</a:t>
            </a:r>
            <a:r>
              <a:rPr lang="en-US" sz="1100" dirty="0" err="1"/>
              <a:t>www.arabidopsis.org</a:t>
            </a:r>
            <a:r>
              <a:rPr lang="en-US" sz="1100" dirty="0"/>
              <a:t>/servlets/</a:t>
            </a:r>
            <a:r>
              <a:rPr lang="en-US" sz="1100" dirty="0" err="1"/>
              <a:t>TairObject?type</a:t>
            </a:r>
            <a:r>
              <a:rPr lang="en-US" sz="1100" dirty="0"/>
              <a:t>=</a:t>
            </a:r>
            <a:r>
              <a:rPr lang="en-US" sz="1100" dirty="0" err="1"/>
              <a:t>locus&amp;name</a:t>
            </a:r>
            <a:r>
              <a:rPr lang="en-US" sz="1100" dirty="0"/>
              <a:t>=AT1G10970</a:t>
            </a:r>
            <a:r>
              <a:rPr lang="en-US" sz="1100" dirty="0" smtClean="0"/>
              <a:t>.&gt;</a:t>
            </a:r>
            <a:endParaRPr lang="en-US" sz="1100" dirty="0"/>
          </a:p>
          <a:p>
            <a:endParaRPr lang="en-US" sz="1100" dirty="0"/>
          </a:p>
          <a:p>
            <a:r>
              <a:rPr lang="en-US" sz="1100" dirty="0"/>
              <a:t>3. </a:t>
            </a:r>
            <a:r>
              <a:rPr lang="en-US" sz="1100" dirty="0" err="1"/>
              <a:t>Assuncao</a:t>
            </a:r>
            <a:r>
              <a:rPr lang="en-US" sz="1100" dirty="0"/>
              <a:t>, A., </a:t>
            </a:r>
            <a:r>
              <a:rPr lang="en-US" sz="1100" dirty="0" err="1"/>
              <a:t>Herrero</a:t>
            </a:r>
            <a:r>
              <a:rPr lang="en-US" sz="1100" dirty="0"/>
              <a:t> E. &amp; </a:t>
            </a:r>
            <a:r>
              <a:rPr lang="en-US" sz="1100" dirty="0" err="1"/>
              <a:t>Aarts</a:t>
            </a:r>
            <a:r>
              <a:rPr lang="en-US" sz="1100" dirty="0"/>
              <a:t>, M. Arabidopsis thaliana transcription factors bZIP18 and bZIP23 regulate the adaptation to zinc deficiency. </a:t>
            </a:r>
            <a:r>
              <a:rPr lang="en-US" sz="1100" dirty="0" err="1"/>
              <a:t>Proc</a:t>
            </a:r>
            <a:r>
              <a:rPr lang="en-US" sz="1100" dirty="0"/>
              <a:t> </a:t>
            </a:r>
            <a:r>
              <a:rPr lang="en-US" sz="1100" dirty="0" err="1"/>
              <a:t>Natl</a:t>
            </a:r>
            <a:r>
              <a:rPr lang="en-US" sz="1100" dirty="0"/>
              <a:t> </a:t>
            </a:r>
            <a:r>
              <a:rPr lang="en-US" sz="1100" dirty="0" err="1"/>
              <a:t>Acad</a:t>
            </a:r>
            <a:r>
              <a:rPr lang="en-US" sz="1100" dirty="0"/>
              <a:t> 107(22), 10296-10301 (2010).</a:t>
            </a:r>
          </a:p>
          <a:p>
            <a:endParaRPr lang="en-US" sz="1100" dirty="0"/>
          </a:p>
          <a:p>
            <a:r>
              <a:rPr lang="en-US" sz="1100" dirty="0"/>
              <a:t>4. Claus, J., </a:t>
            </a:r>
            <a:r>
              <a:rPr lang="en-US" sz="1100" dirty="0" err="1"/>
              <a:t>Bohmann</a:t>
            </a:r>
            <a:r>
              <a:rPr lang="en-US" sz="1100" dirty="0"/>
              <a:t>, A. &amp; </a:t>
            </a:r>
            <a:r>
              <a:rPr lang="en-US" sz="1100" dirty="0" err="1"/>
              <a:t>Chavarria-Krauser</a:t>
            </a:r>
            <a:r>
              <a:rPr lang="en-US" sz="1100" dirty="0"/>
              <a:t>, A. Zinc uptake and radial transport in roots of Arabidopsis thaliana: a modeling approach to understand accumulation. Ann Bot 112 (2), 369-380 (2012).</a:t>
            </a:r>
          </a:p>
          <a:p>
            <a:endParaRPr lang="en-US" sz="1100" dirty="0"/>
          </a:p>
          <a:p>
            <a:r>
              <a:rPr lang="en-US" sz="1100" dirty="0"/>
              <a:t>5. </a:t>
            </a:r>
            <a:r>
              <a:rPr lang="en-US" sz="1100" dirty="0" err="1"/>
              <a:t>Eide</a:t>
            </a:r>
            <a:r>
              <a:rPr lang="en-US" sz="1100" dirty="0"/>
              <a:t>, D. Zinc transporters and the cellular trafficking of zinc. </a:t>
            </a:r>
            <a:r>
              <a:rPr lang="en-US" sz="1100" dirty="0" err="1"/>
              <a:t>Biochimica</a:t>
            </a:r>
            <a:r>
              <a:rPr lang="en-US" sz="1100" dirty="0"/>
              <a:t> et </a:t>
            </a:r>
            <a:r>
              <a:rPr lang="en-US" sz="1100" dirty="0" err="1"/>
              <a:t>Biophysica</a:t>
            </a:r>
            <a:r>
              <a:rPr lang="en-US" sz="1100" dirty="0"/>
              <a:t> </a:t>
            </a:r>
            <a:r>
              <a:rPr lang="en-US" sz="1100" dirty="0" err="1"/>
              <a:t>Acta</a:t>
            </a:r>
            <a:r>
              <a:rPr lang="en-US" sz="1100" dirty="0"/>
              <a:t> 1763, 711-722 (2006).</a:t>
            </a:r>
          </a:p>
          <a:p>
            <a:endParaRPr lang="en-US" sz="1100" dirty="0"/>
          </a:p>
          <a:p>
            <a:r>
              <a:rPr lang="en-US" sz="1100" dirty="0"/>
              <a:t>6. </a:t>
            </a:r>
            <a:r>
              <a:rPr lang="en-US" sz="1100" dirty="0" err="1"/>
              <a:t>Eren</a:t>
            </a:r>
            <a:r>
              <a:rPr lang="en-US" sz="1100" dirty="0"/>
              <a:t>, E. &amp; </a:t>
            </a:r>
            <a:r>
              <a:rPr lang="en-US" sz="1100" dirty="0" err="1"/>
              <a:t>Arguello</a:t>
            </a:r>
            <a:r>
              <a:rPr lang="en-US" sz="1100" dirty="0"/>
              <a:t>, J. </a:t>
            </a:r>
            <a:r>
              <a:rPr lang="en-US" sz="1100" dirty="0" err="1"/>
              <a:t>Arabidospis</a:t>
            </a:r>
            <a:r>
              <a:rPr lang="en-US" sz="1100" dirty="0"/>
              <a:t> HMA2, a Divalent Heavy Metal-Transporting P1B-Type ATPase, is involved in cytoplasmic Zn2+ Homeostasis. Plant </a:t>
            </a:r>
            <a:r>
              <a:rPr lang="en-US" sz="1100" dirty="0" err="1"/>
              <a:t>Physiol</a:t>
            </a:r>
            <a:r>
              <a:rPr lang="en-US" sz="1100" dirty="0"/>
              <a:t> 136 (3), 3712-3723 (2004).</a:t>
            </a:r>
          </a:p>
          <a:p>
            <a:endParaRPr lang="en-US" sz="1100" dirty="0"/>
          </a:p>
          <a:p>
            <a:r>
              <a:rPr lang="en-US" sz="1100" dirty="0"/>
              <a:t>7. </a:t>
            </a:r>
            <a:r>
              <a:rPr lang="en-US" sz="1100" dirty="0" err="1"/>
              <a:t>Grotz</a:t>
            </a:r>
            <a:r>
              <a:rPr lang="en-US" sz="1100" dirty="0"/>
              <a:t>, N. et al. Identification of a </a:t>
            </a:r>
            <a:r>
              <a:rPr lang="en-US" sz="1100" dirty="0" err="1"/>
              <a:t>fmily</a:t>
            </a:r>
            <a:r>
              <a:rPr lang="en-US" sz="1100" dirty="0"/>
              <a:t> of zinc transporter genes from Arabidopsis that respond to zinc deficiency. Proc. Natl. Acad. Sci. 2, 7220-7224 (1998).</a:t>
            </a:r>
          </a:p>
          <a:p>
            <a:endParaRPr lang="en-US" sz="1100" dirty="0"/>
          </a:p>
          <a:p>
            <a:r>
              <a:rPr lang="en-US" sz="1100" dirty="0"/>
              <a:t>8. </a:t>
            </a:r>
            <a:r>
              <a:rPr lang="en-US" sz="1100" dirty="0" err="1"/>
              <a:t>Grotz</a:t>
            </a:r>
            <a:r>
              <a:rPr lang="en-US" sz="1100" dirty="0"/>
              <a:t>, N., Fox, T. &amp; </a:t>
            </a:r>
            <a:r>
              <a:rPr lang="en-US" sz="1100" dirty="0" err="1"/>
              <a:t>Eide</a:t>
            </a:r>
            <a:r>
              <a:rPr lang="en-US" sz="1100" dirty="0"/>
              <a:t>, D. Identification of a family of zinc transporter genes from Arabidopsis that respond to zinc deficiency. Proc. Natl. Acad. Sci. 95(12), 7220-7224 (1998).</a:t>
            </a:r>
          </a:p>
          <a:p>
            <a:endParaRPr lang="en-US" sz="1100" dirty="0"/>
          </a:p>
          <a:p>
            <a:r>
              <a:rPr lang="en-US" sz="1100" dirty="0"/>
              <a:t>9. </a:t>
            </a:r>
            <a:r>
              <a:rPr lang="en-US" sz="1100" dirty="0" err="1"/>
              <a:t>Grotz</a:t>
            </a:r>
            <a:r>
              <a:rPr lang="en-US" sz="1100" dirty="0"/>
              <a:t>, N. &amp; </a:t>
            </a:r>
            <a:r>
              <a:rPr lang="en-US" sz="1100" dirty="0" err="1"/>
              <a:t>Guerinot</a:t>
            </a:r>
            <a:r>
              <a:rPr lang="en-US" sz="1100" dirty="0"/>
              <a:t>, M. Molecular aspects of Cu, Fe and Zn homeostasis in plants. </a:t>
            </a:r>
            <a:r>
              <a:rPr lang="en-US" sz="1100" dirty="0" err="1"/>
              <a:t>Biochimica</a:t>
            </a:r>
            <a:r>
              <a:rPr lang="en-US" sz="1100" dirty="0"/>
              <a:t> et </a:t>
            </a:r>
            <a:r>
              <a:rPr lang="en-US" sz="1100" dirty="0" err="1"/>
              <a:t>Biophysica</a:t>
            </a:r>
            <a:r>
              <a:rPr lang="en-US" sz="1100" dirty="0"/>
              <a:t> </a:t>
            </a:r>
            <a:r>
              <a:rPr lang="en-US" sz="1100" dirty="0" err="1"/>
              <a:t>Acta</a:t>
            </a:r>
            <a:r>
              <a:rPr lang="en-US" sz="1100" dirty="0"/>
              <a:t> 1763(7), 585-608 (2006).</a:t>
            </a:r>
          </a:p>
          <a:p>
            <a:endParaRPr lang="en-US" sz="1100" dirty="0"/>
          </a:p>
          <a:p>
            <a:r>
              <a:rPr lang="en-US" sz="1100" dirty="0"/>
              <a:t>10. Hoffman, N. </a:t>
            </a:r>
            <a:r>
              <a:rPr lang="en-US" sz="1100" dirty="0" err="1"/>
              <a:t>Nicotianamine</a:t>
            </a:r>
            <a:r>
              <a:rPr lang="en-US" sz="1100" dirty="0"/>
              <a:t> in Zinc and Iron Homeostasis. The Plant Cell 24(2), 373 (2012).</a:t>
            </a:r>
          </a:p>
          <a:p>
            <a:endParaRPr lang="en-US" sz="1100" dirty="0"/>
          </a:p>
          <a:p>
            <a:r>
              <a:rPr lang="en-US" sz="1100" dirty="0"/>
              <a:t>11. Milner, M., </a:t>
            </a:r>
            <a:r>
              <a:rPr lang="en-US" sz="1100" dirty="0" err="1"/>
              <a:t>Seamon</a:t>
            </a:r>
            <a:r>
              <a:rPr lang="en-US" sz="1100" dirty="0"/>
              <a:t>, J., Craft, E. &amp; </a:t>
            </a:r>
            <a:r>
              <a:rPr lang="en-US" sz="1100" dirty="0" err="1"/>
              <a:t>Kochian</a:t>
            </a:r>
            <a:r>
              <a:rPr lang="en-US" sz="1100" dirty="0"/>
              <a:t>, L. Transport properties of membranes of the ZIP family in plants and their role in Zn and </a:t>
            </a:r>
            <a:r>
              <a:rPr lang="en-US" sz="1100" dirty="0" err="1"/>
              <a:t>Mn</a:t>
            </a:r>
            <a:r>
              <a:rPr lang="en-US" sz="1100" dirty="0"/>
              <a:t> homeostasis. J. Exp. Bot. 64 (1), 369-381 (2013).</a:t>
            </a:r>
          </a:p>
          <a:p>
            <a:endParaRPr lang="en-US" sz="1100" dirty="0"/>
          </a:p>
          <a:p>
            <a:r>
              <a:rPr lang="en-US" sz="1100" dirty="0"/>
              <a:t>12. Morel, M. et al. AtHMA3, a P1B-ATPase Allowing Cd/Zn/Co/</a:t>
            </a:r>
            <a:r>
              <a:rPr lang="en-US" sz="1100" dirty="0" err="1"/>
              <a:t>Pb</a:t>
            </a:r>
            <a:r>
              <a:rPr lang="en-US" sz="1100" dirty="0"/>
              <a:t> Vacuolar Storage in Arabidopsis. Plant Physiol. 148(2), 894-904 (2009).</a:t>
            </a:r>
          </a:p>
          <a:p>
            <a:endParaRPr lang="en-US" sz="1100" dirty="0"/>
          </a:p>
          <a:p>
            <a:r>
              <a:rPr lang="en-US" sz="1100" dirty="0"/>
              <a:t>13. </a:t>
            </a:r>
            <a:r>
              <a:rPr lang="en-US" sz="1100" dirty="0" err="1"/>
              <a:t>Ricachenevsky</a:t>
            </a:r>
            <a:r>
              <a:rPr lang="en-US" sz="1100" dirty="0"/>
              <a:t>, F., </a:t>
            </a:r>
            <a:r>
              <a:rPr lang="en-US" sz="1100" dirty="0" err="1"/>
              <a:t>Menguer</a:t>
            </a:r>
            <a:r>
              <a:rPr lang="en-US" sz="1100" dirty="0"/>
              <a:t>, P., </a:t>
            </a:r>
            <a:r>
              <a:rPr lang="en-US" sz="1100" dirty="0" err="1"/>
              <a:t>Sperotto</a:t>
            </a:r>
            <a:r>
              <a:rPr lang="en-US" sz="1100" dirty="0"/>
              <a:t>, R., Williams, L. &amp; </a:t>
            </a:r>
            <a:r>
              <a:rPr lang="en-US" sz="1100" dirty="0" err="1"/>
              <a:t>Fett</a:t>
            </a:r>
            <a:r>
              <a:rPr lang="en-US" sz="1100" dirty="0"/>
              <a:t>, J. Roles of plant metal tolerance proteins (MTP) in metal storage and potential use in </a:t>
            </a:r>
            <a:r>
              <a:rPr lang="en-US" sz="1100" dirty="0" err="1"/>
              <a:t>biofortification</a:t>
            </a:r>
            <a:r>
              <a:rPr lang="en-US" sz="1100" dirty="0"/>
              <a:t> strategies. Front. Plant Sci. 4, 02/24/14 (2013).</a:t>
            </a:r>
          </a:p>
          <a:p>
            <a:endParaRPr lang="en-US" sz="1100" dirty="0"/>
          </a:p>
          <a:p>
            <a:r>
              <a:rPr lang="en-US" sz="1100" dirty="0"/>
              <a:t>14. Song, W. &amp; et al. Arabidopsis PCR2 is a Zinc </a:t>
            </a:r>
            <a:r>
              <a:rPr lang="en-US" sz="1100" dirty="0" err="1"/>
              <a:t>Exporeter</a:t>
            </a:r>
            <a:r>
              <a:rPr lang="en-US" sz="1100" dirty="0"/>
              <a:t> Involved in Both Zinc Extrusion and Long-Distance Zinc transport. American Society of Plant Biologists 22 (7), 2237-2252 (2010).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593556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Benefits of Zinc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Necessary for for high plant growth</a:t>
            </a:r>
          </a:p>
          <a:p>
            <a:r>
              <a:rPr lang="en-US" dirty="0" smtClean="0"/>
              <a:t>Functional subunit of &lt;300 proteins </a:t>
            </a:r>
          </a:p>
          <a:p>
            <a:r>
              <a:rPr lang="en-US" dirty="0" smtClean="0"/>
              <a:t>Role in key cellular processes </a:t>
            </a:r>
          </a:p>
          <a:p>
            <a:r>
              <a:rPr lang="en-US" dirty="0" smtClean="0"/>
              <a:t>Role in mediating ROS </a:t>
            </a:r>
          </a:p>
          <a:p>
            <a:r>
              <a:rPr lang="en-US" dirty="0" smtClean="0"/>
              <a:t>1/3 of worlds population experiences Zn deficiencies </a:t>
            </a:r>
          </a:p>
          <a:p>
            <a:r>
              <a:rPr lang="en-US" dirty="0" smtClean="0"/>
              <a:t>Bioremediation 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82338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Negative Effects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600201"/>
            <a:ext cx="3966498" cy="4343400"/>
          </a:xfrm>
        </p:spPr>
        <p:txBody>
          <a:bodyPr/>
          <a:lstStyle/>
          <a:p>
            <a:r>
              <a:rPr lang="en-US" dirty="0" smtClean="0"/>
              <a:t>Excessive concentrations:</a:t>
            </a:r>
          </a:p>
          <a:p>
            <a:pPr lvl="1"/>
            <a:r>
              <a:rPr lang="en-US" dirty="0" smtClean="0">
                <a:sym typeface="Wingdings"/>
              </a:rPr>
              <a:t>Impair growth</a:t>
            </a:r>
          </a:p>
          <a:p>
            <a:pPr lvl="1"/>
            <a:r>
              <a:rPr lang="en-US" dirty="0" smtClean="0">
                <a:sym typeface="Wingdings"/>
              </a:rPr>
              <a:t>Cause </a:t>
            </a:r>
            <a:r>
              <a:rPr lang="en-US" dirty="0" err="1" smtClean="0">
                <a:sym typeface="Wingdings"/>
              </a:rPr>
              <a:t>chlorosis</a:t>
            </a:r>
            <a:r>
              <a:rPr lang="en-US" dirty="0" smtClean="0">
                <a:sym typeface="Wingdings"/>
              </a:rPr>
              <a:t> </a:t>
            </a:r>
          </a:p>
          <a:p>
            <a:pPr lvl="1"/>
            <a:r>
              <a:rPr lang="en-US" dirty="0" smtClean="0">
                <a:sym typeface="Wingdings"/>
              </a:rPr>
              <a:t>Interfere with cellular processes by binding with incorrect substrates in competition </a:t>
            </a:r>
            <a:r>
              <a:rPr lang="en-US" dirty="0">
                <a:sym typeface="Wingdings"/>
              </a:rPr>
              <a:t>with Fe and </a:t>
            </a:r>
            <a:r>
              <a:rPr lang="en-US" dirty="0" smtClean="0">
                <a:sym typeface="Wingdings"/>
              </a:rPr>
              <a:t>Mg</a:t>
            </a:r>
            <a:endParaRPr lang="en-US" dirty="0">
              <a:sym typeface="Wingdings"/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7402" y="1758001"/>
            <a:ext cx="3954149" cy="3851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914172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Nutrient Uptake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4532"/>
            <a:ext cx="8432800" cy="4905469"/>
          </a:xfrm>
        </p:spPr>
        <p:txBody>
          <a:bodyPr>
            <a:normAutofit fontScale="850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Digestion in soil 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err="1" smtClean="0"/>
              <a:t>Chelators</a:t>
            </a:r>
            <a:r>
              <a:rPr lang="en-US" dirty="0" smtClean="0"/>
              <a:t> + acidification of </a:t>
            </a:r>
            <a:r>
              <a:rPr lang="en-US" dirty="0" err="1" smtClean="0"/>
              <a:t>rhizosphere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Uptake of Zn</a:t>
            </a:r>
            <a:r>
              <a:rPr lang="en-US" baseline="30000" dirty="0" smtClean="0"/>
              <a:t>2+</a:t>
            </a:r>
            <a:r>
              <a:rPr lang="en-US" dirty="0" smtClean="0"/>
              <a:t> into root cells 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b="1" dirty="0" smtClean="0"/>
              <a:t>ZIP</a:t>
            </a:r>
            <a:r>
              <a:rPr lang="en-US" dirty="0" smtClean="0"/>
              <a:t> protein family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b="1" dirty="0" smtClean="0"/>
              <a:t>IRTs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Transfer of Zn</a:t>
            </a:r>
            <a:r>
              <a:rPr lang="en-US" baseline="30000" dirty="0" smtClean="0"/>
              <a:t>2+</a:t>
            </a:r>
            <a:r>
              <a:rPr lang="en-US" dirty="0" smtClean="0"/>
              <a:t> through </a:t>
            </a:r>
            <a:r>
              <a:rPr lang="en-US" dirty="0" err="1" smtClean="0"/>
              <a:t>symplast</a:t>
            </a:r>
            <a:r>
              <a:rPr lang="en-US" dirty="0" smtClean="0"/>
              <a:t>, through </a:t>
            </a:r>
            <a:r>
              <a:rPr lang="en-US" dirty="0" err="1" smtClean="0"/>
              <a:t>pericycle</a:t>
            </a:r>
            <a:r>
              <a:rPr lang="en-US" dirty="0" smtClean="0"/>
              <a:t> into xylem</a:t>
            </a:r>
          </a:p>
          <a:p>
            <a:pPr marL="850900" lvl="1" indent="-514350">
              <a:buFont typeface="+mj-lt"/>
              <a:buAutoNum type="arabicPeriod"/>
            </a:pPr>
            <a:r>
              <a:rPr lang="en-US" b="1" dirty="0" smtClean="0"/>
              <a:t>PRC2</a:t>
            </a:r>
          </a:p>
          <a:p>
            <a:pPr marL="850900" lvl="1" indent="-514350">
              <a:buFont typeface="+mj-lt"/>
              <a:buAutoNum type="arabicPeriod"/>
            </a:pPr>
            <a:r>
              <a:rPr lang="en-US" b="1" dirty="0" smtClean="0"/>
              <a:t>HMAs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Transport of Zn</a:t>
            </a:r>
            <a:r>
              <a:rPr lang="en-US" baseline="30000" dirty="0" smtClean="0"/>
              <a:t>2+</a:t>
            </a:r>
            <a:r>
              <a:rPr lang="en-US" dirty="0"/>
              <a:t> </a:t>
            </a:r>
            <a:r>
              <a:rPr lang="en-US" dirty="0" smtClean="0"/>
              <a:t>to leaves and shoots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b="1" dirty="0" smtClean="0"/>
              <a:t>HMAs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Immediate use of Zn</a:t>
            </a:r>
            <a:r>
              <a:rPr lang="en-US" baseline="30000" dirty="0" smtClean="0"/>
              <a:t>2+</a:t>
            </a:r>
            <a:r>
              <a:rPr lang="en-US" dirty="0" smtClean="0"/>
              <a:t> or stored in vacuoles within plant cells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b="1" dirty="0" smtClean="0"/>
              <a:t>MTPs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566703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00" y="274638"/>
            <a:ext cx="90805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General Diagram: Root Uptake </a:t>
            </a:r>
            <a:r>
              <a:rPr lang="en-US" dirty="0" smtClean="0">
                <a:sym typeface="Wingdings"/>
              </a:rPr>
              <a:t> Xylem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r="-2805" b="20651"/>
          <a:stretch/>
        </p:blipFill>
        <p:spPr>
          <a:xfrm>
            <a:off x="1793426" y="2028758"/>
            <a:ext cx="7219399" cy="2714168"/>
          </a:xfrm>
          <a:prstGeom prst="rect">
            <a:avLst/>
          </a:prstGeom>
        </p:spPr>
      </p:pic>
      <p:sp>
        <p:nvSpPr>
          <p:cNvPr id="6" name="Block Arc 5"/>
          <p:cNvSpPr/>
          <p:nvPr/>
        </p:nvSpPr>
        <p:spPr>
          <a:xfrm rot="16200000">
            <a:off x="964295" y="1856402"/>
            <a:ext cx="2485572" cy="2830285"/>
          </a:xfrm>
          <a:prstGeom prst="blockArc">
            <a:avLst>
              <a:gd name="adj1" fmla="val 10800000"/>
              <a:gd name="adj2" fmla="val 341245"/>
              <a:gd name="adj3" fmla="val 5805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6093" y="4144999"/>
            <a:ext cx="662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Zn</a:t>
            </a:r>
            <a:r>
              <a:rPr lang="en-US" baseline="30000" dirty="0" smtClean="0"/>
              <a:t>2+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0" y="3686511"/>
            <a:ext cx="662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Zn</a:t>
            </a:r>
            <a:r>
              <a:rPr lang="en-US" baseline="30000" dirty="0" smtClean="0"/>
              <a:t>2+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88686" y="2654549"/>
            <a:ext cx="662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Zn</a:t>
            </a:r>
            <a:r>
              <a:rPr lang="en-US" baseline="30000" dirty="0" smtClean="0"/>
              <a:t>2+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791938" y="2446434"/>
            <a:ext cx="508000" cy="290285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31614" y="2443196"/>
            <a:ext cx="7035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ZIP</a:t>
            </a:r>
            <a:endParaRPr lang="en-US" b="1" dirty="0"/>
          </a:p>
        </p:txBody>
      </p:sp>
      <p:sp>
        <p:nvSpPr>
          <p:cNvPr id="12" name="Rectangle 11"/>
          <p:cNvSpPr/>
          <p:nvPr/>
        </p:nvSpPr>
        <p:spPr>
          <a:xfrm>
            <a:off x="819152" y="3703092"/>
            <a:ext cx="508000" cy="369332"/>
          </a:xfrm>
          <a:prstGeom prst="rect">
            <a:avLst/>
          </a:prstGeom>
          <a:solidFill>
            <a:schemeClr val="accent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791938" y="3703091"/>
            <a:ext cx="7035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IRT</a:t>
            </a:r>
            <a:endParaRPr lang="en-US" b="1" dirty="0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346533" y="3440269"/>
            <a:ext cx="1446893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7682591" y="2812527"/>
            <a:ext cx="653145" cy="318921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7643357" y="2812528"/>
            <a:ext cx="816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HMA</a:t>
            </a:r>
            <a:endParaRPr lang="en-US" b="1" dirty="0"/>
          </a:p>
        </p:txBody>
      </p:sp>
      <p:sp>
        <p:nvSpPr>
          <p:cNvPr id="3" name="Rectangle 2"/>
          <p:cNvSpPr/>
          <p:nvPr/>
        </p:nvSpPr>
        <p:spPr>
          <a:xfrm>
            <a:off x="7682591" y="3571680"/>
            <a:ext cx="653145" cy="262823"/>
          </a:xfrm>
          <a:prstGeom prst="rect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651692" y="3475550"/>
            <a:ext cx="9383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PCR2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505349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ZIP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128269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Four main ZIP proteins</a:t>
            </a:r>
          </a:p>
          <a:p>
            <a:pPr lvl="1"/>
            <a:r>
              <a:rPr lang="en-US" dirty="0" smtClean="0"/>
              <a:t>12 have been identified</a:t>
            </a:r>
            <a:endParaRPr lang="en-US" dirty="0" smtClean="0"/>
          </a:p>
          <a:p>
            <a:pPr lvl="1"/>
            <a:r>
              <a:rPr lang="en-US" dirty="0" smtClean="0"/>
              <a:t>Play a role in the </a:t>
            </a:r>
            <a:r>
              <a:rPr lang="en-US" dirty="0" smtClean="0"/>
              <a:t>structure of Zinc transporter proteins</a:t>
            </a:r>
          </a:p>
          <a:p>
            <a:pPr lvl="1"/>
            <a:r>
              <a:rPr lang="en-US" dirty="0" smtClean="0"/>
              <a:t>ZIP1</a:t>
            </a:r>
          </a:p>
          <a:p>
            <a:pPr lvl="1"/>
            <a:r>
              <a:rPr lang="en-US" dirty="0" smtClean="0"/>
              <a:t>ZIP2</a:t>
            </a:r>
          </a:p>
          <a:p>
            <a:pPr lvl="1"/>
            <a:r>
              <a:rPr lang="en-US" dirty="0" smtClean="0"/>
              <a:t>ZIP3</a:t>
            </a:r>
          </a:p>
          <a:p>
            <a:pPr lvl="1"/>
            <a:r>
              <a:rPr lang="en-US" dirty="0" smtClean="0"/>
              <a:t>ZIP4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156269" y="1444532"/>
            <a:ext cx="27165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2400" dirty="0" smtClean="0"/>
              <a:t>Associated Zinc Transporters</a:t>
            </a:r>
          </a:p>
          <a:p>
            <a:pPr lvl="1">
              <a:buFont typeface="Arial"/>
              <a:buChar char="•"/>
            </a:pPr>
            <a:r>
              <a:rPr lang="en-US" sz="2400" dirty="0" smtClean="0"/>
              <a:t>IRT1</a:t>
            </a:r>
          </a:p>
          <a:p>
            <a:pPr lvl="1">
              <a:buFont typeface="Arial"/>
              <a:buChar char="•"/>
            </a:pPr>
            <a:r>
              <a:rPr lang="en-US" sz="2400" dirty="0" smtClean="0"/>
              <a:t>IRT2</a:t>
            </a:r>
          </a:p>
          <a:p>
            <a:pPr lvl="1">
              <a:buFont typeface="Arial"/>
              <a:buChar char="•"/>
            </a:pPr>
            <a:r>
              <a:rPr lang="en-US" sz="2400" dirty="0" smtClean="0"/>
              <a:t>IRT3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2683732" y="4130295"/>
            <a:ext cx="5239003" cy="1477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Arial"/>
              <a:buChar char="•"/>
            </a:pPr>
            <a:r>
              <a:rPr lang="en-US" sz="2400" dirty="0" smtClean="0"/>
              <a:t>Transcription Factors</a:t>
            </a:r>
          </a:p>
          <a:p>
            <a:pPr lvl="1" algn="ctr">
              <a:buFont typeface="Arial"/>
              <a:buChar char="•"/>
            </a:pPr>
            <a:r>
              <a:rPr lang="en-US" sz="2400" dirty="0" smtClean="0"/>
              <a:t>bZIP19</a:t>
            </a:r>
          </a:p>
          <a:p>
            <a:pPr lvl="1" algn="ctr">
              <a:buFont typeface="Arial"/>
              <a:buChar char="•"/>
            </a:pPr>
            <a:r>
              <a:rPr lang="en-US" sz="2400" dirty="0" smtClean="0"/>
              <a:t>bZIP23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592189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b="30640"/>
          <a:stretch/>
        </p:blipFill>
        <p:spPr>
          <a:xfrm>
            <a:off x="2093831" y="498776"/>
            <a:ext cx="4952464" cy="6123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441833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creen Shot 2014-02-26 at 10.48.36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2346085" y="915652"/>
            <a:ext cx="4779553" cy="5189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436861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Chelators</a:t>
            </a:r>
            <a:r>
              <a:rPr lang="en-US" dirty="0" smtClean="0"/>
              <a:t> + </a:t>
            </a:r>
            <a:r>
              <a:rPr lang="en-US" dirty="0" err="1" smtClean="0"/>
              <a:t>Phytochelators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Nicotianamine</a:t>
            </a:r>
            <a:r>
              <a:rPr lang="en-US" dirty="0" smtClean="0"/>
              <a:t> (NA)</a:t>
            </a:r>
          </a:p>
          <a:p>
            <a:pPr lvl="1"/>
            <a:r>
              <a:rPr lang="en-US" dirty="0" err="1" smtClean="0"/>
              <a:t>Nonproteinogenic</a:t>
            </a:r>
            <a:r>
              <a:rPr lang="en-US" dirty="0" smtClean="0"/>
              <a:t> amino acid binds to Zn</a:t>
            </a:r>
            <a:r>
              <a:rPr lang="en-US" baseline="30000" dirty="0" smtClean="0"/>
              <a:t>2+</a:t>
            </a:r>
            <a:r>
              <a:rPr lang="en-US" dirty="0" smtClean="0"/>
              <a:t> and Fe</a:t>
            </a:r>
          </a:p>
          <a:p>
            <a:pPr lvl="1"/>
            <a:r>
              <a:rPr lang="en-US" dirty="0" smtClean="0"/>
              <a:t>Potential root to shoot transport</a:t>
            </a:r>
          </a:p>
          <a:p>
            <a:r>
              <a:rPr lang="en-US" dirty="0" smtClean="0"/>
              <a:t>Glutathione</a:t>
            </a:r>
          </a:p>
          <a:p>
            <a:r>
              <a:rPr lang="en-US" dirty="0" smtClean="0"/>
              <a:t>Organic acids</a:t>
            </a:r>
          </a:p>
          <a:p>
            <a:pPr lvl="1"/>
            <a:r>
              <a:rPr lang="en-US" dirty="0" smtClean="0"/>
              <a:t>All </a:t>
            </a:r>
            <a:r>
              <a:rPr lang="en-US" dirty="0" err="1" smtClean="0"/>
              <a:t>chelators</a:t>
            </a:r>
            <a:r>
              <a:rPr lang="en-US" dirty="0" smtClean="0"/>
              <a:t> and </a:t>
            </a:r>
            <a:r>
              <a:rPr lang="en-US" dirty="0" err="1" smtClean="0"/>
              <a:t>phytochelators</a:t>
            </a:r>
            <a:r>
              <a:rPr lang="en-US" dirty="0" smtClean="0"/>
              <a:t> not yet identified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9709843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627</TotalTime>
  <Words>1656</Words>
  <Application>Microsoft Macintosh PowerPoint</Application>
  <PresentationFormat>On-screen Show (4:3)</PresentationFormat>
  <Paragraphs>209</Paragraphs>
  <Slides>17</Slides>
  <Notes>17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Breeze</vt:lpstr>
      <vt:lpstr>Zinc Uptake and Storage in Arabidopsis thaliana</vt:lpstr>
      <vt:lpstr>Benefits of Zinc</vt:lpstr>
      <vt:lpstr>Negative Effects</vt:lpstr>
      <vt:lpstr>Nutrient Uptake</vt:lpstr>
      <vt:lpstr>General Diagram: Root Uptake  Xylem</vt:lpstr>
      <vt:lpstr>ZIP</vt:lpstr>
      <vt:lpstr>Slide 7</vt:lpstr>
      <vt:lpstr>Slide 8</vt:lpstr>
      <vt:lpstr>Chelators + Phytochelators</vt:lpstr>
      <vt:lpstr>Heavy Metal ATPases (HMA)</vt:lpstr>
      <vt:lpstr>HMA’s</vt:lpstr>
      <vt:lpstr>PCR2</vt:lpstr>
      <vt:lpstr>Vacuolar Storage </vt:lpstr>
      <vt:lpstr>Vacuolar Sequestration</vt:lpstr>
      <vt:lpstr>MTP1/ZAT1</vt:lpstr>
      <vt:lpstr>Slide 16</vt:lpstr>
      <vt:lpstr>Lit. Cited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Christopher Polo</cp:lastModifiedBy>
  <cp:revision>58</cp:revision>
  <cp:lastPrinted>2014-02-27T16:18:58Z</cp:lastPrinted>
  <dcterms:created xsi:type="dcterms:W3CDTF">2014-02-27T16:26:07Z</dcterms:created>
  <dcterms:modified xsi:type="dcterms:W3CDTF">2014-02-27T16:51:44Z</dcterms:modified>
</cp:coreProperties>
</file>