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5" r:id="rId4"/>
    <p:sldId id="262" r:id="rId5"/>
    <p:sldId id="268" r:id="rId6"/>
    <p:sldId id="284" r:id="rId7"/>
    <p:sldId id="269" r:id="rId8"/>
    <p:sldId id="287" r:id="rId9"/>
    <p:sldId id="290" r:id="rId10"/>
    <p:sldId id="291" r:id="rId11"/>
    <p:sldId id="292" r:id="rId12"/>
    <p:sldId id="296" r:id="rId13"/>
    <p:sldId id="294" r:id="rId14"/>
    <p:sldId id="302" r:id="rId15"/>
    <p:sldId id="297" r:id="rId16"/>
    <p:sldId id="299" r:id="rId17"/>
    <p:sldId id="301" r:id="rId18"/>
    <p:sldId id="258" r:id="rId19"/>
    <p:sldId id="259" r:id="rId20"/>
    <p:sldId id="260" r:id="rId21"/>
    <p:sldId id="266" r:id="rId22"/>
    <p:sldId id="264" r:id="rId23"/>
    <p:sldId id="263" r:id="rId24"/>
    <p:sldId id="267" r:id="rId25"/>
    <p:sldId id="270" r:id="rId26"/>
    <p:sldId id="272" r:id="rId27"/>
    <p:sldId id="271" r:id="rId28"/>
    <p:sldId id="274" r:id="rId29"/>
    <p:sldId id="300" r:id="rId30"/>
    <p:sldId id="276" r:id="rId31"/>
    <p:sldId id="277" r:id="rId32"/>
    <p:sldId id="278" r:id="rId33"/>
    <p:sldId id="279" r:id="rId34"/>
    <p:sldId id="281" r:id="rId35"/>
    <p:sldId id="282" r:id="rId36"/>
    <p:sldId id="283" r:id="rId37"/>
    <p:sldId id="280" r:id="rId38"/>
    <p:sldId id="286" r:id="rId39"/>
    <p:sldId id="288" r:id="rId40"/>
    <p:sldId id="289" r:id="rId41"/>
    <p:sldId id="293" r:id="rId42"/>
    <p:sldId id="295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1" autoAdjust="0"/>
    <p:restoredTop sz="91609" autoAdjust="0"/>
  </p:normalViewPr>
  <p:slideViewPr>
    <p:cSldViewPr snapToGrid="0" snapToObjects="1">
      <p:cViewPr varScale="1">
        <p:scale>
          <a:sx n="95" d="100"/>
          <a:sy n="95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RAE:Experimentation:RAE%207-10-12%20Theophylline%20exp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RAE:RAE%207-12-12%20Theo+Caf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RAE:Experimentation:Theophylline%20time%20cour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 b="0" dirty="0" smtClean="0">
                <a:latin typeface="+mj-lt"/>
              </a:rPr>
              <a:t>Theophylline’s </a:t>
            </a:r>
            <a:r>
              <a:rPr lang="en-US" sz="3600" b="0" dirty="0" smtClean="0">
                <a:latin typeface="+mj-lt"/>
              </a:rPr>
              <a:t>effect</a:t>
            </a:r>
            <a:r>
              <a:rPr lang="en-US" sz="3600" b="0" baseline="0" dirty="0" smtClean="0">
                <a:latin typeface="+mj-lt"/>
              </a:rPr>
              <a:t> </a:t>
            </a:r>
            <a:r>
              <a:rPr lang="en-US" sz="3600" b="0" baseline="0" dirty="0" smtClean="0">
                <a:latin typeface="+mj-lt"/>
              </a:rPr>
              <a:t>on</a:t>
            </a:r>
            <a:r>
              <a:rPr lang="en-US" sz="3600" b="0" dirty="0" smtClean="0">
                <a:latin typeface="+mj-lt"/>
              </a:rPr>
              <a:t> </a:t>
            </a:r>
            <a:r>
              <a:rPr lang="en-US" sz="3600" b="0" dirty="0">
                <a:latin typeface="+mj-lt"/>
              </a:rPr>
              <a:t>GFP</a:t>
            </a:r>
            <a:r>
              <a:rPr lang="en-US" sz="3600" b="0" baseline="0" dirty="0">
                <a:latin typeface="+mj-lt"/>
              </a:rPr>
              <a:t> </a:t>
            </a:r>
            <a:r>
              <a:rPr lang="en-US" sz="3600" b="0" baseline="0" dirty="0" smtClean="0">
                <a:latin typeface="+mj-lt"/>
              </a:rPr>
              <a:t>Production</a:t>
            </a:r>
            <a:endParaRPr lang="en-US" sz="3600" b="0" dirty="0">
              <a:latin typeface="+mj-lt"/>
            </a:endParaRPr>
          </a:p>
        </c:rich>
      </c:tx>
      <c:layout>
        <c:manualLayout>
          <c:xMode val="edge"/>
          <c:yMode val="edge"/>
          <c:x val="0.163177137899512"/>
          <c:y val="0.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Riboswitch D-3</c:v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5"/>
            <c:spPr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Sheet1!$R$56:$W$56</c:f>
                <c:numCache>
                  <c:formatCode>General</c:formatCode>
                  <c:ptCount val="6"/>
                  <c:pt idx="0">
                    <c:v>139.7508910264644</c:v>
                  </c:pt>
                  <c:pt idx="1">
                    <c:v>1289.662872287654</c:v>
                  </c:pt>
                  <c:pt idx="2">
                    <c:v>2116.039628537835</c:v>
                  </c:pt>
                  <c:pt idx="3">
                    <c:v>1002.107021459093</c:v>
                  </c:pt>
                  <c:pt idx="4">
                    <c:v>1513.962277339813</c:v>
                  </c:pt>
                  <c:pt idx="5">
                    <c:v>1601.078554820257</c:v>
                  </c:pt>
                </c:numCache>
              </c:numRef>
            </c:plus>
            <c:minus>
              <c:numRef>
                <c:f>Sheet1!$R$56:$W$56</c:f>
                <c:numCache>
                  <c:formatCode>General</c:formatCode>
                  <c:ptCount val="6"/>
                  <c:pt idx="0">
                    <c:v>139.7508910264644</c:v>
                  </c:pt>
                  <c:pt idx="1">
                    <c:v>1289.662872287654</c:v>
                  </c:pt>
                  <c:pt idx="2">
                    <c:v>2116.039628537835</c:v>
                  </c:pt>
                  <c:pt idx="3">
                    <c:v>1002.107021459093</c:v>
                  </c:pt>
                  <c:pt idx="4">
                    <c:v>1513.962277339813</c:v>
                  </c:pt>
                  <c:pt idx="5">
                    <c:v>1601.078554820257</c:v>
                  </c:pt>
                </c:numCache>
              </c:numRef>
            </c:minus>
          </c:errBars>
          <c:cat>
            <c:numRef>
              <c:f>Sheet1!$Y$67:$AD$67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Sheet1!$R$55:$W$55</c:f>
              <c:numCache>
                <c:formatCode>General</c:formatCode>
                <c:ptCount val="6"/>
                <c:pt idx="0">
                  <c:v>2290.86264578524</c:v>
                </c:pt>
                <c:pt idx="1">
                  <c:v>34295.06597426123</c:v>
                </c:pt>
                <c:pt idx="2">
                  <c:v>43216.61978479972</c:v>
                </c:pt>
                <c:pt idx="3">
                  <c:v>36179.14185412758</c:v>
                </c:pt>
                <c:pt idx="4">
                  <c:v>36765.67748282733</c:v>
                </c:pt>
                <c:pt idx="5">
                  <c:v>35431.79388589813</c:v>
                </c:pt>
              </c:numCache>
            </c:numRef>
          </c:val>
          <c:smooth val="0"/>
        </c:ser>
        <c:ser>
          <c:idx val="1"/>
          <c:order val="1"/>
          <c:tx>
            <c:v>Riboswitch D-4</c:v>
          </c:tx>
          <c:spPr>
            <a:ln w="12700">
              <a:solidFill>
                <a:schemeClr val="tx1"/>
              </a:solidFill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Sheet1!$Y$56:$AD$56</c:f>
                <c:numCache>
                  <c:formatCode>General</c:formatCode>
                  <c:ptCount val="6"/>
                  <c:pt idx="0">
                    <c:v>546.8097651053821</c:v>
                  </c:pt>
                  <c:pt idx="1">
                    <c:v>919.6912143705665</c:v>
                  </c:pt>
                  <c:pt idx="2">
                    <c:v>840.6345597433851</c:v>
                  </c:pt>
                  <c:pt idx="3">
                    <c:v>1070.885613489822</c:v>
                  </c:pt>
                  <c:pt idx="4">
                    <c:v>1035.619102270529</c:v>
                  </c:pt>
                  <c:pt idx="5">
                    <c:v>1116.160212789307</c:v>
                  </c:pt>
                </c:numCache>
              </c:numRef>
            </c:plus>
            <c:minus>
              <c:numRef>
                <c:f>Sheet1!$Y$56:$AD$56</c:f>
                <c:numCache>
                  <c:formatCode>General</c:formatCode>
                  <c:ptCount val="6"/>
                  <c:pt idx="0">
                    <c:v>546.8097651053821</c:v>
                  </c:pt>
                  <c:pt idx="1">
                    <c:v>919.6912143705665</c:v>
                  </c:pt>
                  <c:pt idx="2">
                    <c:v>840.6345597433851</c:v>
                  </c:pt>
                  <c:pt idx="3">
                    <c:v>1070.885613489822</c:v>
                  </c:pt>
                  <c:pt idx="4">
                    <c:v>1035.619102270529</c:v>
                  </c:pt>
                  <c:pt idx="5">
                    <c:v>1116.160212789307</c:v>
                  </c:pt>
                </c:numCache>
              </c:numRef>
            </c:minus>
          </c:errBars>
          <c:cat>
            <c:numRef>
              <c:f>Sheet1!$Y$67:$AD$67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Sheet1!$Y$55:$AD$55</c:f>
              <c:numCache>
                <c:formatCode>General</c:formatCode>
                <c:ptCount val="6"/>
                <c:pt idx="0">
                  <c:v>-1089.241721972832</c:v>
                </c:pt>
                <c:pt idx="1">
                  <c:v>12637.57677192382</c:v>
                </c:pt>
                <c:pt idx="2">
                  <c:v>20859.07278973584</c:v>
                </c:pt>
                <c:pt idx="3">
                  <c:v>24511.91065324435</c:v>
                </c:pt>
                <c:pt idx="4">
                  <c:v>31490.15409993441</c:v>
                </c:pt>
                <c:pt idx="5">
                  <c:v>35148.9880187135</c:v>
                </c:pt>
              </c:numCache>
            </c:numRef>
          </c:val>
          <c:smooth val="0"/>
        </c:ser>
        <c:ser>
          <c:idx val="2"/>
          <c:order val="2"/>
          <c:tx>
            <c:v>Riboswitch E-2</c:v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Sheet1!$R$64:$W$64</c:f>
                <c:numCache>
                  <c:formatCode>General</c:formatCode>
                  <c:ptCount val="6"/>
                  <c:pt idx="0">
                    <c:v>268.3104768009404</c:v>
                  </c:pt>
                  <c:pt idx="1">
                    <c:v>268.8041272432706</c:v>
                  </c:pt>
                  <c:pt idx="2">
                    <c:v>222.2273616669563</c:v>
                  </c:pt>
                  <c:pt idx="3">
                    <c:v>310.8315467325172</c:v>
                  </c:pt>
                  <c:pt idx="4">
                    <c:v>186.56373675746</c:v>
                  </c:pt>
                  <c:pt idx="5">
                    <c:v>323.1871252419152</c:v>
                  </c:pt>
                </c:numCache>
              </c:numRef>
            </c:plus>
            <c:minus>
              <c:numRef>
                <c:f>Sheet1!$R$64:$W$64</c:f>
                <c:numCache>
                  <c:formatCode>General</c:formatCode>
                  <c:ptCount val="6"/>
                  <c:pt idx="0">
                    <c:v>268.3104768009404</c:v>
                  </c:pt>
                  <c:pt idx="1">
                    <c:v>268.8041272432706</c:v>
                  </c:pt>
                  <c:pt idx="2">
                    <c:v>222.2273616669563</c:v>
                  </c:pt>
                  <c:pt idx="3">
                    <c:v>310.8315467325172</c:v>
                  </c:pt>
                  <c:pt idx="4">
                    <c:v>186.56373675746</c:v>
                  </c:pt>
                  <c:pt idx="5">
                    <c:v>323.1871252419152</c:v>
                  </c:pt>
                </c:numCache>
              </c:numRef>
            </c:minus>
          </c:errBars>
          <c:cat>
            <c:numRef>
              <c:f>Sheet1!$Y$67:$AD$67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Sheet1!$R$63:$W$63</c:f>
              <c:numCache>
                <c:formatCode>General</c:formatCode>
                <c:ptCount val="6"/>
                <c:pt idx="0">
                  <c:v>-72.1441268650272</c:v>
                </c:pt>
                <c:pt idx="1">
                  <c:v>150.8669031772296</c:v>
                </c:pt>
                <c:pt idx="2">
                  <c:v>80.0177379807635</c:v>
                </c:pt>
                <c:pt idx="3">
                  <c:v>-2851.77005659894</c:v>
                </c:pt>
                <c:pt idx="4">
                  <c:v>-2454.29878646005</c:v>
                </c:pt>
                <c:pt idx="5">
                  <c:v>-1901.491542495891</c:v>
                </c:pt>
              </c:numCache>
            </c:numRef>
          </c:val>
          <c:smooth val="0"/>
        </c:ser>
        <c:ser>
          <c:idx val="3"/>
          <c:order val="3"/>
          <c:tx>
            <c:v>Riboswitch E-8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Sheet1!$Y$64:$AD$64</c:f>
                <c:numCache>
                  <c:formatCode>General</c:formatCode>
                  <c:ptCount val="6"/>
                  <c:pt idx="0">
                    <c:v>133.6829043523356</c:v>
                  </c:pt>
                  <c:pt idx="1">
                    <c:v>143.1956958390189</c:v>
                  </c:pt>
                  <c:pt idx="2">
                    <c:v>243.5108849759685</c:v>
                  </c:pt>
                  <c:pt idx="3">
                    <c:v>242.5671671911</c:v>
                  </c:pt>
                  <c:pt idx="4">
                    <c:v>448.2472375343591</c:v>
                  </c:pt>
                  <c:pt idx="5">
                    <c:v>532.0450960822739</c:v>
                  </c:pt>
                </c:numCache>
              </c:numRef>
            </c:plus>
            <c:minus>
              <c:numRef>
                <c:f>Sheet1!$Y$64:$AD$64</c:f>
                <c:numCache>
                  <c:formatCode>General</c:formatCode>
                  <c:ptCount val="6"/>
                  <c:pt idx="0">
                    <c:v>133.6829043523356</c:v>
                  </c:pt>
                  <c:pt idx="1">
                    <c:v>143.1956958390189</c:v>
                  </c:pt>
                  <c:pt idx="2">
                    <c:v>243.5108849759685</c:v>
                  </c:pt>
                  <c:pt idx="3">
                    <c:v>242.5671671911</c:v>
                  </c:pt>
                  <c:pt idx="4">
                    <c:v>448.2472375343591</c:v>
                  </c:pt>
                  <c:pt idx="5">
                    <c:v>532.0450960822739</c:v>
                  </c:pt>
                </c:numCache>
              </c:numRef>
            </c:minus>
          </c:errBars>
          <c:cat>
            <c:numRef>
              <c:f>Sheet1!$Y$67:$AD$67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Sheet1!$Y$63:$AD$63</c:f>
              <c:numCache>
                <c:formatCode>General</c:formatCode>
                <c:ptCount val="6"/>
                <c:pt idx="0">
                  <c:v>-455.1727940681367</c:v>
                </c:pt>
                <c:pt idx="1">
                  <c:v>-1026.764137288792</c:v>
                </c:pt>
                <c:pt idx="2">
                  <c:v>1448.23961817379</c:v>
                </c:pt>
                <c:pt idx="3">
                  <c:v>-168.890040195945</c:v>
                </c:pt>
                <c:pt idx="4">
                  <c:v>-348.6965095406242</c:v>
                </c:pt>
                <c:pt idx="5">
                  <c:v>2365.89916981857</c:v>
                </c:pt>
              </c:numCache>
            </c:numRef>
          </c:val>
          <c:smooth val="0"/>
        </c:ser>
        <c:ser>
          <c:idx val="4"/>
          <c:order val="4"/>
          <c:tx>
            <c:v>Negative control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Sheet1!$R$72:$W$72</c:f>
                <c:numCache>
                  <c:formatCode>General</c:formatCode>
                  <c:ptCount val="6"/>
                  <c:pt idx="0">
                    <c:v>360.0410074372263</c:v>
                  </c:pt>
                  <c:pt idx="1">
                    <c:v>388.9547868268378</c:v>
                  </c:pt>
                  <c:pt idx="2">
                    <c:v>153.7650252731725</c:v>
                  </c:pt>
                  <c:pt idx="3">
                    <c:v>284.2394339867191</c:v>
                  </c:pt>
                  <c:pt idx="4">
                    <c:v>186.7802671310648</c:v>
                  </c:pt>
                  <c:pt idx="5">
                    <c:v>152.021893553574</c:v>
                  </c:pt>
                </c:numCache>
              </c:numRef>
            </c:plus>
            <c:minus>
              <c:numRef>
                <c:f>Sheet1!$R$72:$W$72</c:f>
                <c:numCache>
                  <c:formatCode>General</c:formatCode>
                  <c:ptCount val="6"/>
                  <c:pt idx="0">
                    <c:v>360.0410074372263</c:v>
                  </c:pt>
                  <c:pt idx="1">
                    <c:v>388.9547868268378</c:v>
                  </c:pt>
                  <c:pt idx="2">
                    <c:v>153.7650252731725</c:v>
                  </c:pt>
                  <c:pt idx="3">
                    <c:v>284.2394339867191</c:v>
                  </c:pt>
                  <c:pt idx="4">
                    <c:v>186.7802671310648</c:v>
                  </c:pt>
                  <c:pt idx="5">
                    <c:v>152.021893553574</c:v>
                  </c:pt>
                </c:numCache>
              </c:numRef>
            </c:minus>
          </c:errBars>
          <c:cat>
            <c:numRef>
              <c:f>Sheet1!$Y$67:$AD$67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Sheet1!$R$71:$W$71</c:f>
              <c:numCache>
                <c:formatCode>General</c:formatCode>
                <c:ptCount val="6"/>
                <c:pt idx="0">
                  <c:v>332.7420746714608</c:v>
                </c:pt>
                <c:pt idx="1">
                  <c:v>-467.307044920669</c:v>
                </c:pt>
                <c:pt idx="2">
                  <c:v>-1279.044669107887</c:v>
                </c:pt>
                <c:pt idx="3">
                  <c:v>-1796.656512602691</c:v>
                </c:pt>
                <c:pt idx="4">
                  <c:v>-3012.146859291161</c:v>
                </c:pt>
                <c:pt idx="5">
                  <c:v>-3912.929575416214</c:v>
                </c:pt>
              </c:numCache>
            </c:numRef>
          </c:val>
          <c:smooth val="0"/>
        </c:ser>
        <c:ser>
          <c:idx val="5"/>
          <c:order val="5"/>
          <c:tx>
            <c:v>Positive control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Sheet1!$Y$72:$AD$72</c:f>
                <c:numCache>
                  <c:formatCode>General</c:formatCode>
                  <c:ptCount val="6"/>
                  <c:pt idx="0">
                    <c:v>63.94663500773282</c:v>
                  </c:pt>
                  <c:pt idx="1">
                    <c:v>350.2282226156267</c:v>
                  </c:pt>
                  <c:pt idx="2">
                    <c:v>649.4917693148063</c:v>
                  </c:pt>
                  <c:pt idx="3">
                    <c:v>95.2597659251795</c:v>
                  </c:pt>
                  <c:pt idx="4">
                    <c:v>268.0583712136213</c:v>
                  </c:pt>
                  <c:pt idx="5">
                    <c:v>569.6695269675284</c:v>
                  </c:pt>
                </c:numCache>
              </c:numRef>
            </c:plus>
            <c:minus>
              <c:numRef>
                <c:f>Sheet1!$Y$72:$AD$72</c:f>
                <c:numCache>
                  <c:formatCode>General</c:formatCode>
                  <c:ptCount val="6"/>
                  <c:pt idx="0">
                    <c:v>63.94663500773282</c:v>
                  </c:pt>
                  <c:pt idx="1">
                    <c:v>350.2282226156267</c:v>
                  </c:pt>
                  <c:pt idx="2">
                    <c:v>649.4917693148063</c:v>
                  </c:pt>
                  <c:pt idx="3">
                    <c:v>95.2597659251795</c:v>
                  </c:pt>
                  <c:pt idx="4">
                    <c:v>268.0583712136213</c:v>
                  </c:pt>
                  <c:pt idx="5">
                    <c:v>569.6695269675284</c:v>
                  </c:pt>
                </c:numCache>
              </c:numRef>
            </c:minus>
          </c:errBars>
          <c:cat>
            <c:numRef>
              <c:f>Sheet1!$Y$67:$AD$67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Sheet1!$Y$71:$AD$71</c:f>
              <c:numCache>
                <c:formatCode>General</c:formatCode>
                <c:ptCount val="6"/>
                <c:pt idx="0">
                  <c:v>19287.23909609024</c:v>
                </c:pt>
                <c:pt idx="1">
                  <c:v>16028.06552692667</c:v>
                </c:pt>
                <c:pt idx="2">
                  <c:v>15249.49045487732</c:v>
                </c:pt>
                <c:pt idx="3">
                  <c:v>16066.0227350185</c:v>
                </c:pt>
                <c:pt idx="4">
                  <c:v>15230.38708719615</c:v>
                </c:pt>
                <c:pt idx="5">
                  <c:v>13648.11194586171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025176"/>
        <c:axId val="412030712"/>
      </c:lineChart>
      <c:catAx>
        <c:axId val="412025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Theophylline concentration (mM)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2030712"/>
        <c:crosses val="autoZero"/>
        <c:auto val="1"/>
        <c:lblAlgn val="ctr"/>
        <c:lblOffset val="100"/>
        <c:noMultiLvlLbl val="0"/>
      </c:catAx>
      <c:valAx>
        <c:axId val="412030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</a:t>
                </a:r>
                <a:r>
                  <a:rPr lang="en-US" baseline="0"/>
                  <a:t>/cell (arbitrary fluorescence units)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2025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b="0" dirty="0">
                <a:latin typeface="+mj-lt"/>
              </a:rPr>
              <a:t>Theophylline</a:t>
            </a:r>
            <a:r>
              <a:rPr lang="en-US" sz="3600" b="0" baseline="0" dirty="0">
                <a:latin typeface="+mj-lt"/>
              </a:rPr>
              <a:t> and Caffeine's </a:t>
            </a:r>
            <a:r>
              <a:rPr lang="en-US" sz="3600" b="0" baseline="0" dirty="0" smtClean="0">
                <a:latin typeface="+mj-lt"/>
              </a:rPr>
              <a:t>effect </a:t>
            </a:r>
            <a:r>
              <a:rPr lang="en-US" sz="3600" b="0" baseline="0" dirty="0">
                <a:latin typeface="+mj-lt"/>
              </a:rPr>
              <a:t>on GFP production</a:t>
            </a:r>
            <a:endParaRPr lang="en-US" sz="3600" b="0" dirty="0">
              <a:latin typeface="+mj-lt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Riboswitch D-Theophylline</c:v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5"/>
          </c:marker>
          <c:cat>
            <c:numRef>
              <c:f>'[RAE 7-12-12 Theo+Caff.xlsx]Sheet1'!$Y$34:$AD$34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'[RAE 7-12-12 Theo+Caff.xlsx]Sheet1'!$R$31:$W$31</c:f>
              <c:numCache>
                <c:formatCode>General</c:formatCode>
                <c:ptCount val="6"/>
                <c:pt idx="0">
                  <c:v>802.6761738696036</c:v>
                </c:pt>
                <c:pt idx="1">
                  <c:v>20970.63630077335</c:v>
                </c:pt>
                <c:pt idx="2">
                  <c:v>25706.96181941684</c:v>
                </c:pt>
                <c:pt idx="3">
                  <c:v>44437.39062855615</c:v>
                </c:pt>
                <c:pt idx="4">
                  <c:v>58716.02139527519</c:v>
                </c:pt>
                <c:pt idx="5">
                  <c:v>78955.3188625151</c:v>
                </c:pt>
              </c:numCache>
            </c:numRef>
          </c:val>
          <c:smooth val="0"/>
        </c:ser>
        <c:ser>
          <c:idx val="1"/>
          <c:order val="1"/>
          <c:tx>
            <c:v>Empty pSB1K8-Theophylline</c:v>
          </c:tx>
          <c:spPr>
            <a:ln w="12700">
              <a:solidFill>
                <a:schemeClr val="tx1"/>
              </a:solidFill>
            </a:ln>
          </c:spPr>
          <c:marker>
            <c:symbol val="diamond"/>
            <c:size val="5"/>
          </c:marker>
          <c:cat>
            <c:numRef>
              <c:f>'[RAE 7-12-12 Theo+Caff.xlsx]Sheet1'!$Y$34:$AD$34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'[RAE 7-12-12 Theo+Caff.xlsx]Sheet1'!$Y$31:$AD$31</c:f>
              <c:numCache>
                <c:formatCode>General</c:formatCode>
                <c:ptCount val="6"/>
                <c:pt idx="0">
                  <c:v>1312.8897215448</c:v>
                </c:pt>
                <c:pt idx="1">
                  <c:v>162.4560844829496</c:v>
                </c:pt>
                <c:pt idx="2">
                  <c:v>1104.63313533404</c:v>
                </c:pt>
                <c:pt idx="3">
                  <c:v>-1223.462123877163</c:v>
                </c:pt>
                <c:pt idx="4">
                  <c:v>135.4069930989633</c:v>
                </c:pt>
                <c:pt idx="5">
                  <c:v>-2231.036260495074</c:v>
                </c:pt>
              </c:numCache>
            </c:numRef>
          </c:val>
          <c:smooth val="0"/>
        </c:ser>
        <c:ser>
          <c:idx val="2"/>
          <c:order val="2"/>
          <c:tx>
            <c:v>Riboswitch D-Caffeine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5"/>
          </c:marker>
          <c:cat>
            <c:numRef>
              <c:f>'[RAE 7-12-12 Theo+Caff.xlsx]Sheet1'!$Y$34:$AD$34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'[RAE 7-12-12 Theo+Caff.xlsx]Sheet1'!$R$38:$W$38</c:f>
              <c:numCache>
                <c:formatCode>General</c:formatCode>
                <c:ptCount val="6"/>
                <c:pt idx="0">
                  <c:v>422.6639103144991</c:v>
                </c:pt>
                <c:pt idx="1">
                  <c:v>1344.147625640493</c:v>
                </c:pt>
                <c:pt idx="2">
                  <c:v>110.3056588291218</c:v>
                </c:pt>
                <c:pt idx="3">
                  <c:v>216.1220057435873</c:v>
                </c:pt>
                <c:pt idx="4">
                  <c:v>1176.539975940835</c:v>
                </c:pt>
                <c:pt idx="5">
                  <c:v>-108.7786772279463</c:v>
                </c:pt>
              </c:numCache>
            </c:numRef>
          </c:val>
          <c:smooth val="0"/>
        </c:ser>
        <c:ser>
          <c:idx val="3"/>
          <c:order val="3"/>
          <c:tx>
            <c:v>Empty pSB1K8-Caffeine-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5"/>
          </c:marker>
          <c:cat>
            <c:numRef>
              <c:f>'[RAE 7-12-12 Theo+Caff.xlsx]Sheet1'!$Y$34:$AD$34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</c:numCache>
            </c:numRef>
          </c:cat>
          <c:val>
            <c:numRef>
              <c:f>'[RAE 7-12-12 Theo+Caff.xlsx]Sheet1'!$Y$38:$AD$38</c:f>
              <c:numCache>
                <c:formatCode>General</c:formatCode>
                <c:ptCount val="6"/>
                <c:pt idx="0">
                  <c:v>-333.8693462119864</c:v>
                </c:pt>
                <c:pt idx="1">
                  <c:v>1342.784194641033</c:v>
                </c:pt>
                <c:pt idx="2">
                  <c:v>607.3794502145276</c:v>
                </c:pt>
                <c:pt idx="3">
                  <c:v>638.7689953137526</c:v>
                </c:pt>
                <c:pt idx="4">
                  <c:v>-1068.452471984663</c:v>
                </c:pt>
                <c:pt idx="5">
                  <c:v>-1247.828648699923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052648"/>
        <c:axId val="412058472"/>
      </c:lineChart>
      <c:catAx>
        <c:axId val="412052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Ligand concentration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2058472"/>
        <c:crosses val="autoZero"/>
        <c:auto val="1"/>
        <c:lblAlgn val="ctr"/>
        <c:lblOffset val="100"/>
        <c:noMultiLvlLbl val="0"/>
      </c:catAx>
      <c:valAx>
        <c:axId val="412058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Fluorescence/cell (arbitrary fluorescence units)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2052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b="0" dirty="0">
                <a:latin typeface="+mj-lt"/>
              </a:rPr>
              <a:t>Theophylline's</a:t>
            </a:r>
            <a:r>
              <a:rPr lang="en-US" sz="3600" b="0" baseline="0" dirty="0">
                <a:latin typeface="+mj-lt"/>
              </a:rPr>
              <a:t> </a:t>
            </a:r>
            <a:r>
              <a:rPr lang="en-US" sz="3600" b="0" baseline="0" dirty="0" smtClean="0">
                <a:latin typeface="+mj-lt"/>
              </a:rPr>
              <a:t>effect </a:t>
            </a:r>
            <a:r>
              <a:rPr lang="en-US" sz="3600" b="0" baseline="0" dirty="0">
                <a:latin typeface="+mj-lt"/>
              </a:rPr>
              <a:t>on GFP production </a:t>
            </a:r>
            <a:r>
              <a:rPr lang="en-US" sz="3600" b="0" baseline="0" dirty="0" smtClean="0">
                <a:latin typeface="+mj-lt"/>
              </a:rPr>
              <a:t>Over </a:t>
            </a:r>
            <a:r>
              <a:rPr lang="en-US" sz="3600" b="0" baseline="0" dirty="0">
                <a:latin typeface="+mj-lt"/>
              </a:rPr>
              <a:t>T</a:t>
            </a:r>
            <a:r>
              <a:rPr lang="en-US" sz="3600" b="0" baseline="0" dirty="0" smtClean="0">
                <a:latin typeface="+mj-lt"/>
              </a:rPr>
              <a:t>ime</a:t>
            </a:r>
            <a:endParaRPr lang="en-US" sz="3600" b="0" dirty="0">
              <a:latin typeface="+mj-lt"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Riboswitch D</c:v>
          </c:tx>
          <c:xVal>
            <c:numRef>
              <c:f>Sheet1!$B$15:$G$15</c:f>
              <c:numCache>
                <c:formatCode>General</c:formatCode>
                <c:ptCount val="6"/>
                <c:pt idx="0">
                  <c:v>0.0</c:v>
                </c:pt>
                <c:pt idx="1">
                  <c:v>60.0</c:v>
                </c:pt>
                <c:pt idx="2">
                  <c:v>110.0</c:v>
                </c:pt>
                <c:pt idx="3">
                  <c:v>170.0</c:v>
                </c:pt>
                <c:pt idx="4">
                  <c:v>240.0</c:v>
                </c:pt>
                <c:pt idx="5">
                  <c:v>370.0</c:v>
                </c:pt>
              </c:numCache>
            </c:numRef>
          </c:xVal>
          <c:yVal>
            <c:numRef>
              <c:f>Sheet1!$B$16:$G$16</c:f>
              <c:numCache>
                <c:formatCode>General</c:formatCode>
                <c:ptCount val="6"/>
                <c:pt idx="0">
                  <c:v>-50136.36363636363</c:v>
                </c:pt>
                <c:pt idx="1">
                  <c:v>-9530.769230769227</c:v>
                </c:pt>
                <c:pt idx="2">
                  <c:v>36835.61643835616</c:v>
                </c:pt>
                <c:pt idx="3">
                  <c:v>68352.0</c:v>
                </c:pt>
                <c:pt idx="4">
                  <c:v>118019.8198198198</c:v>
                </c:pt>
                <c:pt idx="5">
                  <c:v>241000.992585014</c:v>
                </c:pt>
              </c:numCache>
            </c:numRef>
          </c:yVal>
          <c:smooth val="0"/>
        </c:ser>
        <c:ser>
          <c:idx val="2"/>
          <c:order val="1"/>
          <c:tx>
            <c:v>Empty pSB1K8</c:v>
          </c:tx>
          <c:xVal>
            <c:numRef>
              <c:f>Sheet1!$B$15:$G$15</c:f>
              <c:numCache>
                <c:formatCode>General</c:formatCode>
                <c:ptCount val="6"/>
                <c:pt idx="0">
                  <c:v>0.0</c:v>
                </c:pt>
                <c:pt idx="1">
                  <c:v>60.0</c:v>
                </c:pt>
                <c:pt idx="2">
                  <c:v>110.0</c:v>
                </c:pt>
                <c:pt idx="3">
                  <c:v>170.0</c:v>
                </c:pt>
                <c:pt idx="4">
                  <c:v>240.0</c:v>
                </c:pt>
                <c:pt idx="5">
                  <c:v>370.0</c:v>
                </c:pt>
              </c:numCache>
            </c:numRef>
          </c:xVal>
          <c:yVal>
            <c:numRef>
              <c:f>Sheet1!$B$17:$G$17</c:f>
              <c:numCache>
                <c:formatCode>General</c:formatCode>
                <c:ptCount val="6"/>
                <c:pt idx="0">
                  <c:v>-50646.15384615384</c:v>
                </c:pt>
                <c:pt idx="1">
                  <c:v>-12150.44247787611</c:v>
                </c:pt>
                <c:pt idx="2">
                  <c:v>-7942.307692307691</c:v>
                </c:pt>
                <c:pt idx="3">
                  <c:v>-12312.1387283237</c:v>
                </c:pt>
                <c:pt idx="4">
                  <c:v>-4831.041257367386</c:v>
                </c:pt>
                <c:pt idx="5">
                  <c:v>-5247.979453553911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223704"/>
        <c:axId val="1587944"/>
      </c:scatterChart>
      <c:valAx>
        <c:axId val="411223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87944"/>
        <c:crosses val="autoZero"/>
        <c:crossBetween val="midCat"/>
      </c:valAx>
      <c:valAx>
        <c:axId val="1587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Fluorescence/</a:t>
                </a:r>
                <a:r>
                  <a:rPr lang="en-US" baseline="0"/>
                  <a:t>cell (arbitrary units)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12237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5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7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3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5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3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2FA0-EDD1-1C4C-A1B3-1D5C004943D6}" type="datetimeFigureOut">
              <a:rPr lang="en-US" smtClean="0"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6003-CB72-4543-9467-BDDE0FC4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6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Theophylline Responsive </a:t>
            </a:r>
            <a:r>
              <a:rPr lang="en-US" dirty="0" err="1" smtClean="0"/>
              <a:t>Riboswitches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Becca</a:t>
            </a:r>
            <a:r>
              <a:rPr lang="en-US" dirty="0" smtClean="0"/>
              <a:t> Evans</a:t>
            </a:r>
          </a:p>
          <a:p>
            <a:r>
              <a:rPr lang="en-US" dirty="0" smtClean="0"/>
              <a:t>Summer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6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Theophylline vs. Caffeine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7576" y="4721464"/>
            <a:ext cx="150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Theophylline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12429" y="4721464"/>
            <a:ext cx="100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Caffeine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464"/>
          <a:stretch/>
        </p:blipFill>
        <p:spPr>
          <a:xfrm>
            <a:off x="5374774" y="2387495"/>
            <a:ext cx="2298700" cy="219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845" y="2387600"/>
            <a:ext cx="23368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60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150886"/>
              </p:ext>
            </p:extLst>
          </p:nvPr>
        </p:nvGraphicFramePr>
        <p:xfrm>
          <a:off x="242455" y="300182"/>
          <a:ext cx="8670636" cy="638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8400" y="1676400"/>
            <a:ext cx="517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}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0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912061"/>
              </p:ext>
            </p:extLst>
          </p:nvPr>
        </p:nvGraphicFramePr>
        <p:xfrm>
          <a:off x="288059" y="150091"/>
          <a:ext cx="8671214" cy="647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02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 for optimization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Caffeine </a:t>
            </a:r>
            <a:r>
              <a:rPr lang="en-US" dirty="0" smtClean="0">
                <a:sym typeface="Wingdings"/>
              </a:rPr>
              <a:t> Theophylline</a:t>
            </a:r>
          </a:p>
          <a:p>
            <a:pPr lvl="1"/>
            <a:r>
              <a:rPr lang="en-US" dirty="0" smtClean="0">
                <a:sym typeface="Wingdings"/>
              </a:rPr>
              <a:t>Reward cells for production of theophylline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yCDM</a:t>
            </a:r>
            <a:r>
              <a:rPr lang="en-US" dirty="0" smtClean="0">
                <a:sym typeface="Wingdings"/>
              </a:rPr>
              <a:t> metabolizes caffeine into theophylline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Theophylline vs. Caffeine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7576" y="4721464"/>
            <a:ext cx="150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Theophylline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12429" y="4721464"/>
            <a:ext cx="100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Caffeine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464"/>
          <a:stretch/>
        </p:blipFill>
        <p:spPr>
          <a:xfrm>
            <a:off x="5374774" y="2387495"/>
            <a:ext cx="2298700" cy="219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845" y="2387600"/>
            <a:ext cx="2336800" cy="21971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581323" y="1795588"/>
            <a:ext cx="492643" cy="7007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315200" y="1981200"/>
            <a:ext cx="492643" cy="7007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89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Amino Acid Sequence with Mutations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036" y="1417638"/>
            <a:ext cx="4978356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47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Aptamer</a:t>
            </a:r>
            <a:r>
              <a:rPr lang="en-US" dirty="0" smtClean="0"/>
              <a:t> picture: Cho</a:t>
            </a:r>
            <a:r>
              <a:rPr lang="en-US" dirty="0"/>
              <a:t>, </a:t>
            </a:r>
            <a:r>
              <a:rPr lang="en-US" dirty="0" err="1"/>
              <a:t>Eun</a:t>
            </a:r>
            <a:r>
              <a:rPr lang="en-US" dirty="0"/>
              <a:t> </a:t>
            </a:r>
            <a:r>
              <a:rPr lang="en-US" dirty="0" err="1"/>
              <a:t>Jeong</a:t>
            </a:r>
            <a:r>
              <a:rPr lang="en-US" dirty="0"/>
              <a:t>, </a:t>
            </a:r>
            <a:r>
              <a:rPr lang="en-US" dirty="0" err="1"/>
              <a:t>Joo-Woon</a:t>
            </a:r>
            <a:r>
              <a:rPr lang="en-US" dirty="0"/>
              <a:t> Lee, Andrew D. Ellington. Applications of </a:t>
            </a:r>
            <a:r>
              <a:rPr lang="en-US" dirty="0" err="1"/>
              <a:t>Aptamers</a:t>
            </a:r>
            <a:r>
              <a:rPr lang="en-US" dirty="0"/>
              <a:t> as Sensors. </a:t>
            </a:r>
            <a:r>
              <a:rPr lang="en-US" i="1" dirty="0"/>
              <a:t>Annual Review of Analytical Chemistry. </a:t>
            </a:r>
            <a:r>
              <a:rPr lang="en-US" dirty="0"/>
              <a:t>July 2009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Riboswitch</a:t>
            </a:r>
            <a:r>
              <a:rPr lang="en-US" dirty="0" smtClean="0"/>
              <a:t> sequence and original data: Shana </a:t>
            </a:r>
            <a:r>
              <a:rPr lang="en-US" dirty="0" err="1"/>
              <a:t>Topp</a:t>
            </a:r>
            <a:r>
              <a:rPr lang="en-US" dirty="0" smtClean="0"/>
              <a:t>, </a:t>
            </a:r>
            <a:r>
              <a:rPr lang="en-US" dirty="0"/>
              <a:t>Colleen M. K. </a:t>
            </a:r>
            <a:r>
              <a:rPr lang="en-US" dirty="0" err="1"/>
              <a:t>Reynoso</a:t>
            </a:r>
            <a:r>
              <a:rPr lang="en-US" dirty="0" smtClean="0"/>
              <a:t>, </a:t>
            </a:r>
            <a:r>
              <a:rPr lang="en-US" dirty="0"/>
              <a:t>Jessica C. </a:t>
            </a:r>
            <a:r>
              <a:rPr lang="en-US" dirty="0" err="1"/>
              <a:t>Seeliger</a:t>
            </a:r>
            <a:r>
              <a:rPr lang="en-US" dirty="0" smtClean="0"/>
              <a:t>, </a:t>
            </a:r>
            <a:r>
              <a:rPr lang="en-US" dirty="0"/>
              <a:t>Ian S. </a:t>
            </a:r>
            <a:r>
              <a:rPr lang="en-US" dirty="0" err="1"/>
              <a:t>Goldlust</a:t>
            </a:r>
            <a:r>
              <a:rPr lang="en-US" dirty="0" smtClean="0"/>
              <a:t>, </a:t>
            </a:r>
            <a:r>
              <a:rPr lang="en-US" dirty="0"/>
              <a:t>Shawn K. Desai</a:t>
            </a:r>
            <a:r>
              <a:rPr lang="en-US" dirty="0" smtClean="0"/>
              <a:t>, </a:t>
            </a:r>
            <a:r>
              <a:rPr lang="en-US" dirty="0" err="1"/>
              <a:t>Doroth</a:t>
            </a:r>
            <a:r>
              <a:rPr lang="en-US" dirty="0"/>
              <a:t> ́</a:t>
            </a:r>
            <a:r>
              <a:rPr lang="en-US" dirty="0" err="1"/>
              <a:t>ee</a:t>
            </a:r>
            <a:r>
              <a:rPr lang="en-US" dirty="0"/>
              <a:t> Murat</a:t>
            </a:r>
            <a:r>
              <a:rPr lang="en-US" dirty="0" smtClean="0"/>
              <a:t>, </a:t>
            </a:r>
            <a:r>
              <a:rPr lang="en-US" dirty="0"/>
              <a:t>Aimee </a:t>
            </a:r>
            <a:r>
              <a:rPr lang="en-US" dirty="0" err="1"/>
              <a:t>Shen</a:t>
            </a:r>
            <a:r>
              <a:rPr lang="en-US" dirty="0" smtClean="0"/>
              <a:t>, </a:t>
            </a:r>
            <a:r>
              <a:rPr lang="en-US" dirty="0"/>
              <a:t>Aaron W. </a:t>
            </a:r>
            <a:r>
              <a:rPr lang="en-US" dirty="0" err="1"/>
              <a:t>Puri</a:t>
            </a:r>
            <a:r>
              <a:rPr lang="en-US" dirty="0" smtClean="0"/>
              <a:t>, </a:t>
            </a:r>
            <a:r>
              <a:rPr lang="en-US" dirty="0" err="1"/>
              <a:t>Arash</a:t>
            </a:r>
            <a:r>
              <a:rPr lang="en-US" dirty="0"/>
              <a:t> </a:t>
            </a:r>
            <a:r>
              <a:rPr lang="en-US" dirty="0" err="1"/>
              <a:t>Komeili</a:t>
            </a:r>
            <a:r>
              <a:rPr lang="en-US" dirty="0" smtClean="0"/>
              <a:t>, </a:t>
            </a:r>
            <a:r>
              <a:rPr lang="en-US" dirty="0"/>
              <a:t>Carolyn R. </a:t>
            </a:r>
            <a:r>
              <a:rPr lang="en-US" dirty="0" err="1"/>
              <a:t>Bertozzi</a:t>
            </a:r>
            <a:r>
              <a:rPr lang="en-US" dirty="0" smtClean="0"/>
              <a:t>, </a:t>
            </a:r>
            <a:r>
              <a:rPr lang="en-US" dirty="0"/>
              <a:t>June R. Scott</a:t>
            </a:r>
            <a:r>
              <a:rPr lang="en-US" dirty="0" smtClean="0"/>
              <a:t>, </a:t>
            </a:r>
            <a:r>
              <a:rPr lang="en-US" dirty="0"/>
              <a:t>and Justin P. </a:t>
            </a:r>
            <a:r>
              <a:rPr lang="en-US" dirty="0" err="1" smtClean="0"/>
              <a:t>Gallivan</a:t>
            </a:r>
            <a:r>
              <a:rPr lang="en-US" dirty="0" smtClean="0"/>
              <a:t>. </a:t>
            </a:r>
            <a:r>
              <a:rPr lang="en-US" dirty="0"/>
              <a:t>Synthetic </a:t>
            </a:r>
            <a:r>
              <a:rPr lang="en-US" dirty="0" err="1"/>
              <a:t>Riboswitches</a:t>
            </a:r>
            <a:r>
              <a:rPr lang="en-US" dirty="0"/>
              <a:t> That Induce Gene Expression in Diverse Bacterial </a:t>
            </a:r>
            <a:r>
              <a:rPr lang="en-US" dirty="0" smtClean="0"/>
              <a:t>Species. </a:t>
            </a:r>
            <a:r>
              <a:rPr lang="en-US" i="1" dirty="0" smtClean="0"/>
              <a:t>Applied and Environmental Microbiology.</a:t>
            </a:r>
            <a:r>
              <a:rPr lang="en-US" dirty="0" smtClean="0"/>
              <a:t> December 2012.</a:t>
            </a:r>
          </a:p>
          <a:p>
            <a:endParaRPr lang="en-US" dirty="0" smtClean="0"/>
          </a:p>
          <a:p>
            <a:r>
              <a:rPr lang="en-US" dirty="0" smtClean="0"/>
              <a:t>Caffeine metabolism enzyme: Joshua K. Michener, Christina D. </a:t>
            </a:r>
            <a:r>
              <a:rPr lang="en-US" dirty="0" err="1" smtClean="0"/>
              <a:t>Smolke</a:t>
            </a:r>
            <a:r>
              <a:rPr lang="en-US" dirty="0" smtClean="0"/>
              <a:t>. High-throughput enzyme evolution in </a:t>
            </a:r>
            <a:r>
              <a:rPr lang="en-US" i="1" dirty="0" smtClean="0"/>
              <a:t>Saccharomyces </a:t>
            </a:r>
            <a:r>
              <a:rPr lang="en-US" i="1" dirty="0" err="1" smtClean="0"/>
              <a:t>cerevisiae</a:t>
            </a:r>
            <a:r>
              <a:rPr lang="en-US" dirty="0" smtClean="0"/>
              <a:t> using a synthetic RNA switch. </a:t>
            </a:r>
            <a:r>
              <a:rPr lang="en-US" i="1" dirty="0" smtClean="0"/>
              <a:t>Metabolic Engineering</a:t>
            </a:r>
            <a:r>
              <a:rPr lang="en-US" dirty="0" smtClean="0"/>
              <a:t>.  April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0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248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Module: Idea 1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23" y="3319384"/>
            <a:ext cx="7315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Module: Idea 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35396"/>
            <a:ext cx="788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1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Aptamers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nucleic acid sequence that binds to a specific small molecule or ligand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451" y="3157020"/>
            <a:ext cx="4275191" cy="19121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00243" y="3157020"/>
            <a:ext cx="259124" cy="349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Module: Idea 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35396"/>
            <a:ext cx="7886700" cy="132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97" y="1417638"/>
            <a:ext cx="71501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4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Module: 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riboswitch</a:t>
            </a:r>
            <a:r>
              <a:rPr lang="en-US" dirty="0" smtClean="0"/>
              <a:t> that responds to product D</a:t>
            </a:r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eward the cell for producing product D</a:t>
            </a:r>
          </a:p>
          <a:p>
            <a:pPr lvl="1"/>
            <a:r>
              <a:rPr lang="en-US" dirty="0" smtClean="0"/>
              <a:t>Attach </a:t>
            </a:r>
            <a:r>
              <a:rPr lang="en-US" dirty="0" err="1" smtClean="0"/>
              <a:t>riboswitch</a:t>
            </a:r>
            <a:r>
              <a:rPr lang="en-US" dirty="0" smtClean="0"/>
              <a:t> to beneficial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2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r>
              <a:rPr lang="en-US" dirty="0" smtClean="0"/>
              <a:t> at DNA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4800"/>
            <a:ext cx="9144000" cy="116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7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err="1" smtClean="0"/>
              <a:t>Riboswitches</a:t>
            </a:r>
            <a:r>
              <a:rPr lang="en-US" dirty="0" smtClean="0"/>
              <a:t> in </a:t>
            </a:r>
            <a:r>
              <a:rPr lang="en-US" i="1" dirty="0" smtClean="0"/>
              <a:t>E. coli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382" y="1595658"/>
            <a:ext cx="4368800" cy="4445000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 rot="16200000">
            <a:off x="4987595" y="5654361"/>
            <a:ext cx="335189" cy="796420"/>
          </a:xfrm>
          <a:prstGeom prst="leftBrac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2674" y="6120073"/>
            <a:ext cx="179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responsive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9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Oligo</a:t>
            </a:r>
            <a:r>
              <a:rPr lang="en-US" dirty="0" smtClean="0"/>
              <a:t> assembly for </a:t>
            </a:r>
            <a:r>
              <a:rPr lang="en-US" dirty="0" err="1" smtClean="0"/>
              <a:t>riboswitch</a:t>
            </a:r>
            <a:endParaRPr lang="en-US" dirty="0" smtClean="0"/>
          </a:p>
          <a:p>
            <a:pPr lvl="1"/>
            <a:r>
              <a:rPr lang="en-US" dirty="0" err="1" smtClean="0"/>
              <a:t>Riboswitch</a:t>
            </a:r>
            <a:r>
              <a:rPr lang="en-US" dirty="0" smtClean="0"/>
              <a:t> includes promoter, </a:t>
            </a:r>
            <a:r>
              <a:rPr lang="en-US" dirty="0" err="1" smtClean="0"/>
              <a:t>aptamer</a:t>
            </a:r>
            <a:r>
              <a:rPr lang="en-US" dirty="0" smtClean="0"/>
              <a:t> and RBS</a:t>
            </a:r>
          </a:p>
          <a:p>
            <a:r>
              <a:rPr lang="en-US" dirty="0" smtClean="0"/>
              <a:t>PCR for </a:t>
            </a:r>
            <a:r>
              <a:rPr lang="en-US" dirty="0" err="1" smtClean="0"/>
              <a:t>superfolder</a:t>
            </a:r>
            <a:r>
              <a:rPr lang="en-US" dirty="0" smtClean="0"/>
              <a:t> GFP</a:t>
            </a:r>
          </a:p>
          <a:p>
            <a:r>
              <a:rPr lang="en-US" dirty="0" smtClean="0"/>
              <a:t>Ligate into parts into separate plasmids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8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r>
              <a:rPr lang="en-US" dirty="0" smtClean="0"/>
              <a:t> must be directly beside </a:t>
            </a:r>
            <a:r>
              <a:rPr lang="en-US" dirty="0" err="1" smtClean="0"/>
              <a:t>superfolder</a:t>
            </a:r>
            <a:r>
              <a:rPr lang="en-US" dirty="0" smtClean="0"/>
              <a:t> GFP</a:t>
            </a:r>
          </a:p>
          <a:p>
            <a:pPr lvl="1"/>
            <a:r>
              <a:rPr lang="en-US" dirty="0" smtClean="0"/>
              <a:t>Start codon used in </a:t>
            </a:r>
            <a:r>
              <a:rPr lang="en-US" dirty="0" err="1" smtClean="0"/>
              <a:t>riboswitch</a:t>
            </a:r>
            <a:r>
              <a:rPr lang="en-US" dirty="0" smtClean="0"/>
              <a:t> folding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6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r>
              <a:rPr lang="en-US" dirty="0" smtClean="0"/>
              <a:t> must be directly beside </a:t>
            </a:r>
            <a:r>
              <a:rPr lang="en-US" dirty="0" err="1" smtClean="0"/>
              <a:t>superfolder</a:t>
            </a:r>
            <a:r>
              <a:rPr lang="en-US" dirty="0" smtClean="0"/>
              <a:t> GFP</a:t>
            </a:r>
          </a:p>
          <a:p>
            <a:pPr lvl="1"/>
            <a:r>
              <a:rPr lang="en-US" dirty="0" smtClean="0"/>
              <a:t>Start codon used in </a:t>
            </a:r>
            <a:r>
              <a:rPr lang="en-US" dirty="0" err="1" smtClean="0"/>
              <a:t>riboswitch</a:t>
            </a:r>
            <a:r>
              <a:rPr lang="en-US" dirty="0" smtClean="0"/>
              <a:t> folding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9252"/>
          <a:stretch/>
        </p:blipFill>
        <p:spPr>
          <a:xfrm>
            <a:off x="2913386" y="3367590"/>
            <a:ext cx="2822971" cy="286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34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golden gate assembly to attach </a:t>
            </a:r>
            <a:r>
              <a:rPr lang="en-US" dirty="0" err="1" smtClean="0"/>
              <a:t>riboswitch</a:t>
            </a:r>
            <a:r>
              <a:rPr lang="en-US" dirty="0" smtClean="0"/>
              <a:t> to </a:t>
            </a:r>
            <a:r>
              <a:rPr lang="en-US" dirty="0" err="1" smtClean="0"/>
              <a:t>superfolder</a:t>
            </a:r>
            <a:r>
              <a:rPr lang="en-US" dirty="0" smtClean="0"/>
              <a:t> GFP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4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golden gate assembly to attach </a:t>
            </a:r>
            <a:r>
              <a:rPr lang="en-US" dirty="0" err="1" smtClean="0"/>
              <a:t>riboswitch</a:t>
            </a:r>
            <a:r>
              <a:rPr lang="en-US" dirty="0" smtClean="0"/>
              <a:t> to </a:t>
            </a:r>
            <a:r>
              <a:rPr lang="en-US" dirty="0" err="1" smtClean="0"/>
              <a:t>superfolder</a:t>
            </a:r>
            <a:r>
              <a:rPr lang="en-US" dirty="0" smtClean="0"/>
              <a:t> GFP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78446" y="3094272"/>
            <a:ext cx="839467" cy="322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425982" y="2835985"/>
            <a:ext cx="0" cy="290571"/>
          </a:xfrm>
          <a:prstGeom prst="line">
            <a:avLst/>
          </a:prstGeom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25982" y="2857508"/>
            <a:ext cx="355159" cy="0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1000" y="3417128"/>
            <a:ext cx="1226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T5 promoter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017913" y="3094272"/>
            <a:ext cx="882516" cy="322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31814" y="3754612"/>
            <a:ext cx="12161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Lac operator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00429" y="3094272"/>
            <a:ext cx="1194626" cy="3228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38333" y="3432546"/>
            <a:ext cx="11731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Riboswitch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65036" y="3094272"/>
            <a:ext cx="1645309" cy="3228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48868" y="3454077"/>
            <a:ext cx="655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665867" y="3012594"/>
            <a:ext cx="80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urier New"/>
                <a:cs typeface="Courier New"/>
              </a:rPr>
              <a:t>g</a:t>
            </a:r>
            <a:r>
              <a:rPr lang="en-US" sz="1200" dirty="0" err="1" smtClean="0">
                <a:latin typeface="Courier New"/>
                <a:cs typeface="Courier New"/>
              </a:rPr>
              <a:t>agacc</a:t>
            </a:r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ctctgg</a:t>
            </a:r>
            <a:endParaRPr lang="en-US" sz="1200" dirty="0">
              <a:latin typeface="Courier New"/>
              <a:cs typeface="Courier New"/>
            </a:endParaRPr>
          </a:p>
        </p:txBody>
      </p:sp>
      <p:cxnSp>
        <p:nvCxnSpPr>
          <p:cNvPr id="16" name="Elbow Connector 15"/>
          <p:cNvCxnSpPr/>
          <p:nvPr/>
        </p:nvCxnSpPr>
        <p:spPr>
          <a:xfrm rot="16200000" flipH="1">
            <a:off x="5032495" y="2988454"/>
            <a:ext cx="712310" cy="554433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65036" y="2991519"/>
            <a:ext cx="60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/>
                <a:cs typeface="Courier New"/>
              </a:rPr>
              <a:t>atgc</a:t>
            </a:r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tacg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8979" y="3094272"/>
            <a:ext cx="839467" cy="322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0345" y="3094272"/>
            <a:ext cx="839467" cy="322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38979" y="3094272"/>
            <a:ext cx="74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Bba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00886" y="3078916"/>
            <a:ext cx="74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Bba</a:t>
            </a:r>
            <a:endParaRPr lang="en-US" sz="16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505705" y="3621826"/>
            <a:ext cx="320322" cy="1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58391" y="5013569"/>
            <a:ext cx="2972354" cy="3228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39926" y="5013569"/>
            <a:ext cx="918464" cy="3228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50208" y="4877101"/>
            <a:ext cx="1702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urier New"/>
                <a:cs typeface="Courier New"/>
              </a:rPr>
              <a:t>g</a:t>
            </a:r>
            <a:r>
              <a:rPr lang="en-US" sz="1200" dirty="0" err="1" smtClean="0">
                <a:latin typeface="Courier New"/>
                <a:cs typeface="Courier New"/>
              </a:rPr>
              <a:t>agacc</a:t>
            </a:r>
            <a:r>
              <a:rPr lang="en-US" sz="1200" dirty="0" smtClean="0">
                <a:latin typeface="Courier New"/>
                <a:cs typeface="Courier New"/>
              </a:rPr>
              <a:t>   </a:t>
            </a:r>
            <a:r>
              <a:rPr lang="en-US" sz="1200" dirty="0" err="1" smtClean="0">
                <a:latin typeface="Courier New"/>
                <a:cs typeface="Courier New"/>
              </a:rPr>
              <a:t>atgc</a:t>
            </a:r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c</a:t>
            </a:r>
            <a:r>
              <a:rPr lang="en-US" sz="1200" dirty="0" err="1" smtClean="0">
                <a:latin typeface="Courier New"/>
                <a:cs typeface="Courier New"/>
              </a:rPr>
              <a:t>tctgg</a:t>
            </a:r>
            <a:r>
              <a:rPr lang="en-US" sz="1200" dirty="0" smtClean="0">
                <a:latin typeface="Courier New"/>
                <a:cs typeface="Courier New"/>
              </a:rPr>
              <a:t>   </a:t>
            </a:r>
            <a:r>
              <a:rPr lang="en-US" sz="1200" dirty="0" err="1" smtClean="0">
                <a:latin typeface="Courier New"/>
                <a:cs typeface="Courier New"/>
              </a:rPr>
              <a:t>tacg</a:t>
            </a:r>
            <a:endParaRPr lang="en-US" sz="1200" dirty="0">
              <a:latin typeface="Courier New"/>
              <a:cs typeface="Courier New"/>
            </a:endParaRPr>
          </a:p>
        </p:txBody>
      </p:sp>
      <p:cxnSp>
        <p:nvCxnSpPr>
          <p:cNvPr id="26" name="Elbow Connector 25"/>
          <p:cNvCxnSpPr/>
          <p:nvPr/>
        </p:nvCxnSpPr>
        <p:spPr>
          <a:xfrm rot="16200000" flipH="1">
            <a:off x="3379454" y="4885060"/>
            <a:ext cx="712310" cy="554433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67008" y="5349721"/>
            <a:ext cx="663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GFP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36199" y="5349721"/>
            <a:ext cx="588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1700459" y="5026523"/>
            <a:ext cx="839467" cy="322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791000" y="5011167"/>
            <a:ext cx="74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Bba</a:t>
            </a:r>
            <a:endParaRPr lang="en-US" sz="1600" b="1" dirty="0"/>
          </a:p>
        </p:txBody>
      </p:sp>
      <p:sp>
        <p:nvSpPr>
          <p:cNvPr id="31" name="Rectangle 30"/>
          <p:cNvSpPr/>
          <p:nvPr/>
        </p:nvSpPr>
        <p:spPr>
          <a:xfrm>
            <a:off x="6446549" y="5013569"/>
            <a:ext cx="839467" cy="322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37090" y="4998213"/>
            <a:ext cx="74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Bba</a:t>
            </a:r>
            <a:endParaRPr lang="en-US" sz="16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228277" y="5518822"/>
            <a:ext cx="362359" cy="1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43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78446" y="3094272"/>
            <a:ext cx="839467" cy="322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25982" y="2835985"/>
            <a:ext cx="0" cy="290571"/>
          </a:xfrm>
          <a:prstGeom prst="line">
            <a:avLst/>
          </a:prstGeom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25982" y="2857508"/>
            <a:ext cx="355159" cy="0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1000" y="3417128"/>
            <a:ext cx="1226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T5 promoter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017913" y="3094272"/>
            <a:ext cx="882516" cy="322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31814" y="3754612"/>
            <a:ext cx="12161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Lac operator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900429" y="3094272"/>
            <a:ext cx="1194626" cy="3228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38333" y="3432546"/>
            <a:ext cx="11731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Riboswitch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5065037" y="3094272"/>
            <a:ext cx="556830" cy="3228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65036" y="3158136"/>
            <a:ext cx="6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/>
                <a:cs typeface="Courier New"/>
              </a:rPr>
              <a:t>tacg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38979" y="3094272"/>
            <a:ext cx="839467" cy="322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38979" y="3094272"/>
            <a:ext cx="74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Bba</a:t>
            </a:r>
            <a:endParaRPr lang="en-US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3458391" y="5013569"/>
            <a:ext cx="2972354" cy="3228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58391" y="4921610"/>
            <a:ext cx="559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/>
                <a:cs typeface="Courier New"/>
              </a:rPr>
              <a:t>atgc</a:t>
            </a:r>
            <a:endParaRPr lang="en-US" sz="1200" dirty="0" smtClean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67008" y="5349721"/>
            <a:ext cx="663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GFP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6446549" y="5013569"/>
            <a:ext cx="839467" cy="322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37090" y="4998213"/>
            <a:ext cx="74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Bba</a:t>
            </a:r>
            <a:endParaRPr lang="en-US" sz="1600" b="1" dirty="0"/>
          </a:p>
        </p:txBody>
      </p:sp>
      <p:sp>
        <p:nvSpPr>
          <p:cNvPr id="29" name="Rectangle 28"/>
          <p:cNvSpPr/>
          <p:nvPr/>
        </p:nvSpPr>
        <p:spPr>
          <a:xfrm>
            <a:off x="5065037" y="2835985"/>
            <a:ext cx="695931" cy="4198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42402" y="5165320"/>
            <a:ext cx="695931" cy="4198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Digested with </a:t>
            </a:r>
            <a:r>
              <a:rPr lang="en-US" dirty="0" err="1" smtClean="0"/>
              <a:t>BsaI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89" y="1600200"/>
            <a:ext cx="8229600" cy="4525963"/>
          </a:xfrm>
        </p:spPr>
        <p:txBody>
          <a:bodyPr/>
          <a:lstStyle/>
          <a:p>
            <a:r>
              <a:rPr lang="en-US" dirty="0" smtClean="0"/>
              <a:t>Translational control</a:t>
            </a:r>
          </a:p>
          <a:p>
            <a:r>
              <a:rPr lang="en-US" dirty="0" smtClean="0"/>
              <a:t>Contains </a:t>
            </a:r>
            <a:r>
              <a:rPr lang="en-US" dirty="0" err="1" smtClean="0"/>
              <a:t>aptamer</a:t>
            </a:r>
            <a:r>
              <a:rPr lang="en-US" dirty="0" smtClean="0"/>
              <a:t> sequence</a:t>
            </a:r>
          </a:p>
          <a:p>
            <a:r>
              <a:rPr lang="en-US" dirty="0" smtClean="0"/>
              <a:t>In 5’ </a:t>
            </a:r>
            <a:r>
              <a:rPr lang="en-US" dirty="0" err="1" smtClean="0"/>
              <a:t>untranslated</a:t>
            </a:r>
            <a:r>
              <a:rPr lang="en-US" dirty="0" smtClean="0"/>
              <a:t> region of mRNA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54270" y="5197982"/>
            <a:ext cx="5617971" cy="1076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04055" y="5030728"/>
            <a:ext cx="4068186" cy="303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4055" y="5010094"/>
            <a:ext cx="591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ATG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823358" y="5030728"/>
            <a:ext cx="66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TGA</a:t>
            </a:r>
            <a:endParaRPr lang="en-US" sz="1600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5170553" y="2783781"/>
            <a:ext cx="335189" cy="4068186"/>
          </a:xfrm>
          <a:prstGeom prst="leftBrac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27252" y="4280947"/>
            <a:ext cx="239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GOI: Translated Region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54270" y="5030728"/>
            <a:ext cx="1464330" cy="3032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5400000">
            <a:off x="2306527" y="4073397"/>
            <a:ext cx="359814" cy="1464330"/>
          </a:xfrm>
          <a:prstGeom prst="leftBrac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34138" y="4283676"/>
            <a:ext cx="22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Untranslated</a:t>
            </a:r>
            <a:r>
              <a:rPr lang="en-US" dirty="0" smtClean="0"/>
              <a:t> Region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7005" y="5019462"/>
            <a:ext cx="602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RBS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62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r>
              <a:rPr lang="en-US" dirty="0" smtClean="0"/>
              <a:t>: Sequencing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49" b="-479"/>
          <a:stretch/>
        </p:blipFill>
        <p:spPr>
          <a:xfrm>
            <a:off x="422322" y="2727583"/>
            <a:ext cx="8264478" cy="2269517"/>
          </a:xfrm>
        </p:spPr>
      </p:pic>
      <p:sp>
        <p:nvSpPr>
          <p:cNvPr id="5" name="TextBox 4"/>
          <p:cNvSpPr txBox="1"/>
          <p:nvPr/>
        </p:nvSpPr>
        <p:spPr>
          <a:xfrm>
            <a:off x="853630" y="1854885"/>
            <a:ext cx="661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strand—desired sequence starting from </a:t>
            </a:r>
            <a:r>
              <a:rPr lang="en-US" dirty="0" err="1" smtClean="0"/>
              <a:t>Bba</a:t>
            </a:r>
            <a:r>
              <a:rPr lang="en-US" dirty="0" smtClean="0"/>
              <a:t> prefix to </a:t>
            </a:r>
            <a:r>
              <a:rPr lang="en-US" dirty="0" err="1" smtClean="0"/>
              <a:t>Bba</a:t>
            </a:r>
            <a:r>
              <a:rPr lang="en-US" dirty="0" smtClean="0"/>
              <a:t> suffix</a:t>
            </a:r>
          </a:p>
          <a:p>
            <a:r>
              <a:rPr lang="en-US" dirty="0" smtClean="0"/>
              <a:t>Bottom strand—sequencing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1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2" r="-100"/>
          <a:stretch/>
        </p:blipFill>
        <p:spPr>
          <a:xfrm>
            <a:off x="278257" y="701596"/>
            <a:ext cx="8565561" cy="5424567"/>
          </a:xfrm>
        </p:spPr>
      </p:pic>
    </p:spTree>
    <p:extLst>
      <p:ext uri="{BB962C8B-B14F-4D97-AF65-F5344CB8AC3E}">
        <p14:creationId xmlns:p14="http://schemas.microsoft.com/office/powerpoint/2010/main" val="129687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GFP: Sequencing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825" y="1293091"/>
            <a:ext cx="6616721" cy="556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4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GFP: Codon Optimized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722" y="1223818"/>
            <a:ext cx="6629329" cy="563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451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r>
              <a:rPr lang="en-US" dirty="0" smtClean="0"/>
              <a:t> Digestion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53382" y="2378373"/>
            <a:ext cx="2916609" cy="2851895"/>
          </a:xfrm>
          <a:prstGeom prst="ellipse">
            <a:avLst/>
          </a:prstGeom>
          <a:noFill/>
          <a:ln w="1905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7643029">
            <a:off x="3158695" y="2373060"/>
            <a:ext cx="2765935" cy="2776561"/>
          </a:xfrm>
          <a:prstGeom prst="arc">
            <a:avLst>
              <a:gd name="adj1" fmla="val 16302210"/>
              <a:gd name="adj2" fmla="val 19939047"/>
            </a:avLst>
          </a:prstGeom>
          <a:ln w="762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53382" y="2909455"/>
            <a:ext cx="425709" cy="3232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56618" y="2690090"/>
            <a:ext cx="72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EcoRI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352636" y="2205182"/>
            <a:ext cx="57728" cy="4849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33273" y="1835727"/>
            <a:ext cx="669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4863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GFP Digestion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53382" y="2378373"/>
            <a:ext cx="2916609" cy="2851895"/>
          </a:xfrm>
          <a:prstGeom prst="ellipse">
            <a:avLst/>
          </a:prstGeom>
          <a:noFill/>
          <a:ln w="1905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272751">
            <a:off x="3137782" y="2363631"/>
            <a:ext cx="2927372" cy="2911158"/>
          </a:xfrm>
          <a:prstGeom prst="arc">
            <a:avLst>
              <a:gd name="adj1" fmla="val 14153082"/>
              <a:gd name="adj2" fmla="val 21050343"/>
            </a:avLst>
          </a:prstGeom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56545" y="2135909"/>
            <a:ext cx="46182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33273" y="1835727"/>
            <a:ext cx="669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830455" y="3913909"/>
            <a:ext cx="542636" cy="34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73091" y="3744632"/>
            <a:ext cx="515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PstI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4546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0"/>
            <a:ext cx="8229600" cy="1143000"/>
          </a:xfrm>
        </p:spPr>
        <p:txBody>
          <a:bodyPr/>
          <a:lstStyle/>
          <a:p>
            <a:r>
              <a:rPr lang="en-US" dirty="0" smtClean="0"/>
              <a:t>Vector Plasmid Digestion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53382" y="2378373"/>
            <a:ext cx="2916609" cy="2851895"/>
          </a:xfrm>
          <a:prstGeom prst="ellipse">
            <a:avLst/>
          </a:prstGeom>
          <a:noFill/>
          <a:ln w="1905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6091" y="5241698"/>
            <a:ext cx="170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Empty pSB1K8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25636" y="2216727"/>
            <a:ext cx="115455" cy="43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6091" y="1878173"/>
            <a:ext cx="738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EcoRI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918364" y="2216727"/>
            <a:ext cx="80818" cy="43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18364" y="1893455"/>
            <a:ext cx="692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PstI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9393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Attaching </a:t>
            </a:r>
            <a:r>
              <a:rPr lang="en-US" dirty="0" err="1" smtClean="0"/>
              <a:t>Riboswitch</a:t>
            </a:r>
            <a:r>
              <a:rPr lang="en-US" dirty="0" smtClean="0"/>
              <a:t> to GFP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Cut plasmids with restriction enzymes</a:t>
            </a:r>
            <a:endParaRPr lang="en-US" dirty="0"/>
          </a:p>
          <a:p>
            <a:endParaRPr lang="en-US" dirty="0"/>
          </a:p>
          <a:p>
            <a:r>
              <a:rPr lang="en-US" dirty="0"/>
              <a:t>Clean </a:t>
            </a:r>
            <a:r>
              <a:rPr lang="en-US" dirty="0" smtClean="0"/>
              <a:t>DNA (Ethanol precipitation)</a:t>
            </a:r>
            <a:endParaRPr lang="en-US" dirty="0"/>
          </a:p>
          <a:p>
            <a:endParaRPr lang="en-US" dirty="0"/>
          </a:p>
          <a:p>
            <a:r>
              <a:rPr lang="en-US" dirty="0"/>
              <a:t>Perform Golden Gate Assembly </a:t>
            </a:r>
            <a:r>
              <a:rPr lang="en-US" dirty="0" smtClean="0"/>
              <a:t>with</a:t>
            </a:r>
            <a:endParaRPr lang="en-US" dirty="0"/>
          </a:p>
          <a:p>
            <a:pPr lvl="1"/>
            <a:r>
              <a:rPr lang="en-US" dirty="0" err="1"/>
              <a:t>Riboswitch</a:t>
            </a:r>
            <a:endParaRPr lang="en-US" dirty="0"/>
          </a:p>
          <a:p>
            <a:pPr lvl="1"/>
            <a:r>
              <a:rPr lang="en-US" dirty="0" err="1"/>
              <a:t>Superfolder</a:t>
            </a:r>
            <a:r>
              <a:rPr lang="en-US" dirty="0"/>
              <a:t> GFP</a:t>
            </a:r>
          </a:p>
          <a:p>
            <a:pPr lvl="1"/>
            <a:r>
              <a:rPr lang="en-US" dirty="0"/>
              <a:t>pSB1K8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87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Gate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Golden Gate assembly to assembly three sections</a:t>
            </a:r>
          </a:p>
          <a:p>
            <a:r>
              <a:rPr lang="en-US" dirty="0" smtClean="0"/>
              <a:t>Other pieces of DNA present in reaction</a:t>
            </a:r>
          </a:p>
          <a:p>
            <a:r>
              <a:rPr lang="en-US" dirty="0" smtClean="0"/>
              <a:t>Only one way to assemble and gain resistance to kanamycin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9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Ligation Screen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795011" y="2432777"/>
            <a:ext cx="4528624" cy="3352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1095" y="2698113"/>
            <a:ext cx="15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Riboswitch</a:t>
            </a:r>
            <a:r>
              <a:rPr lang="en-US" dirty="0" smtClean="0"/>
              <a:t> 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1095" y="4528148"/>
            <a:ext cx="1488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Riboswitch</a:t>
            </a:r>
            <a:r>
              <a:rPr lang="en-US" dirty="0" smtClean="0"/>
              <a:t> 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86962" y="1307655"/>
            <a:ext cx="159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Colonies 3 and 4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03053" y="1618144"/>
            <a:ext cx="104102" cy="1079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46588" y="1618144"/>
            <a:ext cx="124921" cy="1079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20086" y="6394373"/>
            <a:ext cx="1665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Colonies 2 and 8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267723" y="4897481"/>
            <a:ext cx="385174" cy="1577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246274" y="4897481"/>
            <a:ext cx="239433" cy="1577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34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612900"/>
            <a:ext cx="87503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1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PCR with Specific Primers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0164" cy="4525963"/>
          </a:xfrm>
        </p:spPr>
        <p:txBody>
          <a:bodyPr/>
          <a:lstStyle/>
          <a:p>
            <a:r>
              <a:rPr lang="en-US" dirty="0" smtClean="0"/>
              <a:t>Forward primer: first top </a:t>
            </a:r>
            <a:r>
              <a:rPr lang="en-US" dirty="0" err="1" smtClean="0"/>
              <a:t>oligo</a:t>
            </a:r>
            <a:r>
              <a:rPr lang="en-US" dirty="0" smtClean="0"/>
              <a:t> for </a:t>
            </a:r>
            <a:r>
              <a:rPr lang="en-US" dirty="0" err="1" smtClean="0"/>
              <a:t>riboswitch</a:t>
            </a:r>
            <a:endParaRPr lang="en-US" dirty="0" smtClean="0"/>
          </a:p>
          <a:p>
            <a:r>
              <a:rPr lang="en-US" dirty="0" smtClean="0"/>
              <a:t>Reverse primer: reverse primer for GFP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22991" y="2191396"/>
            <a:ext cx="4899847" cy="362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80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Riboswitch</a:t>
            </a:r>
            <a:r>
              <a:rPr lang="en-US" dirty="0" smtClean="0"/>
              <a:t> D responds to theophylline</a:t>
            </a:r>
          </a:p>
          <a:p>
            <a:pPr lvl="1"/>
            <a:r>
              <a:rPr lang="en-US" dirty="0" smtClean="0"/>
              <a:t>With increasing concentrations of theophylline, there is increased GFP production</a:t>
            </a:r>
          </a:p>
          <a:p>
            <a:r>
              <a:rPr lang="en-US" dirty="0" smtClean="0"/>
              <a:t>It does not respond to caffeine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249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Enzyme for Caffeine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Michener and </a:t>
            </a:r>
            <a:r>
              <a:rPr lang="en-US" dirty="0" err="1" smtClean="0"/>
              <a:t>Smolke</a:t>
            </a:r>
            <a:r>
              <a:rPr lang="en-US" dirty="0" smtClean="0"/>
              <a:t> used this enzyme in a high-throughput enzyme evolution</a:t>
            </a:r>
          </a:p>
          <a:p>
            <a:pPr lvl="1"/>
            <a:r>
              <a:rPr lang="en-US" dirty="0" smtClean="0"/>
              <a:t>Made enzyme that metabolizes caffeine to theophylline in yeast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" y="1729365"/>
            <a:ext cx="8890000" cy="99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661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Synthesize this enzyme with mutations and test in </a:t>
            </a:r>
            <a:r>
              <a:rPr lang="en-US" i="1" dirty="0" smtClean="0"/>
              <a:t>E. coli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Link theophylline production to </a:t>
            </a:r>
            <a:r>
              <a:rPr lang="en-US" i="1" dirty="0" smtClean="0"/>
              <a:t>E. coli</a:t>
            </a:r>
            <a:r>
              <a:rPr lang="en-US" dirty="0" smtClean="0"/>
              <a:t> survival</a:t>
            </a:r>
          </a:p>
          <a:p>
            <a:endParaRPr lang="en-US" dirty="0" smtClean="0"/>
          </a:p>
          <a:p>
            <a:r>
              <a:rPr lang="en-US" dirty="0" smtClean="0"/>
              <a:t>Optimize caffeine </a:t>
            </a:r>
            <a:r>
              <a:rPr lang="en-US" dirty="0" smtClean="0">
                <a:sym typeface="Wingdings"/>
              </a:rPr>
              <a:t>to theophylline pathway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0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err="1" smtClean="0"/>
              <a:t>Riboswitches</a:t>
            </a:r>
            <a:r>
              <a:rPr lang="en-US" dirty="0" smtClean="0"/>
              <a:t> in </a:t>
            </a:r>
            <a:r>
              <a:rPr lang="en-US" i="1" dirty="0" smtClean="0"/>
              <a:t>E. coli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382" y="1595658"/>
            <a:ext cx="43688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1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6" y="274638"/>
            <a:ext cx="8229600" cy="1143000"/>
          </a:xfrm>
        </p:spPr>
        <p:txBody>
          <a:bodyPr/>
          <a:lstStyle/>
          <a:p>
            <a:r>
              <a:rPr lang="en-US" dirty="0" smtClean="0"/>
              <a:t>Assembly parts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4654" y="2812531"/>
            <a:ext cx="425709" cy="3232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7890" y="2593166"/>
            <a:ext cx="72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EcoRI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643908" y="2108258"/>
            <a:ext cx="57728" cy="4849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24545" y="1738803"/>
            <a:ext cx="669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/>
          </a:p>
        </p:txBody>
      </p:sp>
      <p:sp>
        <p:nvSpPr>
          <p:cNvPr id="9" name="Arc 8"/>
          <p:cNvSpPr/>
          <p:nvPr/>
        </p:nvSpPr>
        <p:spPr>
          <a:xfrm rot="17643029">
            <a:off x="1449967" y="2276136"/>
            <a:ext cx="2765935" cy="2776561"/>
          </a:xfrm>
          <a:prstGeom prst="arc">
            <a:avLst>
              <a:gd name="adj1" fmla="val 16576287"/>
              <a:gd name="adj2" fmla="val 19707686"/>
            </a:avLst>
          </a:prstGeom>
          <a:ln w="762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272751">
            <a:off x="4601902" y="2354573"/>
            <a:ext cx="2927372" cy="2911158"/>
          </a:xfrm>
          <a:prstGeom prst="arc">
            <a:avLst>
              <a:gd name="adj1" fmla="val 14511578"/>
              <a:gd name="adj2" fmla="val 20716160"/>
            </a:avLst>
          </a:prstGeom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862700" y="2137698"/>
            <a:ext cx="46182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95636" y="1870363"/>
            <a:ext cx="669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192818" y="3948545"/>
            <a:ext cx="542636" cy="34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35454" y="3779268"/>
            <a:ext cx="515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PstI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2767331" y="3265724"/>
            <a:ext cx="2916609" cy="2851895"/>
          </a:xfrm>
          <a:prstGeom prst="ellipse">
            <a:avLst/>
          </a:prstGeom>
          <a:noFill/>
          <a:ln w="1905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20040" y="6129049"/>
            <a:ext cx="170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Empty pSB1K8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839585" y="3104078"/>
            <a:ext cx="115455" cy="43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20040" y="2765524"/>
            <a:ext cx="738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EcoRI</a:t>
            </a:r>
            <a:endParaRPr 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532313" y="3104078"/>
            <a:ext cx="80818" cy="43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32313" y="2780806"/>
            <a:ext cx="692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PstI</a:t>
            </a:r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3896757" y="3195631"/>
            <a:ext cx="666776" cy="14018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7890" y="1738926"/>
            <a:ext cx="122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Riboswitch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207735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Superfolder</a:t>
            </a:r>
            <a:r>
              <a:rPr lang="en-US" dirty="0" smtClean="0"/>
              <a:t> GFP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device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53382" y="2378373"/>
            <a:ext cx="2916609" cy="2851895"/>
          </a:xfrm>
          <a:prstGeom prst="ellipse">
            <a:avLst/>
          </a:prstGeom>
          <a:noFill/>
          <a:ln w="1905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272751">
            <a:off x="3149389" y="2352519"/>
            <a:ext cx="2929994" cy="2874060"/>
          </a:xfrm>
          <a:prstGeom prst="arc">
            <a:avLst>
              <a:gd name="adj1" fmla="val 14153082"/>
              <a:gd name="adj2" fmla="val 19801217"/>
            </a:avLst>
          </a:prstGeom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28673" y="2109326"/>
            <a:ext cx="130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Riboswitch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64511" y="2109326"/>
            <a:ext cx="2217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Superfolder</a:t>
            </a:r>
            <a:r>
              <a:rPr lang="en-US" dirty="0" smtClean="0"/>
              <a:t> GFP</a:t>
            </a:r>
            <a:endParaRPr lang="en-US" dirty="0"/>
          </a:p>
        </p:txBody>
      </p:sp>
      <p:sp>
        <p:nvSpPr>
          <p:cNvPr id="14" name="Arc 13"/>
          <p:cNvSpPr/>
          <p:nvPr/>
        </p:nvSpPr>
        <p:spPr>
          <a:xfrm rot="1272751">
            <a:off x="3169242" y="2354696"/>
            <a:ext cx="2913800" cy="2860281"/>
          </a:xfrm>
          <a:prstGeom prst="arc">
            <a:avLst>
              <a:gd name="adj1" fmla="val 10426702"/>
              <a:gd name="adj2" fmla="val 14090331"/>
            </a:avLst>
          </a:prstGeom>
          <a:ln w="762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6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Gate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GGA to assembly three sections</a:t>
            </a:r>
          </a:p>
          <a:p>
            <a:r>
              <a:rPr lang="en-US" dirty="0" smtClean="0"/>
              <a:t>Other pieces of DNA present in reaction</a:t>
            </a:r>
          </a:p>
          <a:p>
            <a:r>
              <a:rPr lang="en-US" dirty="0" smtClean="0"/>
              <a:t>Only desired combination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esistance to kanamycin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449454" y="4138962"/>
            <a:ext cx="2529796" cy="2539990"/>
          </a:xfrm>
          <a:prstGeom prst="ellipse">
            <a:avLst/>
          </a:prstGeom>
          <a:noFill/>
          <a:ln w="1905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7643029">
            <a:off x="5400508" y="4162319"/>
            <a:ext cx="2463431" cy="2408322"/>
          </a:xfrm>
          <a:prstGeom prst="arc">
            <a:avLst>
              <a:gd name="adj1" fmla="val 16691323"/>
              <a:gd name="adj2" fmla="val 19519806"/>
            </a:avLst>
          </a:prstGeom>
          <a:ln w="762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272751">
            <a:off x="5413675" y="4122477"/>
            <a:ext cx="2539131" cy="2592772"/>
          </a:xfrm>
          <a:prstGeom prst="arc">
            <a:avLst>
              <a:gd name="adj1" fmla="val 14153082"/>
              <a:gd name="adj2" fmla="val 21050343"/>
            </a:avLst>
          </a:prstGeom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29642" y="3954296"/>
            <a:ext cx="123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Riboswitch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07169" y="3869914"/>
            <a:ext cx="173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Superfolder</a:t>
            </a:r>
            <a:r>
              <a:rPr lang="en-US" dirty="0" smtClean="0"/>
              <a:t> GFP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19356" y="6325603"/>
            <a:ext cx="88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pSB1K8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021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946527"/>
              </p:ext>
            </p:extLst>
          </p:nvPr>
        </p:nvGraphicFramePr>
        <p:xfrm>
          <a:off x="577273" y="473364"/>
          <a:ext cx="8312727" cy="623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20368" y="2386820"/>
            <a:ext cx="517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}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1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698</Words>
  <Application>Microsoft Macintosh PowerPoint</Application>
  <PresentationFormat>On-screen Show (4:3)</PresentationFormat>
  <Paragraphs>172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Theophylline Responsive Riboswitches</vt:lpstr>
      <vt:lpstr>Aptamers</vt:lpstr>
      <vt:lpstr>Riboswitch</vt:lpstr>
      <vt:lpstr>Riboswitches</vt:lpstr>
      <vt:lpstr>Different Riboswitches in E. coli</vt:lpstr>
      <vt:lpstr>Assembly parts</vt:lpstr>
      <vt:lpstr>Final device </vt:lpstr>
      <vt:lpstr>Golden Gate Assembly</vt:lpstr>
      <vt:lpstr>PowerPoint Presentation</vt:lpstr>
      <vt:lpstr>Theophylline vs. Caffeine</vt:lpstr>
      <vt:lpstr>PowerPoint Presentation</vt:lpstr>
      <vt:lpstr>PowerPoint Presentation</vt:lpstr>
      <vt:lpstr>Future Research</vt:lpstr>
      <vt:lpstr>Theophylline vs. Caffeine</vt:lpstr>
      <vt:lpstr>Amino Acid Sequence with Mutations</vt:lpstr>
      <vt:lpstr>Acknowledgements</vt:lpstr>
      <vt:lpstr>PowerPoint Presentation</vt:lpstr>
      <vt:lpstr>Selection Module: Idea 1 </vt:lpstr>
      <vt:lpstr>Selection Module: Idea 1</vt:lpstr>
      <vt:lpstr>Selection Module: Idea 1</vt:lpstr>
      <vt:lpstr>Selection Module: Idea 2</vt:lpstr>
      <vt:lpstr>Riboswitch at DNA level</vt:lpstr>
      <vt:lpstr>Different Riboswitches in E. coli</vt:lpstr>
      <vt:lpstr>Assembly</vt:lpstr>
      <vt:lpstr>Complication</vt:lpstr>
      <vt:lpstr>Complication</vt:lpstr>
      <vt:lpstr>Solution</vt:lpstr>
      <vt:lpstr>Solution</vt:lpstr>
      <vt:lpstr>Solution</vt:lpstr>
      <vt:lpstr>Riboswitch: Sequencing Results</vt:lpstr>
      <vt:lpstr>PowerPoint Presentation</vt:lpstr>
      <vt:lpstr>GFP: Sequencing Results</vt:lpstr>
      <vt:lpstr>GFP: Codon Optimized</vt:lpstr>
      <vt:lpstr>Riboswitch Digestion</vt:lpstr>
      <vt:lpstr>GFP Digestion</vt:lpstr>
      <vt:lpstr>Vector Plasmid Digestion</vt:lpstr>
      <vt:lpstr>Attaching Riboswitch to GFP</vt:lpstr>
      <vt:lpstr>Golden Gate Assembly</vt:lpstr>
      <vt:lpstr>Ligation Screen</vt:lpstr>
      <vt:lpstr>PCR with Specific Primers</vt:lpstr>
      <vt:lpstr>Conclusions</vt:lpstr>
      <vt:lpstr>Enzyme for Caffeine Metabolism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Riboswitches</dc:title>
  <dc:creator>ITS Labs</dc:creator>
  <cp:lastModifiedBy>Rebecca Evans</cp:lastModifiedBy>
  <cp:revision>46</cp:revision>
  <dcterms:created xsi:type="dcterms:W3CDTF">2012-07-19T15:36:47Z</dcterms:created>
  <dcterms:modified xsi:type="dcterms:W3CDTF">2012-07-25T15:49:26Z</dcterms:modified>
</cp:coreProperties>
</file>