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3" r:id="rId4"/>
    <p:sldId id="268" r:id="rId5"/>
    <p:sldId id="274" r:id="rId6"/>
    <p:sldId id="276" r:id="rId7"/>
    <p:sldId id="275" r:id="rId8"/>
    <p:sldId id="286" r:id="rId9"/>
    <p:sldId id="284" r:id="rId10"/>
    <p:sldId id="285" r:id="rId11"/>
    <p:sldId id="269" r:id="rId12"/>
    <p:sldId id="279" r:id="rId13"/>
    <p:sldId id="291" r:id="rId14"/>
    <p:sldId id="282" r:id="rId15"/>
    <p:sldId id="283" r:id="rId16"/>
    <p:sldId id="281" r:id="rId17"/>
    <p:sldId id="287" r:id="rId18"/>
    <p:sldId id="292" r:id="rId19"/>
    <p:sldId id="293" r:id="rId20"/>
    <p:sldId id="294" r:id="rId21"/>
    <p:sldId id="295" r:id="rId22"/>
    <p:sldId id="278" r:id="rId23"/>
    <p:sldId id="280" r:id="rId24"/>
    <p:sldId id="27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8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88EE-1575-446B-AD38-B21C487931BB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Bacteria for Optimization of Genetic Circuits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3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144735" y="3562091"/>
            <a:ext cx="5016103" cy="13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GGA - </a:t>
            </a:r>
            <a:r>
              <a:rPr lang="en-US" dirty="0" err="1" smtClean="0"/>
              <a:t>BsaI</a:t>
            </a:r>
            <a:r>
              <a:rPr lang="en-US" dirty="0" smtClean="0"/>
              <a:t> Element Insertion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5484438" y="3308607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60638" y="33906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Bent Arrow 41"/>
          <p:cNvSpPr/>
          <p:nvPr/>
        </p:nvSpPr>
        <p:spPr>
          <a:xfrm>
            <a:off x="3114958" y="3211264"/>
            <a:ext cx="381000" cy="3429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377156" y="3415591"/>
            <a:ext cx="738187" cy="304801"/>
            <a:chOff x="1447800" y="1847849"/>
            <a:chExt cx="738187" cy="304801"/>
          </a:xfrm>
        </p:grpSpPr>
        <p:sp>
          <p:nvSpPr>
            <p:cNvPr id="61" name="Right Arrow 60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61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905274" y="5996898"/>
            <a:ext cx="613321" cy="584775"/>
            <a:chOff x="7234354" y="2109524"/>
            <a:chExt cx="766646" cy="730970"/>
          </a:xfrm>
        </p:grpSpPr>
        <p:sp>
          <p:nvSpPr>
            <p:cNvPr id="69" name="Rectangle 68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sp>
        <p:nvSpPr>
          <p:cNvPr id="55" name="Bent Arrow 54"/>
          <p:cNvSpPr/>
          <p:nvPr/>
        </p:nvSpPr>
        <p:spPr>
          <a:xfrm>
            <a:off x="3280649" y="1820029"/>
            <a:ext cx="381000" cy="342900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904632" y="6294500"/>
            <a:ext cx="738187" cy="304801"/>
            <a:chOff x="1447800" y="1847849"/>
            <a:chExt cx="738187" cy="304801"/>
          </a:xfrm>
        </p:grpSpPr>
        <p:sp>
          <p:nvSpPr>
            <p:cNvPr id="57" name="Right Arrow 56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57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ight Arrow 64"/>
          <p:cNvSpPr/>
          <p:nvPr/>
        </p:nvSpPr>
        <p:spPr>
          <a:xfrm>
            <a:off x="2991529" y="6171852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067729" y="625388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5488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57250" y="2167839"/>
            <a:ext cx="35732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49148" y="1703474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86652" y="1703474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537908" y="1703474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19574" y="1703474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75081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52417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14889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44494" y="3074937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56329" y="3107814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634145" y="3074937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2457749" y="3062792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1" idx="2"/>
          </p:cNvCxnSpPr>
          <p:nvPr/>
        </p:nvCxnSpPr>
        <p:spPr>
          <a:xfrm flipV="1">
            <a:off x="3986652" y="2343445"/>
            <a:ext cx="818227" cy="5099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3" idx="2"/>
          </p:cNvCxnSpPr>
          <p:nvPr/>
        </p:nvCxnSpPr>
        <p:spPr>
          <a:xfrm>
            <a:off x="2267351" y="2343445"/>
            <a:ext cx="447176" cy="5099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1105" y="2372146"/>
            <a:ext cx="12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BsaI</a:t>
            </a:r>
            <a:r>
              <a:rPr lang="en-US" dirty="0" smtClean="0"/>
              <a:t>, Ligase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99421" y="4019909"/>
            <a:ext cx="0" cy="595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48471" y="5336257"/>
            <a:ext cx="5016103" cy="13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ight Arrow 72"/>
          <p:cNvSpPr/>
          <p:nvPr/>
        </p:nvSpPr>
        <p:spPr>
          <a:xfrm>
            <a:off x="5688174" y="508277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764374" y="51648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Bent Arrow 74"/>
          <p:cNvSpPr/>
          <p:nvPr/>
        </p:nvSpPr>
        <p:spPr>
          <a:xfrm>
            <a:off x="3318694" y="4985430"/>
            <a:ext cx="381000" cy="342900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80892" y="5189757"/>
            <a:ext cx="738187" cy="304801"/>
            <a:chOff x="1447800" y="1847849"/>
            <a:chExt cx="738187" cy="304801"/>
          </a:xfrm>
        </p:grpSpPr>
        <p:sp>
          <p:nvSpPr>
            <p:cNvPr id="77" name="Right Arrow 76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endCxn id="77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>
            <a:off x="3948230" y="4849103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60065" y="4881980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837881" y="4849103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2661485" y="4836958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3178" y="6259996"/>
            <a:ext cx="300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idea for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602147" y="1976933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inserted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42524" y="3139840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replaced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583680" y="4858988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0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16695" y="1935456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Circuit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969295" y="1668756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45495" y="17507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Bent Arrow 41"/>
          <p:cNvSpPr/>
          <p:nvPr/>
        </p:nvSpPr>
        <p:spPr>
          <a:xfrm>
            <a:off x="369095" y="1592556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62013" y="1775740"/>
            <a:ext cx="738187" cy="304801"/>
            <a:chOff x="1447800" y="1847849"/>
            <a:chExt cx="738187" cy="304801"/>
          </a:xfrm>
        </p:grpSpPr>
        <p:sp>
          <p:nvSpPr>
            <p:cNvPr id="61" name="Right Arrow 60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61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31295" y="1503081"/>
            <a:ext cx="613321" cy="584775"/>
            <a:chOff x="7234354" y="2109524"/>
            <a:chExt cx="766646" cy="730970"/>
          </a:xfrm>
        </p:grpSpPr>
        <p:sp>
          <p:nvSpPr>
            <p:cNvPr id="69" name="Rectangle 68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cxnSp>
        <p:nvCxnSpPr>
          <p:cNvPr id="71" name="Straight Connector 70"/>
          <p:cNvCxnSpPr/>
          <p:nvPr/>
        </p:nvCxnSpPr>
        <p:spPr>
          <a:xfrm>
            <a:off x="1896435" y="3247353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3649035" y="298065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725235" y="30626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4" name="Bent Arrow 73"/>
          <p:cNvSpPr/>
          <p:nvPr/>
        </p:nvSpPr>
        <p:spPr>
          <a:xfrm>
            <a:off x="2048835" y="2904453"/>
            <a:ext cx="381000" cy="3429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541753" y="3087637"/>
            <a:ext cx="738187" cy="304801"/>
            <a:chOff x="1447800" y="1847849"/>
            <a:chExt cx="738187" cy="304801"/>
          </a:xfrm>
        </p:grpSpPr>
        <p:sp>
          <p:nvSpPr>
            <p:cNvPr id="76" name="Right Arrow 75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endCxn id="76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11035" y="2814978"/>
            <a:ext cx="613321" cy="584775"/>
            <a:chOff x="7234354" y="2109524"/>
            <a:chExt cx="766646" cy="730970"/>
          </a:xfrm>
        </p:grpSpPr>
        <p:sp>
          <p:nvSpPr>
            <p:cNvPr id="81" name="Rectangle 80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34354" y="2109524"/>
              <a:ext cx="766646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GGA</a:t>
              </a:r>
              <a:endParaRPr lang="en-US" sz="1200" dirty="0"/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3615895" y="4534276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Right Arrow 83"/>
          <p:cNvSpPr/>
          <p:nvPr/>
        </p:nvSpPr>
        <p:spPr>
          <a:xfrm>
            <a:off x="5368495" y="4267576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444695" y="43496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6" name="Bent Arrow 85"/>
          <p:cNvSpPr/>
          <p:nvPr/>
        </p:nvSpPr>
        <p:spPr>
          <a:xfrm>
            <a:off x="3768295" y="4191376"/>
            <a:ext cx="381000" cy="342900"/>
          </a:xfrm>
          <a:prstGeom prst="ben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261213" y="4374560"/>
            <a:ext cx="738187" cy="304801"/>
            <a:chOff x="1447800" y="1847849"/>
            <a:chExt cx="738187" cy="304801"/>
          </a:xfrm>
        </p:grpSpPr>
        <p:sp>
          <p:nvSpPr>
            <p:cNvPr id="88" name="Right Arrow 87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>
              <a:endCxn id="88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130495" y="4101901"/>
            <a:ext cx="613321" cy="584775"/>
            <a:chOff x="7234354" y="2109524"/>
            <a:chExt cx="766646" cy="730970"/>
          </a:xfrm>
        </p:grpSpPr>
        <p:sp>
          <p:nvSpPr>
            <p:cNvPr id="93" name="Rectangle 92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cxnSp>
        <p:nvCxnSpPr>
          <p:cNvPr id="95" name="Straight Connector 94"/>
          <p:cNvCxnSpPr/>
          <p:nvPr/>
        </p:nvCxnSpPr>
        <p:spPr>
          <a:xfrm>
            <a:off x="5366690" y="5873903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ight Arrow 95"/>
          <p:cNvSpPr/>
          <p:nvPr/>
        </p:nvSpPr>
        <p:spPr>
          <a:xfrm>
            <a:off x="7119290" y="560720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195490" y="56892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8" name="Bent Arrow 97"/>
          <p:cNvSpPr/>
          <p:nvPr/>
        </p:nvSpPr>
        <p:spPr>
          <a:xfrm>
            <a:off x="5519090" y="5531003"/>
            <a:ext cx="381000" cy="3429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12008" y="5714187"/>
            <a:ext cx="738187" cy="304801"/>
            <a:chOff x="1447800" y="1847849"/>
            <a:chExt cx="738187" cy="304801"/>
          </a:xfrm>
        </p:grpSpPr>
        <p:sp>
          <p:nvSpPr>
            <p:cNvPr id="100" name="Right Arrow 99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>
              <a:endCxn id="100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881288" y="5441528"/>
            <a:ext cx="676114" cy="584775"/>
            <a:chOff x="7234354" y="2109524"/>
            <a:chExt cx="845137" cy="730970"/>
          </a:xfrm>
        </p:grpSpPr>
        <p:sp>
          <p:nvSpPr>
            <p:cNvPr id="105" name="Rectangle 104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234354" y="2109524"/>
              <a:ext cx="845137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GGA</a:t>
              </a:r>
              <a:endParaRPr lang="en-US" sz="1200" dirty="0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1427459" y="1935456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/>
          <p:cNvSpPr/>
          <p:nvPr/>
        </p:nvSpPr>
        <p:spPr>
          <a:xfrm>
            <a:off x="3586051" y="1846627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/>
          <p:cNvSpPr/>
          <p:nvPr/>
        </p:nvSpPr>
        <p:spPr>
          <a:xfrm>
            <a:off x="6949645" y="4433505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>
            <a:off x="5235145" y="3114703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/>
          <p:cNvSpPr/>
          <p:nvPr/>
        </p:nvSpPr>
        <p:spPr>
          <a:xfrm>
            <a:off x="121445" y="1812737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/>
          <p:cNvSpPr/>
          <p:nvPr/>
        </p:nvSpPr>
        <p:spPr>
          <a:xfrm>
            <a:off x="8700440" y="5751184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794612" y="4548975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091656" y="3220169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GGA </a:t>
            </a:r>
            <a:r>
              <a:rPr lang="en-US" i="1" dirty="0" smtClean="0"/>
              <a:t>in vitro </a:t>
            </a:r>
            <a:r>
              <a:rPr lang="en-US" dirty="0" smtClean="0"/>
              <a:t>to place on</a:t>
            </a:r>
            <a:r>
              <a:rPr lang="en-US" dirty="0" smtClean="0">
                <a:solidFill>
                  <a:srgbClr val="000000"/>
                </a:solidFill>
              </a:rPr>
              <a:t>e promoter element from the promoter set into each of the four Gene Expression Cassettes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Transform </a:t>
            </a:r>
            <a:r>
              <a:rPr lang="en-US" i="1" dirty="0" smtClean="0">
                <a:solidFill>
                  <a:srgbClr val="000000"/>
                </a:solidFill>
              </a:rPr>
              <a:t>E. coli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This establishes the Starting Population promoter allele frequencies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Culture for one or more ge</a:t>
            </a:r>
            <a:r>
              <a:rPr lang="en-US" dirty="0" smtClean="0"/>
              <a:t>nerations under selection for optimal production of product D</a:t>
            </a:r>
          </a:p>
          <a:p>
            <a:r>
              <a:rPr lang="en-US" dirty="0" smtClean="0"/>
              <a:t>Do </a:t>
            </a:r>
            <a:r>
              <a:rPr lang="en-US" dirty="0" err="1" smtClean="0"/>
              <a:t>minipreps</a:t>
            </a:r>
            <a:r>
              <a:rPr lang="en-US" dirty="0" smtClean="0"/>
              <a:t> and measure </a:t>
            </a:r>
            <a:r>
              <a:rPr lang="en-US" dirty="0" smtClean="0">
                <a:solidFill>
                  <a:srgbClr val="FF0000"/>
                </a:solidFill>
              </a:rPr>
              <a:t>Selected Population allele frequencies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92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16695" y="1935456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Circuit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969295" y="1668756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45495" y="175079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Bent Arrow 41"/>
          <p:cNvSpPr/>
          <p:nvPr/>
        </p:nvSpPr>
        <p:spPr>
          <a:xfrm>
            <a:off x="369095" y="1592556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62013" y="1775740"/>
            <a:ext cx="738187" cy="304801"/>
            <a:chOff x="1447800" y="1847849"/>
            <a:chExt cx="738187" cy="304801"/>
          </a:xfrm>
        </p:grpSpPr>
        <p:sp>
          <p:nvSpPr>
            <p:cNvPr id="61" name="Right Arrow 60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61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31295" y="1503081"/>
            <a:ext cx="613321" cy="584775"/>
            <a:chOff x="7234354" y="2109524"/>
            <a:chExt cx="766646" cy="730970"/>
          </a:xfrm>
        </p:grpSpPr>
        <p:sp>
          <p:nvSpPr>
            <p:cNvPr id="69" name="Rectangle 68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cxnSp>
        <p:nvCxnSpPr>
          <p:cNvPr id="71" name="Straight Connector 70"/>
          <p:cNvCxnSpPr/>
          <p:nvPr/>
        </p:nvCxnSpPr>
        <p:spPr>
          <a:xfrm>
            <a:off x="1896435" y="3247353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3649035" y="298065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725235" y="30626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4" name="Bent Arrow 73"/>
          <p:cNvSpPr/>
          <p:nvPr/>
        </p:nvSpPr>
        <p:spPr>
          <a:xfrm>
            <a:off x="2048835" y="2904453"/>
            <a:ext cx="381000" cy="3429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541753" y="3087637"/>
            <a:ext cx="738187" cy="304801"/>
            <a:chOff x="1447800" y="1847849"/>
            <a:chExt cx="738187" cy="304801"/>
          </a:xfrm>
        </p:grpSpPr>
        <p:sp>
          <p:nvSpPr>
            <p:cNvPr id="76" name="Right Arrow 75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endCxn id="76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411035" y="2814978"/>
            <a:ext cx="613321" cy="584775"/>
            <a:chOff x="7234354" y="2109524"/>
            <a:chExt cx="766646" cy="730970"/>
          </a:xfrm>
        </p:grpSpPr>
        <p:sp>
          <p:nvSpPr>
            <p:cNvPr id="81" name="Rectangle 80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34354" y="2109524"/>
              <a:ext cx="766646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GGA</a:t>
              </a:r>
              <a:endParaRPr lang="en-US" sz="1200" dirty="0"/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3615895" y="4534276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Right Arrow 83"/>
          <p:cNvSpPr/>
          <p:nvPr/>
        </p:nvSpPr>
        <p:spPr>
          <a:xfrm>
            <a:off x="5368495" y="4267576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5444695" y="434961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6" name="Bent Arrow 85"/>
          <p:cNvSpPr/>
          <p:nvPr/>
        </p:nvSpPr>
        <p:spPr>
          <a:xfrm>
            <a:off x="3768295" y="4191376"/>
            <a:ext cx="381000" cy="342900"/>
          </a:xfrm>
          <a:prstGeom prst="ben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261213" y="4374560"/>
            <a:ext cx="738187" cy="304801"/>
            <a:chOff x="1447800" y="1847849"/>
            <a:chExt cx="738187" cy="304801"/>
          </a:xfrm>
        </p:grpSpPr>
        <p:sp>
          <p:nvSpPr>
            <p:cNvPr id="88" name="Right Arrow 87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>
              <a:endCxn id="88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130495" y="4101901"/>
            <a:ext cx="613321" cy="584775"/>
            <a:chOff x="7234354" y="2109524"/>
            <a:chExt cx="766646" cy="730970"/>
          </a:xfrm>
        </p:grpSpPr>
        <p:sp>
          <p:nvSpPr>
            <p:cNvPr id="93" name="Rectangle 92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cxnSp>
        <p:nvCxnSpPr>
          <p:cNvPr id="95" name="Straight Connector 94"/>
          <p:cNvCxnSpPr/>
          <p:nvPr/>
        </p:nvCxnSpPr>
        <p:spPr>
          <a:xfrm>
            <a:off x="5366690" y="5873903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ight Arrow 95"/>
          <p:cNvSpPr/>
          <p:nvPr/>
        </p:nvSpPr>
        <p:spPr>
          <a:xfrm>
            <a:off x="7119290" y="560720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7195490" y="56892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98" name="Bent Arrow 97"/>
          <p:cNvSpPr/>
          <p:nvPr/>
        </p:nvSpPr>
        <p:spPr>
          <a:xfrm>
            <a:off x="5519090" y="5531003"/>
            <a:ext cx="381000" cy="3429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12008" y="5714187"/>
            <a:ext cx="738187" cy="304801"/>
            <a:chOff x="1447800" y="1847849"/>
            <a:chExt cx="738187" cy="304801"/>
          </a:xfrm>
        </p:grpSpPr>
        <p:sp>
          <p:nvSpPr>
            <p:cNvPr id="100" name="Right Arrow 99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>
              <a:endCxn id="100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881288" y="5441528"/>
            <a:ext cx="676114" cy="584775"/>
            <a:chOff x="7234354" y="2109524"/>
            <a:chExt cx="845137" cy="730970"/>
          </a:xfrm>
        </p:grpSpPr>
        <p:sp>
          <p:nvSpPr>
            <p:cNvPr id="105" name="Rectangle 104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234354" y="2109524"/>
              <a:ext cx="845137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GGA</a:t>
              </a:r>
              <a:endParaRPr lang="en-US" sz="1200" dirty="0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1427459" y="1935456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Isosceles Triangle 123"/>
          <p:cNvSpPr/>
          <p:nvPr/>
        </p:nvSpPr>
        <p:spPr>
          <a:xfrm>
            <a:off x="3586051" y="1846627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/>
          <p:cNvSpPr/>
          <p:nvPr/>
        </p:nvSpPr>
        <p:spPr>
          <a:xfrm>
            <a:off x="6949645" y="4433505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/>
          <p:cNvSpPr/>
          <p:nvPr/>
        </p:nvSpPr>
        <p:spPr>
          <a:xfrm>
            <a:off x="5235145" y="3114703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/>
          <p:cNvSpPr/>
          <p:nvPr/>
        </p:nvSpPr>
        <p:spPr>
          <a:xfrm>
            <a:off x="121445" y="1812737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/>
          <p:cNvSpPr/>
          <p:nvPr/>
        </p:nvSpPr>
        <p:spPr>
          <a:xfrm>
            <a:off x="8700440" y="5751184"/>
            <a:ext cx="190500" cy="1677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794612" y="4548975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3091656" y="3220169"/>
            <a:ext cx="2638757" cy="1315418"/>
          </a:xfrm>
          <a:custGeom>
            <a:avLst/>
            <a:gdLst>
              <a:gd name="connsiteX0" fmla="*/ 2314575 w 2638757"/>
              <a:gd name="connsiteY0" fmla="*/ 0 h 1315418"/>
              <a:gd name="connsiteX1" fmla="*/ 2524125 w 2638757"/>
              <a:gd name="connsiteY1" fmla="*/ 19050 h 1315418"/>
              <a:gd name="connsiteX2" fmla="*/ 2552700 w 2638757"/>
              <a:gd name="connsiteY2" fmla="*/ 28575 h 1315418"/>
              <a:gd name="connsiteX3" fmla="*/ 2600325 w 2638757"/>
              <a:gd name="connsiteY3" fmla="*/ 38100 h 1315418"/>
              <a:gd name="connsiteX4" fmla="*/ 2638425 w 2638757"/>
              <a:gd name="connsiteY4" fmla="*/ 95250 h 1315418"/>
              <a:gd name="connsiteX5" fmla="*/ 2628900 w 2638757"/>
              <a:gd name="connsiteY5" fmla="*/ 152400 h 1315418"/>
              <a:gd name="connsiteX6" fmla="*/ 2581275 w 2638757"/>
              <a:gd name="connsiteY6" fmla="*/ 200025 h 1315418"/>
              <a:gd name="connsiteX7" fmla="*/ 2543175 w 2638757"/>
              <a:gd name="connsiteY7" fmla="*/ 228600 h 1315418"/>
              <a:gd name="connsiteX8" fmla="*/ 2505075 w 2638757"/>
              <a:gd name="connsiteY8" fmla="*/ 238125 h 1315418"/>
              <a:gd name="connsiteX9" fmla="*/ 2447925 w 2638757"/>
              <a:gd name="connsiteY9" fmla="*/ 257175 h 1315418"/>
              <a:gd name="connsiteX10" fmla="*/ 2419350 w 2638757"/>
              <a:gd name="connsiteY10" fmla="*/ 266700 h 1315418"/>
              <a:gd name="connsiteX11" fmla="*/ 2324100 w 2638757"/>
              <a:gd name="connsiteY11" fmla="*/ 304800 h 1315418"/>
              <a:gd name="connsiteX12" fmla="*/ 2266950 w 2638757"/>
              <a:gd name="connsiteY12" fmla="*/ 333375 h 1315418"/>
              <a:gd name="connsiteX13" fmla="*/ 2133600 w 2638757"/>
              <a:gd name="connsiteY13" fmla="*/ 371475 h 1315418"/>
              <a:gd name="connsiteX14" fmla="*/ 2095500 w 2638757"/>
              <a:gd name="connsiteY14" fmla="*/ 381000 h 1315418"/>
              <a:gd name="connsiteX15" fmla="*/ 2066925 w 2638757"/>
              <a:gd name="connsiteY15" fmla="*/ 390525 h 1315418"/>
              <a:gd name="connsiteX16" fmla="*/ 2019300 w 2638757"/>
              <a:gd name="connsiteY16" fmla="*/ 400050 h 1315418"/>
              <a:gd name="connsiteX17" fmla="*/ 1981200 w 2638757"/>
              <a:gd name="connsiteY17" fmla="*/ 409575 h 1315418"/>
              <a:gd name="connsiteX18" fmla="*/ 1885950 w 2638757"/>
              <a:gd name="connsiteY18" fmla="*/ 438150 h 1315418"/>
              <a:gd name="connsiteX19" fmla="*/ 1781175 w 2638757"/>
              <a:gd name="connsiteY19" fmla="*/ 447675 h 1315418"/>
              <a:gd name="connsiteX20" fmla="*/ 1695450 w 2638757"/>
              <a:gd name="connsiteY20" fmla="*/ 457200 h 1315418"/>
              <a:gd name="connsiteX21" fmla="*/ 1438275 w 2638757"/>
              <a:gd name="connsiteY21" fmla="*/ 485775 h 1315418"/>
              <a:gd name="connsiteX22" fmla="*/ 1285875 w 2638757"/>
              <a:gd name="connsiteY22" fmla="*/ 504825 h 1315418"/>
              <a:gd name="connsiteX23" fmla="*/ 1162050 w 2638757"/>
              <a:gd name="connsiteY23" fmla="*/ 514350 h 1315418"/>
              <a:gd name="connsiteX24" fmla="*/ 866775 w 2638757"/>
              <a:gd name="connsiteY24" fmla="*/ 533400 h 1315418"/>
              <a:gd name="connsiteX25" fmla="*/ 828675 w 2638757"/>
              <a:gd name="connsiteY25" fmla="*/ 542925 h 1315418"/>
              <a:gd name="connsiteX26" fmla="*/ 771525 w 2638757"/>
              <a:gd name="connsiteY26" fmla="*/ 552450 h 1315418"/>
              <a:gd name="connsiteX27" fmla="*/ 619125 w 2638757"/>
              <a:gd name="connsiteY27" fmla="*/ 561975 h 1315418"/>
              <a:gd name="connsiteX28" fmla="*/ 419100 w 2638757"/>
              <a:gd name="connsiteY28" fmla="*/ 581025 h 1315418"/>
              <a:gd name="connsiteX29" fmla="*/ 361950 w 2638757"/>
              <a:gd name="connsiteY29" fmla="*/ 600075 h 1315418"/>
              <a:gd name="connsiteX30" fmla="*/ 266700 w 2638757"/>
              <a:gd name="connsiteY30" fmla="*/ 628650 h 1315418"/>
              <a:gd name="connsiteX31" fmla="*/ 190500 w 2638757"/>
              <a:gd name="connsiteY31" fmla="*/ 666750 h 1315418"/>
              <a:gd name="connsiteX32" fmla="*/ 161925 w 2638757"/>
              <a:gd name="connsiteY32" fmla="*/ 695325 h 1315418"/>
              <a:gd name="connsiteX33" fmla="*/ 133350 w 2638757"/>
              <a:gd name="connsiteY33" fmla="*/ 704850 h 1315418"/>
              <a:gd name="connsiteX34" fmla="*/ 104775 w 2638757"/>
              <a:gd name="connsiteY34" fmla="*/ 723900 h 1315418"/>
              <a:gd name="connsiteX35" fmla="*/ 66675 w 2638757"/>
              <a:gd name="connsiteY35" fmla="*/ 781050 h 1315418"/>
              <a:gd name="connsiteX36" fmla="*/ 19050 w 2638757"/>
              <a:gd name="connsiteY36" fmla="*/ 847725 h 1315418"/>
              <a:gd name="connsiteX37" fmla="*/ 0 w 2638757"/>
              <a:gd name="connsiteY37" fmla="*/ 914400 h 1315418"/>
              <a:gd name="connsiteX38" fmla="*/ 9525 w 2638757"/>
              <a:gd name="connsiteY38" fmla="*/ 1162050 h 1315418"/>
              <a:gd name="connsiteX39" fmla="*/ 57150 w 2638757"/>
              <a:gd name="connsiteY39" fmla="*/ 1200150 h 1315418"/>
              <a:gd name="connsiteX40" fmla="*/ 85725 w 2638757"/>
              <a:gd name="connsiteY40" fmla="*/ 1219200 h 1315418"/>
              <a:gd name="connsiteX41" fmla="*/ 142875 w 2638757"/>
              <a:gd name="connsiteY41" fmla="*/ 1238250 h 1315418"/>
              <a:gd name="connsiteX42" fmla="*/ 209550 w 2638757"/>
              <a:gd name="connsiteY42" fmla="*/ 1266825 h 1315418"/>
              <a:gd name="connsiteX43" fmla="*/ 276225 w 2638757"/>
              <a:gd name="connsiteY43" fmla="*/ 1276350 h 1315418"/>
              <a:gd name="connsiteX44" fmla="*/ 333375 w 2638757"/>
              <a:gd name="connsiteY44" fmla="*/ 1285875 h 1315418"/>
              <a:gd name="connsiteX45" fmla="*/ 419100 w 2638757"/>
              <a:gd name="connsiteY45" fmla="*/ 1295400 h 1315418"/>
              <a:gd name="connsiteX46" fmla="*/ 476250 w 2638757"/>
              <a:gd name="connsiteY46" fmla="*/ 1304925 h 1315418"/>
              <a:gd name="connsiteX47" fmla="*/ 523875 w 2638757"/>
              <a:gd name="connsiteY47" fmla="*/ 1314450 h 1315418"/>
              <a:gd name="connsiteX48" fmla="*/ 628650 w 2638757"/>
              <a:gd name="connsiteY48" fmla="*/ 1314450 h 131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38757" h="1315418">
                <a:moveTo>
                  <a:pt x="2314575" y="0"/>
                </a:moveTo>
                <a:cubicBezTo>
                  <a:pt x="2384425" y="6350"/>
                  <a:pt x="2454487" y="10693"/>
                  <a:pt x="2524125" y="19050"/>
                </a:cubicBezTo>
                <a:cubicBezTo>
                  <a:pt x="2534094" y="20246"/>
                  <a:pt x="2542960" y="26140"/>
                  <a:pt x="2552700" y="28575"/>
                </a:cubicBezTo>
                <a:cubicBezTo>
                  <a:pt x="2568406" y="32502"/>
                  <a:pt x="2584450" y="34925"/>
                  <a:pt x="2600325" y="38100"/>
                </a:cubicBezTo>
                <a:cubicBezTo>
                  <a:pt x="2613025" y="57150"/>
                  <a:pt x="2642189" y="72666"/>
                  <a:pt x="2638425" y="95250"/>
                </a:cubicBezTo>
                <a:cubicBezTo>
                  <a:pt x="2635250" y="114300"/>
                  <a:pt x="2635007" y="134078"/>
                  <a:pt x="2628900" y="152400"/>
                </a:cubicBezTo>
                <a:cubicBezTo>
                  <a:pt x="2619375" y="180975"/>
                  <a:pt x="2603500" y="184150"/>
                  <a:pt x="2581275" y="200025"/>
                </a:cubicBezTo>
                <a:cubicBezTo>
                  <a:pt x="2568357" y="209252"/>
                  <a:pt x="2557374" y="221500"/>
                  <a:pt x="2543175" y="228600"/>
                </a:cubicBezTo>
                <a:cubicBezTo>
                  <a:pt x="2531466" y="234454"/>
                  <a:pt x="2517614" y="234363"/>
                  <a:pt x="2505075" y="238125"/>
                </a:cubicBezTo>
                <a:cubicBezTo>
                  <a:pt x="2485841" y="243895"/>
                  <a:pt x="2466975" y="250825"/>
                  <a:pt x="2447925" y="257175"/>
                </a:cubicBezTo>
                <a:cubicBezTo>
                  <a:pt x="2438400" y="260350"/>
                  <a:pt x="2428672" y="262971"/>
                  <a:pt x="2419350" y="266700"/>
                </a:cubicBezTo>
                <a:cubicBezTo>
                  <a:pt x="2387600" y="279400"/>
                  <a:pt x="2354686" y="289507"/>
                  <a:pt x="2324100" y="304800"/>
                </a:cubicBezTo>
                <a:cubicBezTo>
                  <a:pt x="2305050" y="314325"/>
                  <a:pt x="2286725" y="325465"/>
                  <a:pt x="2266950" y="333375"/>
                </a:cubicBezTo>
                <a:cubicBezTo>
                  <a:pt x="2185828" y="365824"/>
                  <a:pt x="2200032" y="356712"/>
                  <a:pt x="2133600" y="371475"/>
                </a:cubicBezTo>
                <a:cubicBezTo>
                  <a:pt x="2120821" y="374315"/>
                  <a:pt x="2108087" y="377404"/>
                  <a:pt x="2095500" y="381000"/>
                </a:cubicBezTo>
                <a:cubicBezTo>
                  <a:pt x="2085846" y="383758"/>
                  <a:pt x="2076665" y="388090"/>
                  <a:pt x="2066925" y="390525"/>
                </a:cubicBezTo>
                <a:cubicBezTo>
                  <a:pt x="2051219" y="394452"/>
                  <a:pt x="2035104" y="396538"/>
                  <a:pt x="2019300" y="400050"/>
                </a:cubicBezTo>
                <a:cubicBezTo>
                  <a:pt x="2006521" y="402890"/>
                  <a:pt x="1993900" y="406400"/>
                  <a:pt x="1981200" y="409575"/>
                </a:cubicBezTo>
                <a:cubicBezTo>
                  <a:pt x="1936218" y="439563"/>
                  <a:pt x="1959500" y="429978"/>
                  <a:pt x="1885950" y="438150"/>
                </a:cubicBezTo>
                <a:cubicBezTo>
                  <a:pt x="1851095" y="442023"/>
                  <a:pt x="1816070" y="444186"/>
                  <a:pt x="1781175" y="447675"/>
                </a:cubicBezTo>
                <a:cubicBezTo>
                  <a:pt x="1752567" y="450536"/>
                  <a:pt x="1724025" y="454025"/>
                  <a:pt x="1695450" y="457200"/>
                </a:cubicBezTo>
                <a:cubicBezTo>
                  <a:pt x="1560645" y="490901"/>
                  <a:pt x="1645396" y="474874"/>
                  <a:pt x="1438275" y="485775"/>
                </a:cubicBezTo>
                <a:cubicBezTo>
                  <a:pt x="1375946" y="494679"/>
                  <a:pt x="1351898" y="498823"/>
                  <a:pt x="1285875" y="504825"/>
                </a:cubicBezTo>
                <a:cubicBezTo>
                  <a:pt x="1244648" y="508573"/>
                  <a:pt x="1203325" y="511175"/>
                  <a:pt x="1162050" y="514350"/>
                </a:cubicBezTo>
                <a:cubicBezTo>
                  <a:pt x="1007988" y="540027"/>
                  <a:pt x="1200515" y="510383"/>
                  <a:pt x="866775" y="533400"/>
                </a:cubicBezTo>
                <a:cubicBezTo>
                  <a:pt x="853715" y="534301"/>
                  <a:pt x="841512" y="540358"/>
                  <a:pt x="828675" y="542925"/>
                </a:cubicBezTo>
                <a:cubicBezTo>
                  <a:pt x="809737" y="546713"/>
                  <a:pt x="790758" y="550702"/>
                  <a:pt x="771525" y="552450"/>
                </a:cubicBezTo>
                <a:cubicBezTo>
                  <a:pt x="720835" y="557058"/>
                  <a:pt x="669904" y="558473"/>
                  <a:pt x="619125" y="561975"/>
                </a:cubicBezTo>
                <a:cubicBezTo>
                  <a:pt x="490987" y="570812"/>
                  <a:pt x="523263" y="568005"/>
                  <a:pt x="419100" y="581025"/>
                </a:cubicBezTo>
                <a:cubicBezTo>
                  <a:pt x="400050" y="587375"/>
                  <a:pt x="381431" y="595205"/>
                  <a:pt x="361950" y="600075"/>
                </a:cubicBezTo>
                <a:cubicBezTo>
                  <a:pt x="334605" y="606911"/>
                  <a:pt x="289890" y="617055"/>
                  <a:pt x="266700" y="628650"/>
                </a:cubicBezTo>
                <a:cubicBezTo>
                  <a:pt x="241300" y="641350"/>
                  <a:pt x="210580" y="646670"/>
                  <a:pt x="190500" y="666750"/>
                </a:cubicBezTo>
                <a:cubicBezTo>
                  <a:pt x="180975" y="676275"/>
                  <a:pt x="173133" y="687853"/>
                  <a:pt x="161925" y="695325"/>
                </a:cubicBezTo>
                <a:cubicBezTo>
                  <a:pt x="153571" y="700894"/>
                  <a:pt x="142330" y="700360"/>
                  <a:pt x="133350" y="704850"/>
                </a:cubicBezTo>
                <a:cubicBezTo>
                  <a:pt x="123111" y="709970"/>
                  <a:pt x="114300" y="717550"/>
                  <a:pt x="104775" y="723900"/>
                </a:cubicBezTo>
                <a:cubicBezTo>
                  <a:pt x="92075" y="742950"/>
                  <a:pt x="80412" y="762734"/>
                  <a:pt x="66675" y="781050"/>
                </a:cubicBezTo>
                <a:cubicBezTo>
                  <a:pt x="60203" y="789679"/>
                  <a:pt x="26014" y="833797"/>
                  <a:pt x="19050" y="847725"/>
                </a:cubicBezTo>
                <a:cubicBezTo>
                  <a:pt x="12218" y="861390"/>
                  <a:pt x="3052" y="902193"/>
                  <a:pt x="0" y="914400"/>
                </a:cubicBezTo>
                <a:cubicBezTo>
                  <a:pt x="3175" y="996950"/>
                  <a:pt x="1024" y="1079877"/>
                  <a:pt x="9525" y="1162050"/>
                </a:cubicBezTo>
                <a:cubicBezTo>
                  <a:pt x="13028" y="1195915"/>
                  <a:pt x="36235" y="1189692"/>
                  <a:pt x="57150" y="1200150"/>
                </a:cubicBezTo>
                <a:cubicBezTo>
                  <a:pt x="67389" y="1205270"/>
                  <a:pt x="75264" y="1214551"/>
                  <a:pt x="85725" y="1219200"/>
                </a:cubicBezTo>
                <a:cubicBezTo>
                  <a:pt x="104075" y="1227355"/>
                  <a:pt x="124914" y="1229270"/>
                  <a:pt x="142875" y="1238250"/>
                </a:cubicBezTo>
                <a:cubicBezTo>
                  <a:pt x="163528" y="1248577"/>
                  <a:pt x="186191" y="1262153"/>
                  <a:pt x="209550" y="1266825"/>
                </a:cubicBezTo>
                <a:cubicBezTo>
                  <a:pt x="231565" y="1271228"/>
                  <a:pt x="254035" y="1272936"/>
                  <a:pt x="276225" y="1276350"/>
                </a:cubicBezTo>
                <a:cubicBezTo>
                  <a:pt x="295313" y="1279287"/>
                  <a:pt x="314232" y="1283323"/>
                  <a:pt x="333375" y="1285875"/>
                </a:cubicBezTo>
                <a:cubicBezTo>
                  <a:pt x="361874" y="1289675"/>
                  <a:pt x="390601" y="1291600"/>
                  <a:pt x="419100" y="1295400"/>
                </a:cubicBezTo>
                <a:cubicBezTo>
                  <a:pt x="438243" y="1297952"/>
                  <a:pt x="457249" y="1301470"/>
                  <a:pt x="476250" y="1304925"/>
                </a:cubicBezTo>
                <a:cubicBezTo>
                  <a:pt x="492178" y="1307821"/>
                  <a:pt x="507717" y="1313440"/>
                  <a:pt x="523875" y="1314450"/>
                </a:cubicBezTo>
                <a:cubicBezTo>
                  <a:pt x="558732" y="1316629"/>
                  <a:pt x="593725" y="1314450"/>
                  <a:pt x="628650" y="13144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GGA </a:t>
            </a:r>
            <a:r>
              <a:rPr lang="en-US" i="1" dirty="0" smtClean="0"/>
              <a:t>in vitro </a:t>
            </a:r>
            <a:r>
              <a:rPr lang="en-US" dirty="0" smtClean="0"/>
              <a:t>to place one </a:t>
            </a:r>
            <a:r>
              <a:rPr lang="en-US" dirty="0" smtClean="0">
                <a:solidFill>
                  <a:srgbClr val="FF0000"/>
                </a:solidFill>
              </a:rPr>
              <a:t>C dog </a:t>
            </a:r>
            <a:r>
              <a:rPr lang="en-US" dirty="0" smtClean="0"/>
              <a:t>element from the promoter set into each of the four Gene Expression Cassettes</a:t>
            </a:r>
          </a:p>
          <a:p>
            <a:r>
              <a:rPr lang="en-US" dirty="0" smtClean="0"/>
              <a:t>Transform </a:t>
            </a:r>
            <a:r>
              <a:rPr lang="en-US" i="1" dirty="0" smtClean="0"/>
              <a:t>E. coli</a:t>
            </a:r>
          </a:p>
          <a:p>
            <a:r>
              <a:rPr lang="en-US" dirty="0" smtClean="0"/>
              <a:t>This establishes the </a:t>
            </a:r>
            <a:r>
              <a:rPr lang="en-US" dirty="0" smtClean="0">
                <a:solidFill>
                  <a:srgbClr val="000000"/>
                </a:solidFill>
              </a:rPr>
              <a:t>Starting Population C dog allele frequencies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Culture for one or more generations under selection for optimal production of product 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Do </a:t>
            </a:r>
            <a:r>
              <a:rPr lang="en-US" dirty="0" err="1" smtClean="0">
                <a:solidFill>
                  <a:srgbClr val="000000"/>
                </a:solidFill>
              </a:rPr>
              <a:t>minipreps</a:t>
            </a:r>
            <a:r>
              <a:rPr lang="en-US" dirty="0" smtClean="0">
                <a:solidFill>
                  <a:srgbClr val="000000"/>
                </a:solidFill>
              </a:rPr>
              <a:t> and measure Selected Population C dog allele frequencies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GGA </a:t>
            </a:r>
            <a:r>
              <a:rPr lang="en-US" i="1" dirty="0" smtClean="0"/>
              <a:t>in vitro </a:t>
            </a:r>
            <a:r>
              <a:rPr lang="en-US" dirty="0" smtClean="0"/>
              <a:t>to place one </a:t>
            </a:r>
            <a:r>
              <a:rPr lang="en-US" dirty="0" smtClean="0">
                <a:solidFill>
                  <a:srgbClr val="FF0000"/>
                </a:solidFill>
              </a:rPr>
              <a:t>Degradation Tag </a:t>
            </a:r>
            <a:r>
              <a:rPr lang="en-US" dirty="0" smtClean="0"/>
              <a:t>element from the promoter set into each of the four Gene Expression Cassettes</a:t>
            </a:r>
          </a:p>
          <a:p>
            <a:r>
              <a:rPr lang="en-US" dirty="0" smtClean="0"/>
              <a:t>Transform </a:t>
            </a:r>
            <a:r>
              <a:rPr lang="en-US" i="1" dirty="0" smtClean="0"/>
              <a:t>E. coli</a:t>
            </a:r>
          </a:p>
          <a:p>
            <a:r>
              <a:rPr lang="en-US" dirty="0" smtClean="0"/>
              <a:t>This establishes th</a:t>
            </a:r>
            <a:r>
              <a:rPr lang="en-US" dirty="0" smtClean="0">
                <a:solidFill>
                  <a:srgbClr val="000000"/>
                </a:solidFill>
              </a:rPr>
              <a:t>e Starting Population Degradation Tag allele frequencies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Culture for one or more generations under selection for optimal production of product 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Do </a:t>
            </a:r>
            <a:r>
              <a:rPr lang="en-US" dirty="0" err="1" smtClean="0">
                <a:solidFill>
                  <a:srgbClr val="000000"/>
                </a:solidFill>
              </a:rPr>
              <a:t>minipreps</a:t>
            </a:r>
            <a:r>
              <a:rPr lang="en-US" dirty="0" smtClean="0">
                <a:solidFill>
                  <a:srgbClr val="000000"/>
                </a:solidFill>
              </a:rPr>
              <a:t> and measure Selected Population Degradation Tag allele frequencies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736" y="6276975"/>
            <a:ext cx="898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note: Maybe using degradation tags is redundant with the transcriptional controls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23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0575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Express </a:t>
            </a:r>
            <a:r>
              <a:rPr lang="en-US" dirty="0" err="1" smtClean="0"/>
              <a:t>Hin</a:t>
            </a:r>
            <a:r>
              <a:rPr lang="en-US" dirty="0" smtClean="0"/>
              <a:t> and reshuffle the orientation and order of the Gene Expression cassettes</a:t>
            </a:r>
          </a:p>
          <a:p>
            <a:pPr lvl="1"/>
            <a:r>
              <a:rPr lang="en-US" dirty="0" smtClean="0"/>
              <a:t>Allow complex effects of </a:t>
            </a:r>
            <a:r>
              <a:rPr lang="en-US" dirty="0" err="1" smtClean="0"/>
              <a:t>readthrough</a:t>
            </a:r>
            <a:r>
              <a:rPr lang="en-US" dirty="0" smtClean="0"/>
              <a:t> transcription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384</a:t>
            </a:r>
            <a:r>
              <a:rPr lang="en-US" dirty="0" smtClean="0"/>
              <a:t> combinations for 4 genes</a:t>
            </a:r>
            <a:r>
              <a:rPr lang="en-US" dirty="0" smtClean="0">
                <a:solidFill>
                  <a:srgbClr val="FF0000"/>
                </a:solidFill>
              </a:rPr>
              <a:t>??</a:t>
            </a:r>
          </a:p>
          <a:p>
            <a:r>
              <a:rPr lang="en-US" dirty="0"/>
              <a:t>Transform </a:t>
            </a:r>
            <a:r>
              <a:rPr lang="en-US" i="1" dirty="0"/>
              <a:t>E. coli</a:t>
            </a:r>
          </a:p>
          <a:p>
            <a:r>
              <a:rPr lang="en-US" dirty="0">
                <a:solidFill>
                  <a:srgbClr val="000000"/>
                </a:solidFill>
              </a:rPr>
              <a:t>This establishes the Starting Population </a:t>
            </a:r>
            <a:r>
              <a:rPr lang="en-US" dirty="0" smtClean="0">
                <a:solidFill>
                  <a:srgbClr val="000000"/>
                </a:solidFill>
              </a:rPr>
              <a:t>Order/Orientation allele </a:t>
            </a:r>
            <a:r>
              <a:rPr lang="en-US" dirty="0">
                <a:solidFill>
                  <a:srgbClr val="000000"/>
                </a:solidFill>
              </a:rPr>
              <a:t>frequencies</a:t>
            </a:r>
          </a:p>
          <a:p>
            <a:r>
              <a:rPr lang="en-US" dirty="0">
                <a:solidFill>
                  <a:srgbClr val="000000"/>
                </a:solidFill>
              </a:rPr>
              <a:t>Culture for one or more generations under selection for optimal production of product D</a:t>
            </a:r>
          </a:p>
          <a:p>
            <a:r>
              <a:rPr lang="en-US" dirty="0">
                <a:solidFill>
                  <a:srgbClr val="000000"/>
                </a:solidFill>
              </a:rPr>
              <a:t>Do </a:t>
            </a:r>
            <a:r>
              <a:rPr lang="en-US" dirty="0" err="1">
                <a:solidFill>
                  <a:srgbClr val="000000"/>
                </a:solidFill>
              </a:rPr>
              <a:t>minipreps</a:t>
            </a:r>
            <a:r>
              <a:rPr lang="en-US" dirty="0">
                <a:solidFill>
                  <a:srgbClr val="000000"/>
                </a:solidFill>
              </a:rPr>
              <a:t> and measure Selected Population Order/Orientation </a:t>
            </a:r>
            <a:r>
              <a:rPr lang="en-US" dirty="0" smtClean="0">
                <a:solidFill>
                  <a:srgbClr val="000000"/>
                </a:solidFill>
              </a:rPr>
              <a:t>allele </a:t>
            </a:r>
            <a:r>
              <a:rPr lang="en-US" dirty="0">
                <a:solidFill>
                  <a:srgbClr val="000000"/>
                </a:solidFill>
              </a:rPr>
              <a:t>frequencies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46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Additional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and repeat Step 1, if desired</a:t>
            </a:r>
          </a:p>
          <a:p>
            <a:r>
              <a:rPr lang="en-US" dirty="0" smtClean="0"/>
              <a:t>Repeat Step 2, or Step 3</a:t>
            </a:r>
          </a:p>
          <a:p>
            <a:r>
              <a:rPr lang="en-US" dirty="0" smtClean="0"/>
              <a:t>Explore the sequence space in whatever way you want, informed by mathematical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14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609600" y="4038600"/>
            <a:ext cx="2514600" cy="1676400"/>
            <a:chOff x="768" y="2256"/>
            <a:chExt cx="1776" cy="1248"/>
          </a:xfrm>
        </p:grpSpPr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1862138" y="1260475"/>
            <a:ext cx="0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V="1">
            <a:off x="1131888" y="2122488"/>
            <a:ext cx="730250" cy="538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1862138" y="2122488"/>
            <a:ext cx="197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0" name="Group 62"/>
          <p:cNvGrpSpPr>
            <a:grpSpLocks/>
          </p:cNvGrpSpPr>
          <p:nvPr/>
        </p:nvGrpSpPr>
        <p:grpSpPr bwMode="auto">
          <a:xfrm>
            <a:off x="3429000" y="4038600"/>
            <a:ext cx="2514600" cy="1676400"/>
            <a:chOff x="768" y="2256"/>
            <a:chExt cx="1776" cy="1248"/>
          </a:xfrm>
        </p:grpSpPr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Line 65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Line 6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Line 67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9" name="Group 91"/>
          <p:cNvGrpSpPr>
            <a:grpSpLocks/>
          </p:cNvGrpSpPr>
          <p:nvPr/>
        </p:nvGrpSpPr>
        <p:grpSpPr bwMode="auto">
          <a:xfrm>
            <a:off x="6248400" y="4038600"/>
            <a:ext cx="2514600" cy="1676400"/>
            <a:chOff x="768" y="2256"/>
            <a:chExt cx="1776" cy="1248"/>
          </a:xfrm>
        </p:grpSpPr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Line 98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ine 99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Line 100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Line 101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Line 102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Line 103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Line 104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105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Line 106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Line 107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Line 108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Line 112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Line 114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Line 115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Line 116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Line 117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Line 118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119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9" name="Line 121"/>
          <p:cNvSpPr>
            <a:spLocks noChangeShapeType="1"/>
          </p:cNvSpPr>
          <p:nvPr/>
        </p:nvSpPr>
        <p:spPr bwMode="auto">
          <a:xfrm>
            <a:off x="4267200" y="137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7467600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2173" name="Text Box 125"/>
          <p:cNvSpPr txBox="1">
            <a:spLocks noChangeArrowheads="1"/>
          </p:cNvSpPr>
          <p:nvPr/>
        </p:nvSpPr>
        <p:spPr bwMode="auto">
          <a:xfrm>
            <a:off x="9906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3886200" y="2133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1676400" y="91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198797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09600" y="4038600"/>
            <a:ext cx="2514600" cy="1676400"/>
            <a:chOff x="768" y="2256"/>
            <a:chExt cx="1776" cy="1248"/>
          </a:xfrm>
        </p:grpSpPr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862138" y="1260475"/>
            <a:ext cx="0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1131888" y="2122488"/>
            <a:ext cx="730250" cy="538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1862138" y="2122488"/>
            <a:ext cx="197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3429000" y="4038600"/>
            <a:ext cx="2514600" cy="1676400"/>
            <a:chOff x="768" y="2256"/>
            <a:chExt cx="1776" cy="1248"/>
          </a:xfrm>
        </p:grpSpPr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5" name="Group 63"/>
          <p:cNvGrpSpPr>
            <a:grpSpLocks/>
          </p:cNvGrpSpPr>
          <p:nvPr/>
        </p:nvGrpSpPr>
        <p:grpSpPr bwMode="auto">
          <a:xfrm>
            <a:off x="6248400" y="4038600"/>
            <a:ext cx="2514600" cy="1676400"/>
            <a:chOff x="768" y="2256"/>
            <a:chExt cx="1776" cy="1248"/>
          </a:xfrm>
        </p:grpSpPr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76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Line 77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Line 78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Line 79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Line 80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81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Line 82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Line 83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Line 84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Line 88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4267200" y="137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7467600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9906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3886200" y="2133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1676400" y="91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685800" y="304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 = 1</a:t>
            </a:r>
          </a:p>
        </p:txBody>
      </p:sp>
      <p:sp>
        <p:nvSpPr>
          <p:cNvPr id="3171" name="Oval 99"/>
          <p:cNvSpPr>
            <a:spLocks noChangeArrowheads="1"/>
          </p:cNvSpPr>
          <p:nvPr/>
        </p:nvSpPr>
        <p:spPr bwMode="auto">
          <a:xfrm>
            <a:off x="4038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2" name="Oval 100"/>
          <p:cNvSpPr>
            <a:spLocks noChangeArrowheads="1"/>
          </p:cNvSpPr>
          <p:nvPr/>
        </p:nvSpPr>
        <p:spPr bwMode="auto">
          <a:xfrm>
            <a:off x="4800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3" name="Oval 101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" name="Oval 102"/>
          <p:cNvSpPr>
            <a:spLocks noChangeArrowheads="1"/>
          </p:cNvSpPr>
          <p:nvPr/>
        </p:nvSpPr>
        <p:spPr bwMode="auto">
          <a:xfrm>
            <a:off x="36576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Oval 103"/>
          <p:cNvSpPr>
            <a:spLocks noChangeArrowheads="1"/>
          </p:cNvSpPr>
          <p:nvPr/>
        </p:nvSpPr>
        <p:spPr bwMode="auto">
          <a:xfrm>
            <a:off x="4495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" name="Oval 104"/>
          <p:cNvSpPr>
            <a:spLocks noChangeArrowheads="1"/>
          </p:cNvSpPr>
          <p:nvPr/>
        </p:nvSpPr>
        <p:spPr bwMode="auto">
          <a:xfrm>
            <a:off x="5486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" name="Oval 105"/>
          <p:cNvSpPr>
            <a:spLocks noChangeArrowheads="1"/>
          </p:cNvSpPr>
          <p:nvPr/>
        </p:nvSpPr>
        <p:spPr bwMode="auto">
          <a:xfrm>
            <a:off x="58674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" name="Oval 106"/>
          <p:cNvSpPr>
            <a:spLocks noChangeArrowheads="1"/>
          </p:cNvSpPr>
          <p:nvPr/>
        </p:nvSpPr>
        <p:spPr bwMode="auto">
          <a:xfrm>
            <a:off x="58674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" name="Oval 107"/>
          <p:cNvSpPr>
            <a:spLocks noChangeArrowheads="1"/>
          </p:cNvSpPr>
          <p:nvPr/>
        </p:nvSpPr>
        <p:spPr bwMode="auto">
          <a:xfrm>
            <a:off x="55626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" name="Oval 108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1" name="Oval 109"/>
          <p:cNvSpPr>
            <a:spLocks noChangeArrowheads="1"/>
          </p:cNvSpPr>
          <p:nvPr/>
        </p:nvSpPr>
        <p:spPr bwMode="auto">
          <a:xfrm>
            <a:off x="41910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2" name="Oval 110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3" name="Oval 111"/>
          <p:cNvSpPr>
            <a:spLocks noChangeArrowheads="1"/>
          </p:cNvSpPr>
          <p:nvPr/>
        </p:nvSpPr>
        <p:spPr bwMode="auto">
          <a:xfrm>
            <a:off x="3352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" name="Oval 112"/>
          <p:cNvSpPr>
            <a:spLocks noChangeArrowheads="1"/>
          </p:cNvSpPr>
          <p:nvPr/>
        </p:nvSpPr>
        <p:spPr bwMode="auto">
          <a:xfrm>
            <a:off x="51816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5" name="Oval 113"/>
          <p:cNvSpPr>
            <a:spLocks noChangeArrowheads="1"/>
          </p:cNvSpPr>
          <p:nvPr/>
        </p:nvSpPr>
        <p:spPr bwMode="auto">
          <a:xfrm>
            <a:off x="518160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6" name="Oval 114"/>
          <p:cNvSpPr>
            <a:spLocks noChangeArrowheads="1"/>
          </p:cNvSpPr>
          <p:nvPr/>
        </p:nvSpPr>
        <p:spPr bwMode="auto">
          <a:xfrm>
            <a:off x="41910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7" name="Oval 115"/>
          <p:cNvSpPr>
            <a:spLocks noChangeArrowheads="1"/>
          </p:cNvSpPr>
          <p:nvPr/>
        </p:nvSpPr>
        <p:spPr bwMode="auto">
          <a:xfrm>
            <a:off x="419100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8" name="Oval 116"/>
          <p:cNvSpPr>
            <a:spLocks noChangeArrowheads="1"/>
          </p:cNvSpPr>
          <p:nvPr/>
        </p:nvSpPr>
        <p:spPr bwMode="auto">
          <a:xfrm>
            <a:off x="3352800" y="563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9" name="Oval 117"/>
          <p:cNvSpPr>
            <a:spLocks noChangeArrowheads="1"/>
          </p:cNvSpPr>
          <p:nvPr/>
        </p:nvSpPr>
        <p:spPr bwMode="auto">
          <a:xfrm>
            <a:off x="3352800" y="5105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0" name="Oval 118"/>
          <p:cNvSpPr>
            <a:spLocks noChangeArrowheads="1"/>
          </p:cNvSpPr>
          <p:nvPr/>
        </p:nvSpPr>
        <p:spPr bwMode="auto">
          <a:xfrm>
            <a:off x="36576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1" name="Oval 119"/>
          <p:cNvSpPr>
            <a:spLocks noChangeArrowheads="1"/>
          </p:cNvSpPr>
          <p:nvPr/>
        </p:nvSpPr>
        <p:spPr bwMode="auto">
          <a:xfrm>
            <a:off x="4495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2" name="Oval 120"/>
          <p:cNvSpPr>
            <a:spLocks noChangeArrowheads="1"/>
          </p:cNvSpPr>
          <p:nvPr/>
        </p:nvSpPr>
        <p:spPr bwMode="auto">
          <a:xfrm>
            <a:off x="4876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3" name="Oval 121"/>
          <p:cNvSpPr>
            <a:spLocks noChangeArrowheads="1"/>
          </p:cNvSpPr>
          <p:nvPr/>
        </p:nvSpPr>
        <p:spPr bwMode="auto">
          <a:xfrm>
            <a:off x="40386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2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– Math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Computation of solutions to Math Problems such as NP complete problems</a:t>
            </a:r>
          </a:p>
          <a:p>
            <a:pPr lvl="1"/>
            <a:r>
              <a:rPr lang="en-US" dirty="0" smtClean="0"/>
              <a:t>Bacterial computers</a:t>
            </a:r>
          </a:p>
          <a:p>
            <a:pPr lvl="2"/>
            <a:r>
              <a:rPr lang="en-US" dirty="0" smtClean="0"/>
              <a:t>We can encode these math problems in biological terms and solve prototype versions of them</a:t>
            </a:r>
          </a:p>
          <a:p>
            <a:pPr lvl="2"/>
            <a:r>
              <a:rPr lang="en-US" dirty="0" smtClean="0"/>
              <a:t>We have a problem scaling to enormous sizes because of the number of bacteria in a culture or the number of DNA molecule in a reaction</a:t>
            </a:r>
          </a:p>
          <a:p>
            <a:pPr lvl="1"/>
            <a:r>
              <a:rPr lang="en-US" dirty="0" smtClean="0"/>
              <a:t>Silicon computers</a:t>
            </a:r>
          </a:p>
          <a:p>
            <a:pPr lvl="2"/>
            <a:r>
              <a:rPr lang="en-US" dirty="0" smtClean="0"/>
              <a:t>As long as the problem is not too large, they can outperform bacterial computers at this task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Maybe bacteria cannot beat Bill Gates at his own game…</a:t>
            </a:r>
          </a:p>
        </p:txBody>
      </p:sp>
    </p:spTree>
    <p:extLst>
      <p:ext uri="{BB962C8B-B14F-4D97-AF65-F5344CB8AC3E}">
        <p14:creationId xmlns:p14="http://schemas.microsoft.com/office/powerpoint/2010/main" val="392314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1862138" y="1260475"/>
            <a:ext cx="0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V="1">
            <a:off x="1131888" y="2122488"/>
            <a:ext cx="730250" cy="538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1862138" y="2122488"/>
            <a:ext cx="197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8" name="Line 92"/>
          <p:cNvSpPr>
            <a:spLocks noChangeShapeType="1"/>
          </p:cNvSpPr>
          <p:nvPr/>
        </p:nvSpPr>
        <p:spPr bwMode="auto">
          <a:xfrm>
            <a:off x="4267200" y="137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7467600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190" name="Text Box 94"/>
          <p:cNvSpPr txBox="1">
            <a:spLocks noChangeArrowheads="1"/>
          </p:cNvSpPr>
          <p:nvPr/>
        </p:nvSpPr>
        <p:spPr bwMode="auto">
          <a:xfrm>
            <a:off x="9906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191" name="Text Box 95"/>
          <p:cNvSpPr txBox="1">
            <a:spLocks noChangeArrowheads="1"/>
          </p:cNvSpPr>
          <p:nvPr/>
        </p:nvSpPr>
        <p:spPr bwMode="auto">
          <a:xfrm>
            <a:off x="3886200" y="2133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1676400" y="91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609600" y="3048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 = 2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09600" y="4038600"/>
            <a:ext cx="2514600" cy="1676400"/>
            <a:chOff x="768" y="2256"/>
            <a:chExt cx="1776" cy="1248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3" name="Oval 97"/>
          <p:cNvSpPr>
            <a:spLocks noChangeArrowheads="1"/>
          </p:cNvSpPr>
          <p:nvPr/>
        </p:nvSpPr>
        <p:spPr bwMode="auto">
          <a:xfrm>
            <a:off x="1219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5" name="Oval 99"/>
          <p:cNvSpPr>
            <a:spLocks noChangeArrowheads="1"/>
          </p:cNvSpPr>
          <p:nvPr/>
        </p:nvSpPr>
        <p:spPr bwMode="auto">
          <a:xfrm>
            <a:off x="1981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6" name="Oval 100"/>
          <p:cNvSpPr>
            <a:spLocks noChangeArrowheads="1"/>
          </p:cNvSpPr>
          <p:nvPr/>
        </p:nvSpPr>
        <p:spPr bwMode="auto">
          <a:xfrm>
            <a:off x="2971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7" name="Oval 101"/>
          <p:cNvSpPr>
            <a:spLocks noChangeArrowheads="1"/>
          </p:cNvSpPr>
          <p:nvPr/>
        </p:nvSpPr>
        <p:spPr bwMode="auto">
          <a:xfrm>
            <a:off x="914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" name="Oval 102"/>
          <p:cNvSpPr>
            <a:spLocks noChangeArrowheads="1"/>
          </p:cNvSpPr>
          <p:nvPr/>
        </p:nvSpPr>
        <p:spPr bwMode="auto">
          <a:xfrm>
            <a:off x="1676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" name="Oval 103"/>
          <p:cNvSpPr>
            <a:spLocks noChangeArrowheads="1"/>
          </p:cNvSpPr>
          <p:nvPr/>
        </p:nvSpPr>
        <p:spPr bwMode="auto">
          <a:xfrm>
            <a:off x="2743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" name="Oval 104"/>
          <p:cNvSpPr>
            <a:spLocks noChangeArrowheads="1"/>
          </p:cNvSpPr>
          <p:nvPr/>
        </p:nvSpPr>
        <p:spPr bwMode="auto">
          <a:xfrm>
            <a:off x="533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" name="Oval 105"/>
          <p:cNvSpPr>
            <a:spLocks noChangeArrowheads="1"/>
          </p:cNvSpPr>
          <p:nvPr/>
        </p:nvSpPr>
        <p:spPr bwMode="auto">
          <a:xfrm>
            <a:off x="13716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" name="Oval 106"/>
          <p:cNvSpPr>
            <a:spLocks noChangeArrowheads="1"/>
          </p:cNvSpPr>
          <p:nvPr/>
        </p:nvSpPr>
        <p:spPr bwMode="auto">
          <a:xfrm>
            <a:off x="2362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4" name="Group 108"/>
          <p:cNvGrpSpPr>
            <a:grpSpLocks/>
          </p:cNvGrpSpPr>
          <p:nvPr/>
        </p:nvGrpSpPr>
        <p:grpSpPr bwMode="auto">
          <a:xfrm>
            <a:off x="3429000" y="3962400"/>
            <a:ext cx="2590800" cy="1752600"/>
            <a:chOff x="336" y="2496"/>
            <a:chExt cx="1632" cy="1104"/>
          </a:xfrm>
        </p:grpSpPr>
        <p:grpSp>
          <p:nvGrpSpPr>
            <p:cNvPr id="4205" name="Group 109"/>
            <p:cNvGrpSpPr>
              <a:grpSpLocks/>
            </p:cNvGrpSpPr>
            <p:nvPr/>
          </p:nvGrpSpPr>
          <p:grpSpPr bwMode="auto">
            <a:xfrm>
              <a:off x="384" y="2544"/>
              <a:ext cx="1584" cy="1056"/>
              <a:chOff x="768" y="2256"/>
              <a:chExt cx="1776" cy="1248"/>
            </a:xfrm>
          </p:grpSpPr>
          <p:sp>
            <p:nvSpPr>
              <p:cNvPr id="4206" name="Line 110"/>
              <p:cNvSpPr>
                <a:spLocks noChangeShapeType="1"/>
              </p:cNvSpPr>
              <p:nvPr/>
            </p:nvSpPr>
            <p:spPr bwMode="auto">
              <a:xfrm>
                <a:off x="768" y="3504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Line 111"/>
              <p:cNvSpPr>
                <a:spLocks noChangeShapeType="1"/>
              </p:cNvSpPr>
              <p:nvPr/>
            </p:nvSpPr>
            <p:spPr bwMode="auto">
              <a:xfrm>
                <a:off x="768" y="312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Line 112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Line 113"/>
              <p:cNvSpPr>
                <a:spLocks noChangeShapeType="1"/>
              </p:cNvSpPr>
              <p:nvPr/>
            </p:nvSpPr>
            <p:spPr bwMode="auto">
              <a:xfrm>
                <a:off x="768" y="312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Line 114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Line 115"/>
              <p:cNvSpPr>
                <a:spLocks noChangeShapeType="1"/>
              </p:cNvSpPr>
              <p:nvPr/>
            </p:nvSpPr>
            <p:spPr bwMode="auto">
              <a:xfrm flipV="1">
                <a:off x="768" y="2256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Line 116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Line 117"/>
              <p:cNvSpPr>
                <a:spLocks noChangeShapeType="1"/>
              </p:cNvSpPr>
              <p:nvPr/>
            </p:nvSpPr>
            <p:spPr bwMode="auto">
              <a:xfrm flipV="1">
                <a:off x="1344" y="2256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Line 118"/>
              <p:cNvSpPr>
                <a:spLocks noChangeShapeType="1"/>
              </p:cNvSpPr>
              <p:nvPr/>
            </p:nvSpPr>
            <p:spPr bwMode="auto">
              <a:xfrm flipV="1">
                <a:off x="2064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Line 119"/>
              <p:cNvSpPr>
                <a:spLocks noChangeShapeType="1"/>
              </p:cNvSpPr>
              <p:nvPr/>
            </p:nvSpPr>
            <p:spPr bwMode="auto">
              <a:xfrm flipV="1">
                <a:off x="2064" y="3024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Line 120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Line 121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Line 122"/>
              <p:cNvSpPr>
                <a:spLocks noChangeShapeType="1"/>
              </p:cNvSpPr>
              <p:nvPr/>
            </p:nvSpPr>
            <p:spPr bwMode="auto">
              <a:xfrm>
                <a:off x="1344" y="273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Line 123"/>
              <p:cNvSpPr>
                <a:spLocks noChangeShapeType="1"/>
              </p:cNvSpPr>
              <p:nvPr/>
            </p:nvSpPr>
            <p:spPr bwMode="auto">
              <a:xfrm>
                <a:off x="2064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Line 124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Line 125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Line 126"/>
              <p:cNvSpPr>
                <a:spLocks noChangeShapeType="1"/>
              </p:cNvSpPr>
              <p:nvPr/>
            </p:nvSpPr>
            <p:spPr bwMode="auto">
              <a:xfrm>
                <a:off x="158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Line 127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Line 128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Line 129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Line 130"/>
              <p:cNvSpPr>
                <a:spLocks noChangeShapeType="1"/>
              </p:cNvSpPr>
              <p:nvPr/>
            </p:nvSpPr>
            <p:spPr bwMode="auto">
              <a:xfrm flipV="1">
                <a:off x="1344" y="3024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Line 131"/>
              <p:cNvSpPr>
                <a:spLocks noChangeShapeType="1"/>
              </p:cNvSpPr>
              <p:nvPr/>
            </p:nvSpPr>
            <p:spPr bwMode="auto">
              <a:xfrm flipV="1">
                <a:off x="768" y="3024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Line 132"/>
              <p:cNvSpPr>
                <a:spLocks noChangeShapeType="1"/>
              </p:cNvSpPr>
              <p:nvPr/>
            </p:nvSpPr>
            <p:spPr bwMode="auto">
              <a:xfrm flipV="1">
                <a:off x="1344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Line 133"/>
              <p:cNvSpPr>
                <a:spLocks noChangeShapeType="1"/>
              </p:cNvSpPr>
              <p:nvPr/>
            </p:nvSpPr>
            <p:spPr bwMode="auto">
              <a:xfrm flipV="1">
                <a:off x="768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Line 134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Line 135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1296" cy="0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Line 136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34" name="Oval 138"/>
            <p:cNvSpPr>
              <a:spLocks noChangeArrowheads="1"/>
            </p:cNvSpPr>
            <p:nvPr/>
          </p:nvSpPr>
          <p:spPr bwMode="auto">
            <a:xfrm>
              <a:off x="768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auto">
            <a:xfrm>
              <a:off x="1248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auto">
            <a:xfrm>
              <a:off x="1872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auto">
            <a:xfrm>
              <a:off x="576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auto">
            <a:xfrm>
              <a:off x="1056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auto">
            <a:xfrm>
              <a:off x="1728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auto">
            <a:xfrm>
              <a:off x="336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auto">
            <a:xfrm>
              <a:off x="86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auto">
            <a:xfrm>
              <a:off x="1488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43" name="Group 147"/>
          <p:cNvGrpSpPr>
            <a:grpSpLocks/>
          </p:cNvGrpSpPr>
          <p:nvPr/>
        </p:nvGrpSpPr>
        <p:grpSpPr bwMode="auto">
          <a:xfrm>
            <a:off x="6248400" y="3962400"/>
            <a:ext cx="2590800" cy="1752600"/>
            <a:chOff x="336" y="2496"/>
            <a:chExt cx="1632" cy="1104"/>
          </a:xfrm>
        </p:grpSpPr>
        <p:grpSp>
          <p:nvGrpSpPr>
            <p:cNvPr id="4244" name="Group 148"/>
            <p:cNvGrpSpPr>
              <a:grpSpLocks/>
            </p:cNvGrpSpPr>
            <p:nvPr/>
          </p:nvGrpSpPr>
          <p:grpSpPr bwMode="auto">
            <a:xfrm>
              <a:off x="384" y="2544"/>
              <a:ext cx="1584" cy="1056"/>
              <a:chOff x="768" y="2256"/>
              <a:chExt cx="1776" cy="1248"/>
            </a:xfrm>
          </p:grpSpPr>
          <p:sp>
            <p:nvSpPr>
              <p:cNvPr id="4245" name="Line 149"/>
              <p:cNvSpPr>
                <a:spLocks noChangeShapeType="1"/>
              </p:cNvSpPr>
              <p:nvPr/>
            </p:nvSpPr>
            <p:spPr bwMode="auto">
              <a:xfrm>
                <a:off x="768" y="3504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Line 150"/>
              <p:cNvSpPr>
                <a:spLocks noChangeShapeType="1"/>
              </p:cNvSpPr>
              <p:nvPr/>
            </p:nvSpPr>
            <p:spPr bwMode="auto">
              <a:xfrm>
                <a:off x="768" y="312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Line 151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Line 152"/>
              <p:cNvSpPr>
                <a:spLocks noChangeShapeType="1"/>
              </p:cNvSpPr>
              <p:nvPr/>
            </p:nvSpPr>
            <p:spPr bwMode="auto">
              <a:xfrm>
                <a:off x="768" y="312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Line 153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Line 154"/>
              <p:cNvSpPr>
                <a:spLocks noChangeShapeType="1"/>
              </p:cNvSpPr>
              <p:nvPr/>
            </p:nvSpPr>
            <p:spPr bwMode="auto">
              <a:xfrm flipV="1">
                <a:off x="768" y="2256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Line 155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Line 156"/>
              <p:cNvSpPr>
                <a:spLocks noChangeShapeType="1"/>
              </p:cNvSpPr>
              <p:nvPr/>
            </p:nvSpPr>
            <p:spPr bwMode="auto">
              <a:xfrm flipV="1">
                <a:off x="1344" y="2256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Line 157"/>
              <p:cNvSpPr>
                <a:spLocks noChangeShapeType="1"/>
              </p:cNvSpPr>
              <p:nvPr/>
            </p:nvSpPr>
            <p:spPr bwMode="auto">
              <a:xfrm flipV="1">
                <a:off x="2064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Line 158"/>
              <p:cNvSpPr>
                <a:spLocks noChangeShapeType="1"/>
              </p:cNvSpPr>
              <p:nvPr/>
            </p:nvSpPr>
            <p:spPr bwMode="auto">
              <a:xfrm flipV="1">
                <a:off x="2064" y="3024"/>
                <a:ext cx="48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Line 159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Line 160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Line 161"/>
              <p:cNvSpPr>
                <a:spLocks noChangeShapeType="1"/>
              </p:cNvSpPr>
              <p:nvPr/>
            </p:nvSpPr>
            <p:spPr bwMode="auto">
              <a:xfrm>
                <a:off x="1344" y="273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Line 162"/>
              <p:cNvSpPr>
                <a:spLocks noChangeShapeType="1"/>
              </p:cNvSpPr>
              <p:nvPr/>
            </p:nvSpPr>
            <p:spPr bwMode="auto">
              <a:xfrm>
                <a:off x="2064" y="273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Line 163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Line 164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Line 165"/>
              <p:cNvSpPr>
                <a:spLocks noChangeShapeType="1"/>
              </p:cNvSpPr>
              <p:nvPr/>
            </p:nvSpPr>
            <p:spPr bwMode="auto">
              <a:xfrm>
                <a:off x="1584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Line 166"/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Line 167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Line 168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Line 169"/>
              <p:cNvSpPr>
                <a:spLocks noChangeShapeType="1"/>
              </p:cNvSpPr>
              <p:nvPr/>
            </p:nvSpPr>
            <p:spPr bwMode="auto">
              <a:xfrm flipV="1">
                <a:off x="1344" y="3024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Line 170"/>
              <p:cNvSpPr>
                <a:spLocks noChangeShapeType="1"/>
              </p:cNvSpPr>
              <p:nvPr/>
            </p:nvSpPr>
            <p:spPr bwMode="auto">
              <a:xfrm flipV="1">
                <a:off x="768" y="3024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Line 171"/>
              <p:cNvSpPr>
                <a:spLocks noChangeShapeType="1"/>
              </p:cNvSpPr>
              <p:nvPr/>
            </p:nvSpPr>
            <p:spPr bwMode="auto">
              <a:xfrm flipV="1">
                <a:off x="1344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Line 172"/>
              <p:cNvSpPr>
                <a:spLocks noChangeShapeType="1"/>
              </p:cNvSpPr>
              <p:nvPr/>
            </p:nvSpPr>
            <p:spPr bwMode="auto">
              <a:xfrm flipV="1">
                <a:off x="768" y="2640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Line 173"/>
              <p:cNvSpPr>
                <a:spLocks noChangeShapeType="1"/>
              </p:cNvSpPr>
              <p:nvPr/>
            </p:nvSpPr>
            <p:spPr bwMode="auto">
              <a:xfrm>
                <a:off x="1008" y="288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Line 174"/>
              <p:cNvSpPr>
                <a:spLocks noChangeShapeType="1"/>
              </p:cNvSpPr>
              <p:nvPr/>
            </p:nvSpPr>
            <p:spPr bwMode="auto">
              <a:xfrm>
                <a:off x="1248" y="2640"/>
                <a:ext cx="1296" cy="0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Line 175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Line 176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73" name="Oval 177"/>
            <p:cNvSpPr>
              <a:spLocks noChangeArrowheads="1"/>
            </p:cNvSpPr>
            <p:nvPr/>
          </p:nvSpPr>
          <p:spPr bwMode="auto">
            <a:xfrm>
              <a:off x="768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auto">
            <a:xfrm>
              <a:off x="1248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auto">
            <a:xfrm>
              <a:off x="1872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auto">
            <a:xfrm>
              <a:off x="576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auto">
            <a:xfrm>
              <a:off x="1056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auto">
            <a:xfrm>
              <a:off x="1728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auto">
            <a:xfrm>
              <a:off x="336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auto">
            <a:xfrm>
              <a:off x="864" y="292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auto">
            <a:xfrm>
              <a:off x="1488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996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09600" y="4038600"/>
            <a:ext cx="2514600" cy="1676400"/>
            <a:chOff x="768" y="2256"/>
            <a:chExt cx="1776" cy="1248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1862138" y="1260475"/>
            <a:ext cx="0" cy="86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V="1">
            <a:off x="1131888" y="2122488"/>
            <a:ext cx="730250" cy="538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1862138" y="2122488"/>
            <a:ext cx="1970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3429000" y="4038600"/>
            <a:ext cx="2514600" cy="1676400"/>
            <a:chOff x="768" y="2256"/>
            <a:chExt cx="1776" cy="1248"/>
          </a:xfrm>
        </p:grpSpPr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56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59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3" name="Group 63"/>
          <p:cNvGrpSpPr>
            <a:grpSpLocks/>
          </p:cNvGrpSpPr>
          <p:nvPr/>
        </p:nvGrpSpPr>
        <p:grpSpPr bwMode="auto">
          <a:xfrm>
            <a:off x="6248400" y="4038600"/>
            <a:ext cx="2514600" cy="1676400"/>
            <a:chOff x="768" y="2256"/>
            <a:chExt cx="1776" cy="1248"/>
          </a:xfrm>
        </p:grpSpPr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>
              <a:off x="768" y="350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1248" y="225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67"/>
            <p:cNvSpPr>
              <a:spLocks noChangeShapeType="1"/>
            </p:cNvSpPr>
            <p:nvPr/>
          </p:nvSpPr>
          <p:spPr bwMode="auto">
            <a:xfrm>
              <a:off x="768" y="312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Line 68"/>
            <p:cNvSpPr>
              <a:spLocks noChangeShapeType="1"/>
            </p:cNvSpPr>
            <p:nvPr/>
          </p:nvSpPr>
          <p:spPr bwMode="auto">
            <a:xfrm>
              <a:off x="76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 flipV="1">
              <a:off x="768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 flipV="1">
              <a:off x="2064" y="2256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 flipV="1">
              <a:off x="1344" y="22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 flipV="1">
              <a:off x="2064" y="2640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 flipV="1">
              <a:off x="2064" y="3024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auto">
            <a:xfrm>
              <a:off x="1008" y="249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75"/>
            <p:cNvSpPr>
              <a:spLocks noChangeShapeType="1"/>
            </p:cNvSpPr>
            <p:nvPr/>
          </p:nvSpPr>
          <p:spPr bwMode="auto">
            <a:xfrm>
              <a:off x="768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>
              <a:off x="134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77"/>
            <p:cNvSpPr>
              <a:spLocks noChangeShapeType="1"/>
            </p:cNvSpPr>
            <p:nvPr/>
          </p:nvSpPr>
          <p:spPr bwMode="auto">
            <a:xfrm>
              <a:off x="2064" y="273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230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79"/>
            <p:cNvSpPr>
              <a:spLocks noChangeShapeType="1"/>
            </p:cNvSpPr>
            <p:nvPr/>
          </p:nvSpPr>
          <p:spPr bwMode="auto">
            <a:xfrm>
              <a:off x="2544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80"/>
            <p:cNvSpPr>
              <a:spLocks noChangeShapeType="1"/>
            </p:cNvSpPr>
            <p:nvPr/>
          </p:nvSpPr>
          <p:spPr bwMode="auto">
            <a:xfrm>
              <a:off x="1584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81"/>
            <p:cNvSpPr>
              <a:spLocks noChangeShapeType="1"/>
            </p:cNvSpPr>
            <p:nvPr/>
          </p:nvSpPr>
          <p:spPr bwMode="auto">
            <a:xfrm>
              <a:off x="1248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1008" y="249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83"/>
            <p:cNvSpPr>
              <a:spLocks noChangeShapeType="1"/>
            </p:cNvSpPr>
            <p:nvPr/>
          </p:nvSpPr>
          <p:spPr bwMode="auto">
            <a:xfrm>
              <a:off x="1824" y="2256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84"/>
            <p:cNvSpPr>
              <a:spLocks noChangeShapeType="1"/>
            </p:cNvSpPr>
            <p:nvPr/>
          </p:nvSpPr>
          <p:spPr bwMode="auto">
            <a:xfrm flipV="1">
              <a:off x="1344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85"/>
            <p:cNvSpPr>
              <a:spLocks noChangeShapeType="1"/>
            </p:cNvSpPr>
            <p:nvPr/>
          </p:nvSpPr>
          <p:spPr bwMode="auto">
            <a:xfrm flipV="1">
              <a:off x="768" y="3024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Line 86"/>
            <p:cNvSpPr>
              <a:spLocks noChangeShapeType="1"/>
            </p:cNvSpPr>
            <p:nvPr/>
          </p:nvSpPr>
          <p:spPr bwMode="auto">
            <a:xfrm flipV="1">
              <a:off x="1344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Line 87"/>
            <p:cNvSpPr>
              <a:spLocks noChangeShapeType="1"/>
            </p:cNvSpPr>
            <p:nvPr/>
          </p:nvSpPr>
          <p:spPr bwMode="auto">
            <a:xfrm flipV="1">
              <a:off x="768" y="2640"/>
              <a:ext cx="480" cy="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88"/>
            <p:cNvSpPr>
              <a:spLocks noChangeShapeType="1"/>
            </p:cNvSpPr>
            <p:nvPr/>
          </p:nvSpPr>
          <p:spPr bwMode="auto">
            <a:xfrm>
              <a:off x="1008" y="2880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Line 89"/>
            <p:cNvSpPr>
              <a:spLocks noChangeShapeType="1"/>
            </p:cNvSpPr>
            <p:nvPr/>
          </p:nvSpPr>
          <p:spPr bwMode="auto">
            <a:xfrm>
              <a:off x="1248" y="2640"/>
              <a:ext cx="1296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>
              <a:off x="1008" y="326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91"/>
            <p:cNvSpPr>
              <a:spLocks noChangeShapeType="1"/>
            </p:cNvSpPr>
            <p:nvPr/>
          </p:nvSpPr>
          <p:spPr bwMode="auto">
            <a:xfrm>
              <a:off x="1248" y="3024"/>
              <a:ext cx="129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4267200" y="137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3" name="Text Box 93"/>
          <p:cNvSpPr txBox="1">
            <a:spLocks noChangeArrowheads="1"/>
          </p:cNvSpPr>
          <p:nvPr/>
        </p:nvSpPr>
        <p:spPr bwMode="auto">
          <a:xfrm>
            <a:off x="7467600" y="121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9906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3886200" y="2133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1676400" y="91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55" name="Oval 135"/>
          <p:cNvSpPr>
            <a:spLocks noChangeArrowheads="1"/>
          </p:cNvSpPr>
          <p:nvPr/>
        </p:nvSpPr>
        <p:spPr bwMode="auto">
          <a:xfrm>
            <a:off x="914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6" name="Oval 136"/>
          <p:cNvSpPr>
            <a:spLocks noChangeArrowheads="1"/>
          </p:cNvSpPr>
          <p:nvPr/>
        </p:nvSpPr>
        <p:spPr bwMode="auto">
          <a:xfrm>
            <a:off x="1676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7" name="Oval 137"/>
          <p:cNvSpPr>
            <a:spLocks noChangeArrowheads="1"/>
          </p:cNvSpPr>
          <p:nvPr/>
        </p:nvSpPr>
        <p:spPr bwMode="auto">
          <a:xfrm>
            <a:off x="26670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8" name="Oval 138"/>
          <p:cNvSpPr>
            <a:spLocks noChangeArrowheads="1"/>
          </p:cNvSpPr>
          <p:nvPr/>
        </p:nvSpPr>
        <p:spPr bwMode="auto">
          <a:xfrm>
            <a:off x="36576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9" name="Oval 139"/>
          <p:cNvSpPr>
            <a:spLocks noChangeArrowheads="1"/>
          </p:cNvSpPr>
          <p:nvPr/>
        </p:nvSpPr>
        <p:spPr bwMode="auto">
          <a:xfrm>
            <a:off x="44958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0" name="Oval 140"/>
          <p:cNvSpPr>
            <a:spLocks noChangeArrowheads="1"/>
          </p:cNvSpPr>
          <p:nvPr/>
        </p:nvSpPr>
        <p:spPr bwMode="auto">
          <a:xfrm>
            <a:off x="5486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" name="Oval 141"/>
          <p:cNvSpPr>
            <a:spLocks noChangeArrowheads="1"/>
          </p:cNvSpPr>
          <p:nvPr/>
        </p:nvSpPr>
        <p:spPr bwMode="auto">
          <a:xfrm>
            <a:off x="65532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2" name="Oval 142"/>
          <p:cNvSpPr>
            <a:spLocks noChangeArrowheads="1"/>
          </p:cNvSpPr>
          <p:nvPr/>
        </p:nvSpPr>
        <p:spPr bwMode="auto">
          <a:xfrm>
            <a:off x="73914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3" name="Oval 143"/>
          <p:cNvSpPr>
            <a:spLocks noChangeArrowheads="1"/>
          </p:cNvSpPr>
          <p:nvPr/>
        </p:nvSpPr>
        <p:spPr bwMode="auto">
          <a:xfrm>
            <a:off x="83058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1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55" y="1600201"/>
            <a:ext cx="8571505" cy="45859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need to connect the </a:t>
            </a:r>
            <a:r>
              <a:rPr lang="en-US" dirty="0" smtClean="0">
                <a:solidFill>
                  <a:srgbClr val="FF0000"/>
                </a:solidFill>
              </a:rPr>
              <a:t>optimization of the metabolic pathway</a:t>
            </a:r>
            <a:r>
              <a:rPr lang="en-US" dirty="0" smtClean="0"/>
              <a:t> to bacterial cell fitness: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Fitness = </a:t>
            </a:r>
            <a:r>
              <a:rPr lang="en-US" dirty="0" err="1" smtClean="0"/>
              <a:t>fcn</a:t>
            </a:r>
            <a:r>
              <a:rPr lang="en-US" dirty="0" smtClean="0"/>
              <a:t> (amount of product D)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457200"/>
            <a:r>
              <a:rPr lang="en-US" dirty="0" smtClean="0"/>
              <a:t>Easier Idea</a:t>
            </a:r>
          </a:p>
          <a:p>
            <a:pPr marL="914400" lvl="1" indent="-457200"/>
            <a:r>
              <a:rPr lang="en-US" dirty="0" smtClean="0"/>
              <a:t>Product D is tied to cell generation time</a:t>
            </a:r>
          </a:p>
          <a:p>
            <a:pPr marL="514350" indent="-457200"/>
            <a:r>
              <a:rPr lang="en-US" dirty="0" smtClean="0"/>
              <a:t>Harder Idea</a:t>
            </a:r>
          </a:p>
          <a:p>
            <a:pPr marL="914400" lvl="1" indent="-457200"/>
            <a:r>
              <a:rPr lang="en-US" dirty="0" smtClean="0"/>
              <a:t>Product D will do the following</a:t>
            </a:r>
          </a:p>
          <a:p>
            <a:pPr marL="1314450" lvl="2" indent="-457200"/>
            <a:r>
              <a:rPr lang="en-US" dirty="0" smtClean="0"/>
              <a:t>Increase Fitness by protecting the cell that makes it (</a:t>
            </a:r>
            <a:r>
              <a:rPr lang="en-US" dirty="0" smtClean="0">
                <a:solidFill>
                  <a:srgbClr val="0070C0"/>
                </a:solidFill>
              </a:rPr>
              <a:t>Protection</a:t>
            </a:r>
            <a:r>
              <a:rPr lang="en-US" dirty="0" smtClean="0"/>
              <a:t>)</a:t>
            </a:r>
          </a:p>
          <a:p>
            <a:pPr marL="1314450" lvl="2" indent="-457200"/>
            <a:r>
              <a:rPr lang="en-US" dirty="0" smtClean="0"/>
              <a:t>Decrease fitness of surrounding cells (</a:t>
            </a:r>
            <a:r>
              <a:rPr lang="en-US" dirty="0" smtClean="0">
                <a:solidFill>
                  <a:srgbClr val="0070C0"/>
                </a:solidFill>
              </a:rPr>
              <a:t>Attack?</a:t>
            </a:r>
            <a:r>
              <a:rPr lang="en-US" dirty="0" smtClean="0"/>
              <a:t>)</a:t>
            </a:r>
          </a:p>
          <a:p>
            <a:pPr marL="914400" lvl="1" indent="-45720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68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95" y="163416"/>
            <a:ext cx="8229600" cy="1143000"/>
          </a:xfrm>
        </p:spPr>
        <p:txBody>
          <a:bodyPr/>
          <a:lstStyle/>
          <a:p>
            <a:r>
              <a:rPr lang="en-US" dirty="0" smtClean="0"/>
              <a:t>Fitness Easier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66" y="1494952"/>
            <a:ext cx="8229600" cy="9624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Product D will cause </a:t>
            </a:r>
            <a:r>
              <a:rPr lang="en-US" dirty="0" err="1" smtClean="0"/>
              <a:t>derepression</a:t>
            </a:r>
            <a:r>
              <a:rPr lang="en-US" dirty="0" smtClean="0"/>
              <a:t> of a gene product that shortens generation time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85041" y="2894533"/>
            <a:ext cx="126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D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349994" y="3273929"/>
            <a:ext cx="603130" cy="429883"/>
            <a:chOff x="1854679" y="4140679"/>
            <a:chExt cx="603130" cy="42988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854679" y="4140679"/>
              <a:ext cx="543464" cy="3536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38477" y="4418162"/>
              <a:ext cx="11933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621726" y="3695351"/>
            <a:ext cx="153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Repressor 1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270343">
            <a:off x="3186645" y="4117731"/>
            <a:ext cx="603130" cy="429883"/>
            <a:chOff x="4310332" y="4871049"/>
            <a:chExt cx="603130" cy="42988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310332" y="4871049"/>
              <a:ext cx="543464" cy="3536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794130" y="5148532"/>
              <a:ext cx="11933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3444899" y="4955430"/>
            <a:ext cx="2969407" cy="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4308978" y="4688730"/>
            <a:ext cx="1716945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85178" y="4770764"/>
            <a:ext cx="157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Fitness Gene</a:t>
            </a:r>
            <a:endParaRPr lang="en-US" dirty="0"/>
          </a:p>
        </p:txBody>
      </p:sp>
      <p:sp>
        <p:nvSpPr>
          <p:cNvPr id="16" name="Bent Arrow 15"/>
          <p:cNvSpPr/>
          <p:nvPr/>
        </p:nvSpPr>
        <p:spPr>
          <a:xfrm>
            <a:off x="3597299" y="4612821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78299" y="4873770"/>
            <a:ext cx="181154" cy="16390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21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20" y="-55659"/>
            <a:ext cx="8229600" cy="1143000"/>
          </a:xfrm>
        </p:spPr>
        <p:txBody>
          <a:bodyPr/>
          <a:lstStyle/>
          <a:p>
            <a:r>
              <a:rPr lang="en-US" dirty="0" smtClean="0"/>
              <a:t>Fitness Harder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16" y="913927"/>
            <a:ext cx="8229600" cy="14577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Product D will cause </a:t>
            </a:r>
            <a:r>
              <a:rPr lang="en-US" dirty="0" err="1" smtClean="0"/>
              <a:t>Hin</a:t>
            </a:r>
            <a:r>
              <a:rPr lang="en-US" dirty="0" smtClean="0"/>
              <a:t> and Blue luminescence expression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Blue luminescence will interact with </a:t>
            </a:r>
            <a:r>
              <a:rPr lang="en-US" dirty="0" err="1" smtClean="0"/>
              <a:t>optogenetic</a:t>
            </a:r>
            <a:r>
              <a:rPr lang="en-US" dirty="0" smtClean="0"/>
              <a:t> system to express Death Gene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Attack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Hin</a:t>
            </a:r>
            <a:r>
              <a:rPr lang="en-US" dirty="0" smtClean="0"/>
              <a:t> will enable expression of a repressor that will turn off the Death Gene expression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Protection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592" y="2578925"/>
            <a:ext cx="126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D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267545" y="2958321"/>
            <a:ext cx="603130" cy="429883"/>
            <a:chOff x="1854679" y="4140679"/>
            <a:chExt cx="603130" cy="42988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854679" y="4140679"/>
              <a:ext cx="543464" cy="3536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38477" y="4418162"/>
              <a:ext cx="11933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39277" y="3379743"/>
            <a:ext cx="153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Repressor 1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270343">
            <a:off x="2104196" y="3802123"/>
            <a:ext cx="603130" cy="429883"/>
            <a:chOff x="4310332" y="4871049"/>
            <a:chExt cx="603130" cy="42988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310332" y="4871049"/>
              <a:ext cx="543464" cy="3536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794130" y="5148532"/>
              <a:ext cx="11933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 flipV="1">
            <a:off x="2362450" y="4639822"/>
            <a:ext cx="2969407" cy="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>
            <a:off x="3226530" y="4373122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2729" y="4455156"/>
            <a:ext cx="107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Hin</a:t>
            </a:r>
            <a:endParaRPr lang="en-US" dirty="0"/>
          </a:p>
        </p:txBody>
      </p:sp>
      <p:sp>
        <p:nvSpPr>
          <p:cNvPr id="16" name="Bent Arrow 15"/>
          <p:cNvSpPr/>
          <p:nvPr/>
        </p:nvSpPr>
        <p:spPr>
          <a:xfrm>
            <a:off x="2514850" y="4297213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95850" y="4558162"/>
            <a:ext cx="181154" cy="16390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452541" y="4386629"/>
            <a:ext cx="762000" cy="5334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28740" y="4468663"/>
            <a:ext cx="1073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121861" y="4571669"/>
            <a:ext cx="181154" cy="16390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20695" y="4769689"/>
            <a:ext cx="481656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554023" y="5695528"/>
            <a:ext cx="28854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5333276" y="5428537"/>
            <a:ext cx="1933684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09475" y="5510571"/>
            <a:ext cx="1857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SacB</a:t>
            </a:r>
            <a:r>
              <a:rPr lang="en-US" dirty="0" smtClean="0"/>
              <a:t> Death Gene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4634905" y="5339121"/>
            <a:ext cx="367691" cy="342900"/>
          </a:xfrm>
          <a:prstGeom prst="bentArrow">
            <a:avLst>
              <a:gd name="adj1" fmla="val 25000"/>
              <a:gd name="adj2" fmla="val 26159"/>
              <a:gd name="adj3" fmla="val 25000"/>
              <a:gd name="adj4" fmla="val 4375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002596" y="5613577"/>
            <a:ext cx="181154" cy="16390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02738" y="2763591"/>
            <a:ext cx="201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Bacteriorhodopsin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702738" y="4111921"/>
            <a:ext cx="346784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164825" y="3444288"/>
            <a:ext cx="346784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432030" y="3977688"/>
            <a:ext cx="2014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 Transduction</a:t>
            </a:r>
          </a:p>
          <a:p>
            <a:r>
              <a:rPr lang="en-US" dirty="0" smtClean="0"/>
              <a:t>See Jeff Tabor work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Multichromatic</a:t>
            </a:r>
            <a:r>
              <a:rPr lang="en-US" dirty="0" smtClean="0"/>
              <a:t> Control of Gene Expression” JMB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 rot="898325">
            <a:off x="5065545" y="3052842"/>
            <a:ext cx="840812" cy="1288731"/>
            <a:chOff x="4713121" y="3718776"/>
            <a:chExt cx="840812" cy="1288731"/>
          </a:xfrm>
        </p:grpSpPr>
        <p:cxnSp>
          <p:nvCxnSpPr>
            <p:cNvPr id="48" name="Curved Connector 47"/>
            <p:cNvCxnSpPr/>
            <p:nvPr/>
          </p:nvCxnSpPr>
          <p:spPr>
            <a:xfrm rot="5400000" flipH="1" flipV="1">
              <a:off x="4653407" y="4666220"/>
              <a:ext cx="401001" cy="281574"/>
            </a:xfrm>
            <a:prstGeom prst="curvedConnector3">
              <a:avLst>
                <a:gd name="adj1" fmla="val 54303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/>
            <p:nvPr/>
          </p:nvCxnSpPr>
          <p:spPr>
            <a:xfrm rot="5400000" flipH="1" flipV="1">
              <a:off x="4934237" y="4298380"/>
              <a:ext cx="401001" cy="281574"/>
            </a:xfrm>
            <a:prstGeom prst="curvedConnector3">
              <a:avLst>
                <a:gd name="adj1" fmla="val 54303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/>
            <p:nvPr/>
          </p:nvCxnSpPr>
          <p:spPr>
            <a:xfrm rot="5400000" flipH="1" flipV="1">
              <a:off x="5212645" y="3923691"/>
              <a:ext cx="401001" cy="281574"/>
            </a:xfrm>
            <a:prstGeom prst="curvedConnector3">
              <a:avLst>
                <a:gd name="adj1" fmla="val 54303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5553004" y="3718776"/>
              <a:ext cx="0" cy="1486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H="1">
            <a:off x="1481511" y="4906522"/>
            <a:ext cx="1595493" cy="404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75170" y="4769689"/>
            <a:ext cx="81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Flip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1126597" y="5667153"/>
            <a:ext cx="23268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ight Arrow 59"/>
          <p:cNvSpPr/>
          <p:nvPr/>
        </p:nvSpPr>
        <p:spPr>
          <a:xfrm>
            <a:off x="1905850" y="5400162"/>
            <a:ext cx="1396879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950246" y="5482196"/>
            <a:ext cx="13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Repressor 2</a:t>
            </a:r>
            <a:endParaRPr lang="en-US" dirty="0"/>
          </a:p>
        </p:txBody>
      </p:sp>
      <p:sp>
        <p:nvSpPr>
          <p:cNvPr id="62" name="Bent Arrow 61"/>
          <p:cNvSpPr/>
          <p:nvPr/>
        </p:nvSpPr>
        <p:spPr>
          <a:xfrm flipH="1">
            <a:off x="1062126" y="5310746"/>
            <a:ext cx="330680" cy="342900"/>
          </a:xfrm>
          <a:prstGeom prst="bentArrow">
            <a:avLst>
              <a:gd name="adj1" fmla="val 25000"/>
              <a:gd name="adj2" fmla="val 26159"/>
              <a:gd name="adj3" fmla="val 25000"/>
              <a:gd name="adj4" fmla="val 4375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1575170" y="5585202"/>
            <a:ext cx="181154" cy="16390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 rot="18897682">
            <a:off x="3712185" y="5291396"/>
            <a:ext cx="603130" cy="429883"/>
            <a:chOff x="4310332" y="4871049"/>
            <a:chExt cx="603130" cy="429883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310332" y="4871049"/>
              <a:ext cx="543464" cy="35368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794130" y="5148532"/>
              <a:ext cx="119332" cy="15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233736" y="6276975"/>
            <a:ext cx="856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Important note: this is a placeholder genetic circuit that could certainly be improved upon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15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separate steps for element insertion?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cannot explore all the combinations at once</a:t>
            </a:r>
          </a:p>
          <a:p>
            <a:r>
              <a:rPr lang="en-US" dirty="0" smtClean="0"/>
              <a:t>For 16 promoters, 8 C dogs, 4 degradation tags, and 4 genes in all orders/orientations, there are </a:t>
            </a:r>
            <a:r>
              <a:rPr lang="en-US" dirty="0" smtClean="0">
                <a:solidFill>
                  <a:srgbClr val="FF0000"/>
                </a:solidFill>
              </a:rPr>
              <a:t>over 10</a:t>
            </a:r>
            <a:r>
              <a:rPr lang="en-US" baseline="30000" dirty="0" smtClean="0">
                <a:solidFill>
                  <a:srgbClr val="FF0000"/>
                </a:solidFill>
              </a:rPr>
              <a:t>14</a:t>
            </a:r>
            <a:r>
              <a:rPr lang="en-US" dirty="0" smtClean="0">
                <a:solidFill>
                  <a:srgbClr val="FF0000"/>
                </a:solidFill>
              </a:rPr>
              <a:t> combinations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50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just screening?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Perhaps the answer is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  <a:r>
              <a:rPr lang="en-US" dirty="0" smtClean="0"/>
              <a:t>, but maybe that is Ok, since the goal is to optimize a pathway, not to compute the answer to a math problem</a:t>
            </a:r>
          </a:p>
          <a:p>
            <a:r>
              <a:rPr lang="en-US" dirty="0" smtClean="0"/>
              <a:t>Perhaps the answer is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and the bacteria are computing</a:t>
            </a:r>
          </a:p>
          <a:p>
            <a:pPr lvl="1"/>
            <a:r>
              <a:rPr lang="en-US" dirty="0" smtClean="0"/>
              <a:t>The bacteria are evaluating the inputs and applying a Fitness function</a:t>
            </a:r>
          </a:p>
          <a:p>
            <a:pPr lvl="1"/>
            <a:r>
              <a:rPr lang="en-US" dirty="0" smtClean="0"/>
              <a:t>The bacteria are rearranging gene order/orientation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49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bacteriophage system commercially available for insertion of plasmid DNA into genome</a:t>
            </a:r>
          </a:p>
          <a:p>
            <a:pPr lvl="1"/>
            <a:r>
              <a:rPr lang="en-US" dirty="0" smtClean="0"/>
              <a:t>Uses insertion and excision and attachment sequences</a:t>
            </a:r>
          </a:p>
          <a:p>
            <a:r>
              <a:rPr lang="en-US" dirty="0" smtClean="0"/>
              <a:t>For a pathway that was too large for plasmids, we could park circuits into the genome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– Biological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Computation of solutions to Biological </a:t>
            </a:r>
            <a:r>
              <a:rPr lang="en-US" dirty="0" smtClean="0"/>
              <a:t>problems such as Optimization </a:t>
            </a:r>
            <a:r>
              <a:rPr lang="en-US" dirty="0"/>
              <a:t>of Genetic Circuits for Synthetic Metabolic Pathways</a:t>
            </a:r>
          </a:p>
          <a:p>
            <a:pPr lvl="1"/>
            <a:r>
              <a:rPr lang="en-US" dirty="0"/>
              <a:t>Silicon computers </a:t>
            </a:r>
            <a:endParaRPr lang="en-US" dirty="0" smtClean="0"/>
          </a:p>
          <a:p>
            <a:pPr lvl="2"/>
            <a:r>
              <a:rPr lang="en-US" dirty="0" smtClean="0"/>
              <a:t>Programs have been developed for </a:t>
            </a:r>
            <a:r>
              <a:rPr lang="en-US" dirty="0"/>
              <a:t>the determination of the best genetic circuit elements for use in controlling </a:t>
            </a:r>
            <a:r>
              <a:rPr lang="en-US" dirty="0" smtClean="0"/>
              <a:t>pathways</a:t>
            </a:r>
          </a:p>
          <a:p>
            <a:pPr lvl="2"/>
            <a:r>
              <a:rPr lang="en-US" dirty="0" smtClean="0"/>
              <a:t>Incomplete inputs and models </a:t>
            </a:r>
            <a:r>
              <a:rPr lang="en-US" dirty="0"/>
              <a:t>lead to inaccurate </a:t>
            </a:r>
            <a:r>
              <a:rPr lang="en-US" dirty="0" smtClean="0"/>
              <a:t>predictions</a:t>
            </a:r>
          </a:p>
          <a:p>
            <a:pPr lvl="2"/>
            <a:r>
              <a:rPr lang="en-US" dirty="0" smtClean="0"/>
              <a:t>Computers can only model the biological system</a:t>
            </a:r>
            <a:endParaRPr lang="en-US" dirty="0"/>
          </a:p>
          <a:p>
            <a:pPr lvl="1"/>
            <a:r>
              <a:rPr lang="en-US" dirty="0"/>
              <a:t>Bacteria </a:t>
            </a:r>
            <a:endParaRPr lang="en-US" dirty="0" smtClean="0"/>
          </a:p>
          <a:p>
            <a:pPr lvl="2"/>
            <a:r>
              <a:rPr lang="en-US" dirty="0" smtClean="0"/>
              <a:t>Could </a:t>
            </a:r>
            <a:r>
              <a:rPr lang="en-US" dirty="0"/>
              <a:t>be programmed to compute solutions to these </a:t>
            </a:r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Bacteria are not models of the system, they are the system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But perhaps bacteria can beat Bill Gates at </a:t>
            </a:r>
            <a:r>
              <a:rPr lang="en-US" i="1" dirty="0" smtClean="0">
                <a:solidFill>
                  <a:srgbClr val="FF0000"/>
                </a:solidFill>
              </a:rPr>
              <a:t>their</a:t>
            </a:r>
            <a:r>
              <a:rPr lang="en-US" dirty="0" smtClean="0">
                <a:solidFill>
                  <a:srgbClr val="FF0000"/>
                </a:solidFill>
              </a:rPr>
              <a:t> own game.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3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Say we have a synthetic metabolic pathway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Examples?  How would we pick one?  We could pick one that enables selection</a:t>
            </a:r>
          </a:p>
          <a:p>
            <a:r>
              <a:rPr lang="en-US" dirty="0" smtClean="0"/>
              <a:t>Assume that we don’t know how to optimize the output of the pathway in terms of the following variables</a:t>
            </a:r>
          </a:p>
          <a:p>
            <a:pPr lvl="1"/>
            <a:r>
              <a:rPr lang="en-US" dirty="0" smtClean="0"/>
              <a:t>Promoters</a:t>
            </a:r>
          </a:p>
          <a:p>
            <a:pPr lvl="1"/>
            <a:r>
              <a:rPr lang="en-US" dirty="0" smtClean="0"/>
              <a:t>RBS</a:t>
            </a:r>
          </a:p>
          <a:p>
            <a:pPr lvl="1"/>
            <a:r>
              <a:rPr lang="en-US" dirty="0" smtClean="0"/>
              <a:t>Degradation tags</a:t>
            </a:r>
          </a:p>
          <a:p>
            <a:pPr lvl="1"/>
            <a:r>
              <a:rPr lang="en-US" dirty="0" smtClean="0"/>
              <a:t>Order and orientation of genes</a:t>
            </a:r>
          </a:p>
          <a:p>
            <a:r>
              <a:rPr lang="en-US" dirty="0" smtClean="0"/>
              <a:t>How do we built a system that would allow us to explore combinations of the above variables?</a:t>
            </a:r>
          </a:p>
        </p:txBody>
      </p:sp>
    </p:spTree>
    <p:extLst>
      <p:ext uri="{BB962C8B-B14F-4D97-AF65-F5344CB8AC3E}">
        <p14:creationId xmlns:p14="http://schemas.microsoft.com/office/powerpoint/2010/main" val="255536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 Expression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 = output of metabolic pathway in terms of the concentration of the product</a:t>
            </a:r>
          </a:p>
          <a:p>
            <a:pPr marL="400050" lvl="1" indent="0">
              <a:buNone/>
            </a:pPr>
            <a:r>
              <a:rPr lang="en-US" dirty="0" smtClean="0"/>
              <a:t>P = promoter elements</a:t>
            </a:r>
          </a:p>
          <a:p>
            <a:pPr marL="400050" lvl="1" indent="0">
              <a:buNone/>
            </a:pPr>
            <a:r>
              <a:rPr lang="en-US" dirty="0" smtClean="0"/>
              <a:t>R = RBS elements</a:t>
            </a:r>
          </a:p>
          <a:p>
            <a:pPr marL="400050" lvl="1" indent="0">
              <a:buNone/>
            </a:pPr>
            <a:r>
              <a:rPr lang="en-US" dirty="0" smtClean="0"/>
              <a:t>D = degradation tags</a:t>
            </a:r>
          </a:p>
          <a:p>
            <a:pPr marL="400050" lvl="1" indent="0">
              <a:buNone/>
            </a:pPr>
            <a:r>
              <a:rPr lang="en-US" dirty="0"/>
              <a:t>G</a:t>
            </a:r>
            <a:r>
              <a:rPr lang="en-US" dirty="0" smtClean="0"/>
              <a:t> = order and orientation of genes</a:t>
            </a:r>
          </a:p>
          <a:p>
            <a:pPr marL="0" indent="0">
              <a:buNone/>
            </a:pPr>
            <a:r>
              <a:rPr lang="en-US" dirty="0" smtClean="0"/>
              <a:t>O = </a:t>
            </a:r>
            <a:r>
              <a:rPr lang="en-US" dirty="0" err="1" smtClean="0"/>
              <a:t>fcn</a:t>
            </a:r>
            <a:r>
              <a:rPr lang="en-US" dirty="0" smtClean="0"/>
              <a:t> (P,R,D,G)</a:t>
            </a:r>
          </a:p>
          <a:p>
            <a:pPr marL="0" indent="0">
              <a:buNone/>
            </a:pPr>
            <a:r>
              <a:rPr lang="en-US" dirty="0" smtClean="0"/>
              <a:t>Fitness = </a:t>
            </a:r>
            <a:r>
              <a:rPr lang="en-US" dirty="0" err="1" smtClean="0"/>
              <a:t>fcn</a:t>
            </a:r>
            <a:r>
              <a:rPr lang="en-US" dirty="0" smtClean="0"/>
              <a:t> (O)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need to explore this 4 dimensional sequence space for each of the genes in the pathway</a:t>
            </a:r>
          </a:p>
          <a:p>
            <a:r>
              <a:rPr lang="en-US" dirty="0" smtClean="0"/>
              <a:t>We need to examine the relationship between the optimized function for each of the genes</a:t>
            </a:r>
          </a:p>
          <a:p>
            <a:r>
              <a:rPr lang="en-US" dirty="0" smtClean="0"/>
              <a:t>We need to connect the output of the pathway to fitness of clones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2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716044" y="2125186"/>
            <a:ext cx="7944877" cy="14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 Circuit and Metabolic Pathway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344936" y="1714219"/>
            <a:ext cx="2176621" cy="584775"/>
            <a:chOff x="7234354" y="2109524"/>
            <a:chExt cx="766646" cy="730970"/>
          </a:xfrm>
        </p:grpSpPr>
        <p:sp>
          <p:nvSpPr>
            <p:cNvPr id="69" name="Rectangle 68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4354" y="2109524"/>
              <a:ext cx="685802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</a:t>
              </a:r>
              <a:r>
                <a:rPr lang="en-US" sz="1200" dirty="0" smtClean="0"/>
                <a:t>Gene Expression A</a:t>
              </a:r>
              <a:endParaRPr lang="en-US" sz="1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92029" y="1723908"/>
            <a:ext cx="2176621" cy="584775"/>
            <a:chOff x="7234354" y="2109524"/>
            <a:chExt cx="766646" cy="730970"/>
          </a:xfrm>
        </p:grpSpPr>
        <p:sp>
          <p:nvSpPr>
            <p:cNvPr id="52" name="Rectangle 51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34354" y="2109524"/>
              <a:ext cx="685802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</a:t>
              </a:r>
              <a:r>
                <a:rPr lang="en-US" sz="1200" dirty="0" smtClean="0"/>
                <a:t>Gene Expression B</a:t>
              </a:r>
              <a:endParaRPr lang="en-US" sz="12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216584" y="1714595"/>
            <a:ext cx="2176621" cy="584775"/>
            <a:chOff x="7234354" y="2109524"/>
            <a:chExt cx="766646" cy="730970"/>
          </a:xfrm>
        </p:grpSpPr>
        <p:sp>
          <p:nvSpPr>
            <p:cNvPr id="63" name="Rectangle 62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234354" y="2109524"/>
              <a:ext cx="685802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</a:t>
              </a:r>
              <a:r>
                <a:rPr lang="en-US" sz="1200" dirty="0" smtClean="0"/>
                <a:t>Gene Expression C</a:t>
              </a:r>
              <a:endParaRPr lang="en-US" sz="12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163677" y="1724284"/>
            <a:ext cx="2176621" cy="584775"/>
            <a:chOff x="7234354" y="2109524"/>
            <a:chExt cx="766646" cy="730970"/>
          </a:xfrm>
        </p:grpSpPr>
        <p:sp>
          <p:nvSpPr>
            <p:cNvPr id="66" name="Rectangle 65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34354" y="2109524"/>
              <a:ext cx="685802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</a:t>
              </a:r>
              <a:r>
                <a:rPr lang="en-US" sz="1200" dirty="0" smtClean="0"/>
                <a:t>Gene Expression D</a:t>
              </a:r>
              <a:endParaRPr lang="en-US" sz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0649" y="2762057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Precursor X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1671855" y="3588257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Intermediate A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490726" y="4419378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Intermediate B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5283601" y="5245910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Intermediate C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62826" y="3131057"/>
            <a:ext cx="586717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237071" y="3962178"/>
            <a:ext cx="586717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990243" y="4788710"/>
            <a:ext cx="586717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983005" y="6210355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D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6609554" y="5615242"/>
            <a:ext cx="586717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253885" y="4604044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 C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490726" y="3821446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 B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929113" y="3077059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 A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983005" y="5492067"/>
            <a:ext cx="169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 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3210" y="4691912"/>
            <a:ext cx="2285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Since we are developing a method here, we can pick a pathway that suits our purpose</a:t>
            </a:r>
            <a:endParaRPr 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904741" y="2507882"/>
            <a:ext cx="458897" cy="6231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594339" y="2518526"/>
            <a:ext cx="356559" cy="125439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5527833" y="2457865"/>
            <a:ext cx="303624" cy="207962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7474926" y="2507881"/>
            <a:ext cx="6340" cy="292269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128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3711803" y="2899722"/>
            <a:ext cx="3429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 Expression Cassette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5464403" y="2633022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40603" y="27150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Bent Arrow 41"/>
          <p:cNvSpPr/>
          <p:nvPr/>
        </p:nvSpPr>
        <p:spPr>
          <a:xfrm>
            <a:off x="3864203" y="2556822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357121" y="2740006"/>
            <a:ext cx="738187" cy="304801"/>
            <a:chOff x="1447800" y="1847849"/>
            <a:chExt cx="738187" cy="304801"/>
          </a:xfrm>
        </p:grpSpPr>
        <p:sp>
          <p:nvSpPr>
            <p:cNvPr id="61" name="Right Arrow 60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61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475960" y="5035682"/>
            <a:ext cx="613321" cy="584775"/>
            <a:chOff x="7234354" y="2109524"/>
            <a:chExt cx="766646" cy="730970"/>
          </a:xfrm>
        </p:grpSpPr>
        <p:sp>
          <p:nvSpPr>
            <p:cNvPr id="69" name="Rectangle 68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4674" y="2430588"/>
            <a:ext cx="2176621" cy="584775"/>
            <a:chOff x="7234354" y="2109524"/>
            <a:chExt cx="766646" cy="730970"/>
          </a:xfrm>
        </p:grpSpPr>
        <p:sp>
          <p:nvSpPr>
            <p:cNvPr id="52" name="Rectangle 51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34354" y="2109524"/>
              <a:ext cx="685802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</a:t>
              </a:r>
              <a:r>
                <a:rPr lang="en-US" sz="1200" dirty="0" smtClean="0"/>
                <a:t>Gene Expression A</a:t>
              </a:r>
              <a:endParaRPr lang="en-US" sz="12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993366" y="2576762"/>
            <a:ext cx="465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=</a:t>
            </a:r>
            <a:endParaRPr lang="en-US" dirty="0"/>
          </a:p>
        </p:txBody>
      </p:sp>
      <p:sp>
        <p:nvSpPr>
          <p:cNvPr id="55" name="Bent Arrow 54"/>
          <p:cNvSpPr/>
          <p:nvPr/>
        </p:nvSpPr>
        <p:spPr>
          <a:xfrm>
            <a:off x="2599311" y="3589132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362201" y="4172634"/>
            <a:ext cx="738187" cy="304801"/>
            <a:chOff x="1447800" y="1847849"/>
            <a:chExt cx="738187" cy="304801"/>
          </a:xfrm>
        </p:grpSpPr>
        <p:sp>
          <p:nvSpPr>
            <p:cNvPr id="57" name="Right Arrow 56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endCxn id="57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ight Arrow 64"/>
          <p:cNvSpPr/>
          <p:nvPr/>
        </p:nvSpPr>
        <p:spPr>
          <a:xfrm>
            <a:off x="2408811" y="462115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485011" y="470318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3164" y="3589132"/>
            <a:ext cx="48556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one of the elements of the promoter set</a:t>
            </a:r>
          </a:p>
          <a:p>
            <a:endParaRPr lang="en-US" dirty="0"/>
          </a:p>
          <a:p>
            <a:r>
              <a:rPr lang="en-US" dirty="0" smtClean="0"/>
              <a:t>= one of the elements of the C dog set</a:t>
            </a:r>
          </a:p>
          <a:p>
            <a:endParaRPr lang="en-US" dirty="0"/>
          </a:p>
          <a:p>
            <a:r>
              <a:rPr lang="en-US" dirty="0" smtClean="0"/>
              <a:t>= fixed as coding sequence A, B, C, or D</a:t>
            </a:r>
          </a:p>
          <a:p>
            <a:endParaRPr lang="en-US" dirty="0"/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one of the elements of the degradation set, 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. LVA, GGA, PEST, </a:t>
            </a:r>
            <a:r>
              <a:rPr lang="en-US" dirty="0" err="1" smtClean="0">
                <a:solidFill>
                  <a:srgbClr val="FF0000"/>
                </a:solidFill>
              </a:rPr>
              <a:t>Ubi</a:t>
            </a:r>
            <a:r>
              <a:rPr lang="en-US" dirty="0" smtClean="0">
                <a:solidFill>
                  <a:srgbClr val="FF0000"/>
                </a:solidFill>
              </a:rPr>
              <a:t>-Lys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60345" y="2453229"/>
            <a:ext cx="613321" cy="584775"/>
            <a:chOff x="7234354" y="2109524"/>
            <a:chExt cx="766646" cy="730970"/>
          </a:xfrm>
        </p:grpSpPr>
        <p:sp>
          <p:nvSpPr>
            <p:cNvPr id="30" name="Rectangle 29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1621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GGA to insert elements</a:t>
            </a:r>
          </a:p>
          <a:p>
            <a:r>
              <a:rPr lang="en-US" dirty="0" smtClean="0"/>
              <a:t>Elements carry </a:t>
            </a:r>
            <a:r>
              <a:rPr lang="en-US" dirty="0" err="1" smtClean="0"/>
              <a:t>BbsI</a:t>
            </a:r>
            <a:r>
              <a:rPr lang="en-US" dirty="0" smtClean="0"/>
              <a:t> sites for initial insertion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we want to be able to reinsert elements later, after selection of other elements</a:t>
            </a:r>
          </a:p>
          <a:p>
            <a:r>
              <a:rPr lang="en-US" dirty="0" smtClean="0"/>
              <a:t>So, elements carry </a:t>
            </a:r>
            <a:r>
              <a:rPr lang="en-US" dirty="0" err="1" smtClean="0"/>
              <a:t>BsaI</a:t>
            </a:r>
            <a:r>
              <a:rPr lang="en-US" dirty="0" smtClean="0"/>
              <a:t> sites for reinsertion</a:t>
            </a:r>
          </a:p>
          <a:p>
            <a:r>
              <a:rPr lang="en-US" dirty="0" smtClean="0"/>
              <a:t>Alternate between </a:t>
            </a:r>
            <a:r>
              <a:rPr lang="en-US" dirty="0" err="1" smtClean="0"/>
              <a:t>BsaI</a:t>
            </a:r>
            <a:r>
              <a:rPr lang="en-US" dirty="0" smtClean="0"/>
              <a:t> and </a:t>
            </a:r>
            <a:r>
              <a:rPr lang="en-US" dirty="0" err="1" smtClean="0"/>
              <a:t>BbsI</a:t>
            </a:r>
            <a:r>
              <a:rPr lang="en-US" dirty="0" smtClean="0"/>
              <a:t> for multiple rounds of insertion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1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144735" y="3562091"/>
            <a:ext cx="5016103" cy="13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GGA - </a:t>
            </a:r>
            <a:r>
              <a:rPr lang="en-US" dirty="0" err="1" smtClean="0"/>
              <a:t>BbsI</a:t>
            </a:r>
            <a:r>
              <a:rPr lang="en-US" dirty="0" smtClean="0"/>
              <a:t> Element Insertion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5484438" y="3308607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60638" y="33906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Bent Arrow 41"/>
          <p:cNvSpPr/>
          <p:nvPr/>
        </p:nvSpPr>
        <p:spPr>
          <a:xfrm>
            <a:off x="3114958" y="3211264"/>
            <a:ext cx="381000" cy="342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377156" y="3415591"/>
            <a:ext cx="738187" cy="304801"/>
            <a:chOff x="1447800" y="1847849"/>
            <a:chExt cx="738187" cy="304801"/>
          </a:xfrm>
        </p:grpSpPr>
        <p:sp>
          <p:nvSpPr>
            <p:cNvPr id="61" name="Right Arrow 60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>
              <a:endCxn id="61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Bent Arrow 54"/>
          <p:cNvSpPr/>
          <p:nvPr/>
        </p:nvSpPr>
        <p:spPr>
          <a:xfrm>
            <a:off x="3280649" y="1820029"/>
            <a:ext cx="381000" cy="3429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5488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57250" y="2167839"/>
            <a:ext cx="35732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49148" y="1703474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86652" y="1703474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537908" y="1703474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19574" y="1703474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75081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52417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14889" y="1727892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44494" y="3074937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56329" y="3107814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634145" y="3074937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BbsI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2457749" y="3062792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1" idx="2"/>
          </p:cNvCxnSpPr>
          <p:nvPr/>
        </p:nvCxnSpPr>
        <p:spPr>
          <a:xfrm flipV="1">
            <a:off x="3986652" y="2343445"/>
            <a:ext cx="818227" cy="5099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3" idx="2"/>
          </p:cNvCxnSpPr>
          <p:nvPr/>
        </p:nvCxnSpPr>
        <p:spPr>
          <a:xfrm>
            <a:off x="2267351" y="2343445"/>
            <a:ext cx="447176" cy="5099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1105" y="2372146"/>
            <a:ext cx="12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BbsI</a:t>
            </a:r>
            <a:r>
              <a:rPr lang="en-US" dirty="0" smtClean="0"/>
              <a:t>, Ligase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99421" y="4019909"/>
            <a:ext cx="0" cy="595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348471" y="5336257"/>
            <a:ext cx="5016103" cy="13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ight Arrow 72"/>
          <p:cNvSpPr/>
          <p:nvPr/>
        </p:nvSpPr>
        <p:spPr>
          <a:xfrm>
            <a:off x="5688174" y="5082773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764374" y="51648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Bent Arrow 74"/>
          <p:cNvSpPr/>
          <p:nvPr/>
        </p:nvSpPr>
        <p:spPr>
          <a:xfrm>
            <a:off x="3318694" y="4985430"/>
            <a:ext cx="381000" cy="3429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80892" y="5189757"/>
            <a:ext cx="738187" cy="304801"/>
            <a:chOff x="1447800" y="1847849"/>
            <a:chExt cx="738187" cy="304801"/>
          </a:xfrm>
        </p:grpSpPr>
        <p:sp>
          <p:nvSpPr>
            <p:cNvPr id="77" name="Right Arrow 76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>
              <a:endCxn id="77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>
            <a:off x="3948230" y="4849103"/>
            <a:ext cx="3127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60065" y="4881980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837881" y="4849103"/>
            <a:ext cx="704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BsaI</a:t>
            </a:r>
            <a:endParaRPr lang="en-US" sz="1600" dirty="0" smtClean="0"/>
          </a:p>
          <a:p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2661485" y="4836958"/>
            <a:ext cx="3532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3905274" y="5996898"/>
            <a:ext cx="613321" cy="584775"/>
            <a:chOff x="7234354" y="2109524"/>
            <a:chExt cx="766646" cy="730970"/>
          </a:xfrm>
        </p:grpSpPr>
        <p:sp>
          <p:nvSpPr>
            <p:cNvPr id="86" name="Rectangle 85"/>
            <p:cNvSpPr/>
            <p:nvPr/>
          </p:nvSpPr>
          <p:spPr>
            <a:xfrm>
              <a:off x="7391400" y="2438400"/>
              <a:ext cx="609600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234354" y="2109524"/>
              <a:ext cx="685801" cy="730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</a:t>
              </a:r>
              <a:r>
                <a:rPr lang="en-US" sz="1200" dirty="0" smtClean="0"/>
                <a:t>LVA</a:t>
              </a:r>
              <a:endParaRPr lang="en-US" sz="12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04632" y="6294500"/>
            <a:ext cx="738187" cy="304801"/>
            <a:chOff x="1447800" y="1847849"/>
            <a:chExt cx="738187" cy="304801"/>
          </a:xfrm>
        </p:grpSpPr>
        <p:sp>
          <p:nvSpPr>
            <p:cNvPr id="89" name="Right Arrow 88"/>
            <p:cNvSpPr/>
            <p:nvPr/>
          </p:nvSpPr>
          <p:spPr>
            <a:xfrm>
              <a:off x="1776412" y="1847849"/>
              <a:ext cx="409575" cy="304801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/>
            <p:cNvCxnSpPr>
              <a:endCxn id="89" idx="3"/>
            </p:cNvCxnSpPr>
            <p:nvPr/>
          </p:nvCxnSpPr>
          <p:spPr>
            <a:xfrm flipV="1">
              <a:off x="1447800" y="2000250"/>
              <a:ext cx="738187" cy="476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1885949" y="1947861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524000" y="1947860"/>
              <a:ext cx="154992" cy="1047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ight Arrow 92"/>
          <p:cNvSpPr/>
          <p:nvPr/>
        </p:nvSpPr>
        <p:spPr>
          <a:xfrm>
            <a:off x="2991529" y="6171852"/>
            <a:ext cx="762000" cy="533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3067729" y="625388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2147" y="1976933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inserted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5578" y="6412396"/>
            <a:ext cx="300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idea for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542524" y="3139840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replaced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583680" y="4858988"/>
            <a:ext cx="181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4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1207</Words>
  <Application>Microsoft Macintosh PowerPoint</Application>
  <PresentationFormat>On-screen Show (4:3)</PresentationFormat>
  <Paragraphs>242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Programming Bacteria for Optimization of Genetic Circuits</vt:lpstr>
      <vt:lpstr>Principles – Math Problems</vt:lpstr>
      <vt:lpstr>Principles – Biological Problems</vt:lpstr>
      <vt:lpstr>Biological Problem</vt:lpstr>
      <vt:lpstr>Mathematic Expression of Problem</vt:lpstr>
      <vt:lpstr>Genetic Circuit and Metabolic Pathway</vt:lpstr>
      <vt:lpstr>Gene Expression Cassette</vt:lpstr>
      <vt:lpstr>Element Insertion</vt:lpstr>
      <vt:lpstr>GGA - BbsI Element Insertion</vt:lpstr>
      <vt:lpstr>GGA - BsaI Element Insertion</vt:lpstr>
      <vt:lpstr>Genetic Circuit</vt:lpstr>
      <vt:lpstr>Protocol Step 1</vt:lpstr>
      <vt:lpstr>Genetic Circuit</vt:lpstr>
      <vt:lpstr>Protocol Step 2</vt:lpstr>
      <vt:lpstr>Protocol Step 3</vt:lpstr>
      <vt:lpstr>Protocol Step 4</vt:lpstr>
      <vt:lpstr>Protocol Additional Steps</vt:lpstr>
      <vt:lpstr>PowerPoint Presentation</vt:lpstr>
      <vt:lpstr>PowerPoint Presentation</vt:lpstr>
      <vt:lpstr>PowerPoint Presentation</vt:lpstr>
      <vt:lpstr>PowerPoint Presentation</vt:lpstr>
      <vt:lpstr>Fitness</vt:lpstr>
      <vt:lpstr>Fitness Easier Idea</vt:lpstr>
      <vt:lpstr>Fitness Harder Idea</vt:lpstr>
      <vt:lpstr>Why separate steps for element insertion?</vt:lpstr>
      <vt:lpstr>Is this just screening?</vt:lpstr>
      <vt:lpstr>CRIM</vt:lpstr>
    </vt:vector>
  </TitlesOfParts>
  <Company>Missouri Western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mwuser</dc:creator>
  <cp:lastModifiedBy>Malcolm Campbell</cp:lastModifiedBy>
  <cp:revision>62</cp:revision>
  <dcterms:created xsi:type="dcterms:W3CDTF">2011-10-04T23:35:24Z</dcterms:created>
  <dcterms:modified xsi:type="dcterms:W3CDTF">2012-03-15T13:58:24Z</dcterms:modified>
</cp:coreProperties>
</file>