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91" r:id="rId5"/>
    <p:sldId id="261" r:id="rId6"/>
    <p:sldId id="292" r:id="rId7"/>
    <p:sldId id="29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82" r:id="rId19"/>
    <p:sldId id="281" r:id="rId20"/>
    <p:sldId id="290" r:id="rId21"/>
    <p:sldId id="287" r:id="rId22"/>
    <p:sldId id="271" r:id="rId23"/>
    <p:sldId id="286" r:id="rId24"/>
    <p:sldId id="274" r:id="rId25"/>
    <p:sldId id="276" r:id="rId26"/>
    <p:sldId id="277" r:id="rId27"/>
    <p:sldId id="278" r:id="rId28"/>
    <p:sldId id="279" r:id="rId29"/>
    <p:sldId id="280" r:id="rId30"/>
    <p:sldId id="275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88914" autoAdjust="0"/>
  </p:normalViewPr>
  <p:slideViewPr>
    <p:cSldViewPr snapToGrid="0" snapToObjects="1">
      <p:cViewPr>
        <p:scale>
          <a:sx n="80" d="100"/>
          <a:sy n="80" d="100"/>
        </p:scale>
        <p:origin x="-15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rgordon:Downloads:BO%20mod%20and%20Sor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helzberg:Desktop:BO%20mod%20and%20Sort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rgordon:Downloads:BO%20mod%20and%20Sorted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lorentsen\Desktop\BR%20Modified%20&amp;%20SortedFix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ilorentsen\Desktop\BR%20Modified%20&amp;%20SortedFix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jahelzberg:Downloads:IgbChro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rgordon:Downloads:Chromosome%202%20IGB%20data-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Applications:Microsoft%20Office%202011:Office:Add-Ins:Solver.xla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Sulfur</a:t>
            </a:r>
            <a:r>
              <a:rPr lang="en-US" baseline="0"/>
              <a:t> g</a:t>
            </a:r>
            <a:r>
              <a:rPr lang="en-US"/>
              <a:t>enes</a:t>
            </a:r>
            <a:r>
              <a:rPr lang="en-US" baseline="0"/>
              <a:t> near QTL on Chromosome 1 in </a:t>
            </a:r>
            <a:r>
              <a:rPr lang="en-US" b="0" i="1" baseline="0"/>
              <a:t>B. oleracea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'BO Modified'!$B$3:$B$21</c:f>
              <c:strCache>
                <c:ptCount val="19"/>
                <c:pt idx="0">
                  <c:v>Adenosylhomocysteinase</c:v>
                </c:pt>
                <c:pt idx="1">
                  <c:v>S-adenosylmethionine decarboxylase</c:v>
                </c:pt>
                <c:pt idx="2">
                  <c:v>Sulfate transporter Sultr4;1</c:v>
                </c:pt>
                <c:pt idx="3">
                  <c:v>Sultr4;2</c:v>
                </c:pt>
                <c:pt idx="4">
                  <c:v>Sultr3;4</c:v>
                </c:pt>
                <c:pt idx="5">
                  <c:v>Sultr1;3</c:v>
                </c:pt>
                <c:pt idx="6">
                  <c:v>Sulfate transporter AST68 (Sultr2;1) </c:v>
                </c:pt>
                <c:pt idx="7">
                  <c:v>Sultr1;1</c:v>
                </c:pt>
                <c:pt idx="8">
                  <c:v>Sultr1;2</c:v>
                </c:pt>
                <c:pt idx="9">
                  <c:v>Sultr2;2</c:v>
                </c:pt>
                <c:pt idx="10">
                  <c:v>Sultr3;2</c:v>
                </c:pt>
                <c:pt idx="11">
                  <c:v>Sultr3;5</c:v>
                </c:pt>
                <c:pt idx="12">
                  <c:v>Sultr3;1</c:v>
                </c:pt>
                <c:pt idx="13">
                  <c:v>Sultr3;3</c:v>
                </c:pt>
                <c:pt idx="14">
                  <c:v>Putative glutathione transferase</c:v>
                </c:pt>
                <c:pt idx="15">
                  <c:v>Glutathione transferase-like protein</c:v>
                </c:pt>
                <c:pt idx="16">
                  <c:v>O-acetylserine (thiol) lyase; cysteine synthase</c:v>
                </c:pt>
                <c:pt idx="17">
                  <c:v>Cysteine synthase oasC</c:v>
                </c:pt>
                <c:pt idx="18">
                  <c:v>S-adenosylmethionine decarboxylase</c:v>
                </c:pt>
              </c:strCache>
            </c:strRef>
          </c:cat>
          <c:val>
            <c:numRef>
              <c:f>'BO Modified'!$F$3:$F$21</c:f>
              <c:numCache>
                <c:formatCode>#,##0</c:formatCode>
                <c:ptCount val="19"/>
                <c:pt idx="0">
                  <c:v>-3123840</c:v>
                </c:pt>
                <c:pt idx="1">
                  <c:v>2697286</c:v>
                </c:pt>
                <c:pt idx="2">
                  <c:v>4004336</c:v>
                </c:pt>
                <c:pt idx="3">
                  <c:v>4004336</c:v>
                </c:pt>
                <c:pt idx="4">
                  <c:v>4004369</c:v>
                </c:pt>
                <c:pt idx="5">
                  <c:v>4004381</c:v>
                </c:pt>
                <c:pt idx="6">
                  <c:v>4004887</c:v>
                </c:pt>
                <c:pt idx="7">
                  <c:v>4004887</c:v>
                </c:pt>
                <c:pt idx="8">
                  <c:v>4004887</c:v>
                </c:pt>
                <c:pt idx="9">
                  <c:v>4004887</c:v>
                </c:pt>
                <c:pt idx="10">
                  <c:v>4004887</c:v>
                </c:pt>
                <c:pt idx="11">
                  <c:v>4004887</c:v>
                </c:pt>
                <c:pt idx="12">
                  <c:v>4004947</c:v>
                </c:pt>
                <c:pt idx="13">
                  <c:v>4006306</c:v>
                </c:pt>
                <c:pt idx="14">
                  <c:v>8052909</c:v>
                </c:pt>
                <c:pt idx="15">
                  <c:v>8052918</c:v>
                </c:pt>
                <c:pt idx="16">
                  <c:v>9826151</c:v>
                </c:pt>
                <c:pt idx="17">
                  <c:v>9826589</c:v>
                </c:pt>
                <c:pt idx="18">
                  <c:v>10203226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88864"/>
        <c:axId val="43995136"/>
      </c:barChart>
      <c:catAx>
        <c:axId val="43988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 Name or ID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3995136"/>
        <c:crosses val="autoZero"/>
        <c:auto val="1"/>
        <c:lblAlgn val="ctr"/>
        <c:lblOffset val="100"/>
        <c:noMultiLvlLbl val="0"/>
      </c:catAx>
      <c:valAx>
        <c:axId val="439951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Distance from QTL (Nucleotide #-QTL#</a:t>
                </a:r>
                <a:r>
                  <a:rPr lang="en-US" dirty="0" smtClean="0"/>
                  <a:t>) (</a:t>
                </a:r>
                <a:r>
                  <a:rPr lang="en-US" dirty="0" err="1" smtClean="0"/>
                  <a:t>bp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43988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'BO Modified'!$B$22:$B$23</c:f>
              <c:strCache>
                <c:ptCount val="2"/>
                <c:pt idx="0">
                  <c:v>O-acetylserine (thiol) lyase; cysteine synthase</c:v>
                </c:pt>
                <c:pt idx="1">
                  <c:v>Cysteine synthase oasC</c:v>
                </c:pt>
              </c:strCache>
            </c:strRef>
          </c:cat>
          <c:val>
            <c:numRef>
              <c:f>'BO Modified'!$H$22:$H$23</c:f>
              <c:numCache>
                <c:formatCode>#,##0.###############</c:formatCode>
                <c:ptCount val="2"/>
                <c:pt idx="0">
                  <c:v>1850903</c:v>
                </c:pt>
                <c:pt idx="1">
                  <c:v>1851261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43872"/>
        <c:axId val="47346048"/>
      </c:barChart>
      <c:catAx>
        <c:axId val="47343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 Name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7346048"/>
        <c:crosses val="autoZero"/>
        <c:auto val="1"/>
        <c:lblAlgn val="ctr"/>
        <c:lblOffset val="100"/>
        <c:noMultiLvlLbl val="0"/>
      </c:catAx>
      <c:valAx>
        <c:axId val="47346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Distance from QTL (Nucleotide #-QTL#</a:t>
                </a:r>
                <a:r>
                  <a:rPr lang="en-US" dirty="0" smtClean="0"/>
                  <a:t>) (</a:t>
                </a:r>
                <a:r>
                  <a:rPr lang="en-US" dirty="0" err="1" smtClean="0"/>
                  <a:t>bp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#,##0.###############" sourceLinked="1"/>
        <c:majorTickMark val="out"/>
        <c:minorTickMark val="none"/>
        <c:tickLblPos val="nextTo"/>
        <c:crossAx val="47343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Sulfur</a:t>
            </a:r>
            <a:r>
              <a:rPr lang="en-US" baseline="0"/>
              <a:t> g</a:t>
            </a:r>
            <a:r>
              <a:rPr lang="en-US"/>
              <a:t>enes</a:t>
            </a:r>
            <a:r>
              <a:rPr lang="en-US" baseline="0"/>
              <a:t> near QTL on Chromosome 9 in </a:t>
            </a:r>
            <a:r>
              <a:rPr lang="en-US" b="0" i="1" baseline="0"/>
              <a:t>B. oleracea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'BO Modified'!$B$24:$B$30</c:f>
              <c:strCache>
                <c:ptCount val="7"/>
                <c:pt idx="0">
                  <c:v>Glutathione peroxidase </c:v>
                </c:pt>
                <c:pt idx="1">
                  <c:v>Putative glutathione transferase</c:v>
                </c:pt>
                <c:pt idx="2">
                  <c:v>Glutathione transferase-like protein</c:v>
                </c:pt>
                <c:pt idx="3">
                  <c:v>O-acetylserine (thiol) lyase; cysteine synthase</c:v>
                </c:pt>
                <c:pt idx="4">
                  <c:v>APS Reductase</c:v>
                </c:pt>
                <c:pt idx="5">
                  <c:v>Glutathione peroxidase </c:v>
                </c:pt>
                <c:pt idx="6">
                  <c:v>Sultr2;1</c:v>
                </c:pt>
              </c:strCache>
            </c:strRef>
          </c:cat>
          <c:val>
            <c:numRef>
              <c:f>'BO Modified'!$J$24:$J$29</c:f>
              <c:numCache>
                <c:formatCode>#,##0.###############</c:formatCode>
                <c:ptCount val="6"/>
                <c:pt idx="0">
                  <c:v>-9533051</c:v>
                </c:pt>
                <c:pt idx="1">
                  <c:v>-4637224</c:v>
                </c:pt>
                <c:pt idx="2">
                  <c:v>-4611943</c:v>
                </c:pt>
                <c:pt idx="3">
                  <c:v>-1878258</c:v>
                </c:pt>
                <c:pt idx="4">
                  <c:v>-147609</c:v>
                </c:pt>
                <c:pt idx="5">
                  <c:v>8897475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72160"/>
        <c:axId val="47394816"/>
      </c:barChart>
      <c:catAx>
        <c:axId val="47372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 Name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7394816"/>
        <c:crosses val="autoZero"/>
        <c:auto val="1"/>
        <c:lblAlgn val="ctr"/>
        <c:lblOffset val="100"/>
        <c:noMultiLvlLbl val="0"/>
      </c:catAx>
      <c:valAx>
        <c:axId val="47394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Distance from QTL (Nucleotide #-QTL#</a:t>
                </a:r>
                <a:r>
                  <a:rPr lang="en-US" dirty="0" smtClean="0"/>
                  <a:t>) (</a:t>
                </a:r>
                <a:r>
                  <a:rPr lang="en-US" dirty="0" err="1" smtClean="0"/>
                  <a:t>bp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#,##0.###############" sourceLinked="1"/>
        <c:majorTickMark val="out"/>
        <c:minorTickMark val="none"/>
        <c:tickLblPos val="nextTo"/>
        <c:crossAx val="47372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Sulfur</a:t>
            </a:r>
            <a:r>
              <a:rPr lang="en-US" baseline="0" dirty="0"/>
              <a:t> associated genes near give QTL on Chromosome 1 </a:t>
            </a:r>
            <a:endParaRPr lang="en-US" baseline="0" dirty="0" smtClean="0"/>
          </a:p>
          <a:p>
            <a:pPr>
              <a:defRPr/>
            </a:pPr>
            <a:r>
              <a:rPr lang="en-US" baseline="0" dirty="0" smtClean="0"/>
              <a:t>in </a:t>
            </a:r>
            <a:r>
              <a:rPr lang="en-US" i="1" baseline="0" dirty="0"/>
              <a:t>B. </a:t>
            </a:r>
            <a:r>
              <a:rPr lang="en-US" i="1" baseline="0" dirty="0" err="1"/>
              <a:t>rapa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 Modified'!$A$1:$A$25</c:f>
              <c:strCache>
                <c:ptCount val="1"/>
                <c:pt idx="0">
                  <c:v>Gene ID APS Reductase AT3G24170 AT4G13940 AT3G13110 AT3G02470 AT3G17390 AT4G01850 AT5G13550 Sultr3;4 Sultr4;2 Sultr1;3 Sultr2;2 AT5G10180 Sultr1;1 Sultr1;2 Sultr3;1 Sultr3;2 Sultr3;5 Sultr3;3 Sulfite Reductase AT3G09270 AT3G43800    AT3G03630</c:v>
                </c:pt>
              </c:strCache>
            </c:strRef>
          </c:tx>
          <c:invertIfNegative val="0"/>
          <c:cat>
            <c:strRef>
              <c:f>'BR Modified'!$B$3:$B$28</c:f>
              <c:strCache>
                <c:ptCount val="26"/>
                <c:pt idx="0">
                  <c:v>APS Reductase</c:v>
                </c:pt>
                <c:pt idx="1">
                  <c:v>Glutathione reductase, cytosolic</c:v>
                </c:pt>
                <c:pt idx="2">
                  <c:v>Adenosylhomocysteinase</c:v>
                </c:pt>
                <c:pt idx="3">
                  <c:v>Serine acetyltransferase</c:v>
                </c:pt>
                <c:pt idx="4">
                  <c:v>S-adenosylmethionine decarboxylase</c:v>
                </c:pt>
                <c:pt idx="5">
                  <c:v>S-adenosylmethionine synthetase like</c:v>
                </c:pt>
                <c:pt idx="6">
                  <c:v>S-adenosylmethionine synthetase 2</c:v>
                </c:pt>
                <c:pt idx="7">
                  <c:v>Sultr4;1</c:v>
                </c:pt>
                <c:pt idx="8">
                  <c:v>Sultr3;4</c:v>
                </c:pt>
                <c:pt idx="9">
                  <c:v>Sultr4;2</c:v>
                </c:pt>
                <c:pt idx="10">
                  <c:v>Sultr1;3</c:v>
                </c:pt>
                <c:pt idx="11">
                  <c:v>Sultr2;2</c:v>
                </c:pt>
                <c:pt idx="12">
                  <c:v>Sultr2;1 </c:v>
                </c:pt>
                <c:pt idx="13">
                  <c:v>Sultr1;1</c:v>
                </c:pt>
                <c:pt idx="14">
                  <c:v>Sultr1;2</c:v>
                </c:pt>
                <c:pt idx="15">
                  <c:v>Sultr3;1</c:v>
                </c:pt>
                <c:pt idx="16">
                  <c:v>Sultr3;2</c:v>
                </c:pt>
                <c:pt idx="17">
                  <c:v>Sultr3;5</c:v>
                </c:pt>
                <c:pt idx="18">
                  <c:v>Sultr3;3</c:v>
                </c:pt>
                <c:pt idx="19">
                  <c:v>Sulfite Reductase</c:v>
                </c:pt>
                <c:pt idx="20">
                  <c:v>Putative glutathione transferase</c:v>
                </c:pt>
                <c:pt idx="21">
                  <c:v>Glutathione transferase-like protein</c:v>
                </c:pt>
                <c:pt idx="22">
                  <c:v>O-acetylserine (thiol) lyase</c:v>
                </c:pt>
                <c:pt idx="23">
                  <c:v>Cysteine synthase oasC</c:v>
                </c:pt>
                <c:pt idx="24">
                  <c:v>GSH-dep. dehydroascorbate reductase</c:v>
                </c:pt>
                <c:pt idx="25">
                  <c:v>GSH-dep. dehydroascorbate reductase</c:v>
                </c:pt>
              </c:strCache>
            </c:strRef>
          </c:cat>
          <c:val>
            <c:numRef>
              <c:f>'BR Modified'!$F$3:$F$26</c:f>
              <c:numCache>
                <c:formatCode>#,##0.###############</c:formatCode>
                <c:ptCount val="24"/>
                <c:pt idx="0">
                  <c:v>-5827446</c:v>
                </c:pt>
                <c:pt idx="1">
                  <c:v>-3875067</c:v>
                </c:pt>
                <c:pt idx="2">
                  <c:v>-3773334</c:v>
                </c:pt>
                <c:pt idx="3">
                  <c:v>-3628797</c:v>
                </c:pt>
                <c:pt idx="4">
                  <c:v>62146</c:v>
                </c:pt>
                <c:pt idx="5">
                  <c:v>288940</c:v>
                </c:pt>
                <c:pt idx="6">
                  <c:v>289201</c:v>
                </c:pt>
                <c:pt idx="7">
                  <c:v>857396</c:v>
                </c:pt>
                <c:pt idx="8">
                  <c:v>857396</c:v>
                </c:pt>
                <c:pt idx="9">
                  <c:v>857396</c:v>
                </c:pt>
                <c:pt idx="10">
                  <c:v>857420</c:v>
                </c:pt>
                <c:pt idx="11">
                  <c:v>857420</c:v>
                </c:pt>
                <c:pt idx="12">
                  <c:v>857929</c:v>
                </c:pt>
                <c:pt idx="13">
                  <c:v>857929</c:v>
                </c:pt>
                <c:pt idx="14">
                  <c:v>857929</c:v>
                </c:pt>
                <c:pt idx="15">
                  <c:v>857929</c:v>
                </c:pt>
                <c:pt idx="16">
                  <c:v>857929</c:v>
                </c:pt>
                <c:pt idx="17">
                  <c:v>857929</c:v>
                </c:pt>
                <c:pt idx="18">
                  <c:v>857929</c:v>
                </c:pt>
                <c:pt idx="19">
                  <c:v>2849960</c:v>
                </c:pt>
                <c:pt idx="20">
                  <c:v>3173328</c:v>
                </c:pt>
                <c:pt idx="21">
                  <c:v>3173337</c:v>
                </c:pt>
                <c:pt idx="22">
                  <c:v>4247591</c:v>
                </c:pt>
                <c:pt idx="23">
                  <c:v>4247717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21696"/>
        <c:axId val="42926464"/>
      </c:barChart>
      <c:catAx>
        <c:axId val="47421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 Name/ID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2926464"/>
        <c:crosses val="autoZero"/>
        <c:auto val="1"/>
        <c:lblAlgn val="ctr"/>
        <c:lblOffset val="100"/>
        <c:noMultiLvlLbl val="0"/>
      </c:catAx>
      <c:valAx>
        <c:axId val="42926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from QTL (bp)</a:t>
                </a:r>
                <a:endParaRPr lang="en-US"/>
              </a:p>
            </c:rich>
          </c:tx>
          <c:layout/>
          <c:overlay val="0"/>
        </c:title>
        <c:numFmt formatCode="#,##0.###############" sourceLinked="1"/>
        <c:majorTickMark val="out"/>
        <c:minorTickMark val="none"/>
        <c:tickLblPos val="nextTo"/>
        <c:crossAx val="4742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Sulfur</a:t>
            </a:r>
            <a:r>
              <a:rPr lang="en-US" baseline="0"/>
              <a:t> associated genes near give QTL on Chromosome 2 in </a:t>
            </a:r>
            <a:r>
              <a:rPr lang="en-US" i="1" baseline="0"/>
              <a:t>B. rapa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 Modified'!$A$1:$A$25</c:f>
              <c:strCache>
                <c:ptCount val="1"/>
                <c:pt idx="0">
                  <c:v>Gene ID APS Reductase AT3G24170 AT4G13940 AT3G13110 AT3G02470 AT3G17390 AT4G01850 AT5G13550 Sultr3;4 Sultr4;2 Sultr1;3 Sultr2;2 AT5G10180 Sultr1;1 Sultr1;2 Sultr3;1 Sultr3;2 Sultr3;5 Sultr3;3 Sulfite Reductase AT3G09270 AT3G43800    AT3G03630</c:v>
                </c:pt>
              </c:strCache>
            </c:strRef>
          </c:tx>
          <c:invertIfNegative val="0"/>
          <c:cat>
            <c:strRef>
              <c:f>'BR Modified'!$B$27:$B$47</c:f>
              <c:strCache>
                <c:ptCount val="21"/>
                <c:pt idx="0">
                  <c:v>GSH-dep. dehydroascorbate reductase</c:v>
                </c:pt>
                <c:pt idx="1">
                  <c:v>GSH-dep. dehydroascorbate reductase</c:v>
                </c:pt>
                <c:pt idx="2">
                  <c:v>Sultr3;1</c:v>
                </c:pt>
                <c:pt idx="3">
                  <c:v>Sultr3;4</c:v>
                </c:pt>
                <c:pt idx="4">
                  <c:v>Sultr3;2</c:v>
                </c:pt>
                <c:pt idx="5">
                  <c:v>Sultr3;5</c:v>
                </c:pt>
                <c:pt idx="6">
                  <c:v>Sultr3;3</c:v>
                </c:pt>
                <c:pt idx="7">
                  <c:v>Sultr4;1</c:v>
                </c:pt>
                <c:pt idx="8">
                  <c:v>Sultr1;1</c:v>
                </c:pt>
                <c:pt idx="9">
                  <c:v>Sultr1;2</c:v>
                </c:pt>
                <c:pt idx="10">
                  <c:v>Sultr2;2</c:v>
                </c:pt>
                <c:pt idx="11">
                  <c:v>Sultr2;1 </c:v>
                </c:pt>
                <c:pt idx="12">
                  <c:v>Glutathione transferase-like protein</c:v>
                </c:pt>
                <c:pt idx="13">
                  <c:v>Putative glutathione transferase</c:v>
                </c:pt>
                <c:pt idx="14">
                  <c:v>Glutathione transferase</c:v>
                </c:pt>
                <c:pt idx="15">
                  <c:v>APS Reductase</c:v>
                </c:pt>
                <c:pt idx="16">
                  <c:v>Glutathione peroxidase </c:v>
                </c:pt>
                <c:pt idx="17">
                  <c:v>S-adenosylmethionine decarboxylase</c:v>
                </c:pt>
                <c:pt idx="18">
                  <c:v>Sultr4;2</c:v>
                </c:pt>
                <c:pt idx="19">
                  <c:v>O-acetylserine (thiol) lyase</c:v>
                </c:pt>
                <c:pt idx="20">
                  <c:v>Cysteine synthase oasC</c:v>
                </c:pt>
              </c:strCache>
            </c:strRef>
          </c:cat>
          <c:val>
            <c:numRef>
              <c:f>'BR Modified'!$H$27:$H$47</c:f>
              <c:numCache>
                <c:formatCode>General</c:formatCode>
                <c:ptCount val="21"/>
                <c:pt idx="0">
                  <c:v>-8326022</c:v>
                </c:pt>
                <c:pt idx="1">
                  <c:v>-8326022</c:v>
                </c:pt>
                <c:pt idx="2">
                  <c:v>-7161995</c:v>
                </c:pt>
                <c:pt idx="3">
                  <c:v>-7161995</c:v>
                </c:pt>
                <c:pt idx="4">
                  <c:v>-7161995</c:v>
                </c:pt>
                <c:pt idx="5">
                  <c:v>-7161995</c:v>
                </c:pt>
                <c:pt idx="6">
                  <c:v>-7161995</c:v>
                </c:pt>
                <c:pt idx="7">
                  <c:v>-7161968</c:v>
                </c:pt>
                <c:pt idx="8">
                  <c:v>-7161968</c:v>
                </c:pt>
                <c:pt idx="9">
                  <c:v>-7161968</c:v>
                </c:pt>
                <c:pt idx="10">
                  <c:v>-7161968</c:v>
                </c:pt>
                <c:pt idx="11">
                  <c:v>-7161608</c:v>
                </c:pt>
                <c:pt idx="12">
                  <c:v>-6987626</c:v>
                </c:pt>
                <c:pt idx="13">
                  <c:v>-6987602</c:v>
                </c:pt>
                <c:pt idx="14">
                  <c:v>-5182276</c:v>
                </c:pt>
                <c:pt idx="15">
                  <c:v>-4827446</c:v>
                </c:pt>
                <c:pt idx="16">
                  <c:v>-4446578</c:v>
                </c:pt>
                <c:pt idx="17">
                  <c:v>-778202</c:v>
                </c:pt>
                <c:pt idx="18">
                  <c:v>1857396</c:v>
                </c:pt>
                <c:pt idx="19">
                  <c:v>2714712</c:v>
                </c:pt>
                <c:pt idx="20">
                  <c:v>2715065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57440"/>
        <c:axId val="42959616"/>
      </c:barChart>
      <c:catAx>
        <c:axId val="42957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 Name/ID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2959616"/>
        <c:crosses val="autoZero"/>
        <c:auto val="1"/>
        <c:lblAlgn val="ctr"/>
        <c:lblOffset val="100"/>
        <c:noMultiLvlLbl val="0"/>
      </c:catAx>
      <c:valAx>
        <c:axId val="42959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from QTL (bp)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957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5982021594799"/>
          <c:y val="0.19137971379794599"/>
          <c:w val="0.71261395815659601"/>
          <c:h val="0.7712512502981180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FF0000"/>
                </a:gs>
                <a:gs pos="99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  <a:gs pos="94000">
                  <a:schemeClr val="accent2">
                    <a:tint val="37000"/>
                    <a:satMod val="300000"/>
                  </a:schemeClr>
                </a:gs>
                <a:gs pos="1000">
                  <a:schemeClr val="accent2"/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val>
            <c:numRef>
              <c:f>Sheet1!$E$3:$E$5</c:f>
              <c:numCache>
                <c:formatCode>#,##0</c:formatCode>
                <c:ptCount val="3"/>
                <c:pt idx="0">
                  <c:v>29448</c:v>
                </c:pt>
                <c:pt idx="1">
                  <c:v>-226913</c:v>
                </c:pt>
                <c:pt idx="2">
                  <c:v>-475344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78880"/>
        <c:axId val="47180800"/>
      </c:barChart>
      <c:catAx>
        <c:axId val="47178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Annotated Protein (see key)</a:t>
                </a:r>
              </a:p>
            </c:rich>
          </c:tx>
          <c:layout>
            <c:manualLayout>
              <c:xMode val="edge"/>
              <c:yMode val="edge"/>
              <c:x val="0.43285566734713699"/>
              <c:y val="0.21992292027133201"/>
            </c:manualLayout>
          </c:layout>
          <c:overlay val="0"/>
        </c:title>
        <c:majorTickMark val="out"/>
        <c:minorTickMark val="none"/>
        <c:tickLblPos val="nextTo"/>
        <c:crossAx val="47180800"/>
        <c:crosses val="autoZero"/>
        <c:auto val="1"/>
        <c:lblAlgn val="ctr"/>
        <c:lblOffset val="100"/>
        <c:noMultiLvlLbl val="0"/>
      </c:catAx>
      <c:valAx>
        <c:axId val="47180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Dist. From QTL (</a:t>
                </a:r>
                <a:r>
                  <a:rPr lang="en-US" dirty="0" err="1"/>
                  <a:t>Nuc</a:t>
                </a:r>
                <a:r>
                  <a:rPr lang="en-US" dirty="0"/>
                  <a:t>#-QTL#</a:t>
                </a:r>
                <a:r>
                  <a:rPr lang="en-US" dirty="0" smtClean="0"/>
                  <a:t>) (</a:t>
                </a:r>
                <a:r>
                  <a:rPr lang="en-US" dirty="0" err="1" smtClean="0"/>
                  <a:t>bp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47178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Sheet1!$A$11:$C$11</c:f>
              <c:strCache>
                <c:ptCount val="3"/>
                <c:pt idx="0">
                  <c:v>Glutathione transferase-like protein</c:v>
                </c:pt>
                <c:pt idx="1">
                  <c:v>Phosphate transporter PHO1-like protein</c:v>
                </c:pt>
                <c:pt idx="2">
                  <c:v>Glutaredoxin family protein</c:v>
                </c:pt>
              </c:strCache>
            </c:strRef>
          </c:cat>
          <c:val>
            <c:numRef>
              <c:f>Sheet1!$A$12:$C$12</c:f>
              <c:numCache>
                <c:formatCode>General</c:formatCode>
                <c:ptCount val="3"/>
                <c:pt idx="0">
                  <c:v>-76237</c:v>
                </c:pt>
                <c:pt idx="1">
                  <c:v>2649</c:v>
                </c:pt>
                <c:pt idx="2">
                  <c:v>165145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7248"/>
        <c:axId val="44039168"/>
      </c:barChart>
      <c:catAx>
        <c:axId val="44037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 Function</a:t>
                </a:r>
              </a:p>
            </c:rich>
          </c:tx>
          <c:layout/>
          <c:overlay val="0"/>
        </c:title>
        <c:majorTickMark val="out"/>
        <c:minorTickMark val="none"/>
        <c:tickLblPos val="low"/>
        <c:crossAx val="44039168"/>
        <c:crosses val="autoZero"/>
        <c:auto val="1"/>
        <c:lblAlgn val="ctr"/>
        <c:lblOffset val="100"/>
        <c:noMultiLvlLbl val="0"/>
      </c:catAx>
      <c:valAx>
        <c:axId val="44039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from QTL (bp)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037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[1]Sheet1!$A$4:$A$7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[1]Sheet1!$E$4:$E$7</c:f>
              <c:numCache>
                <c:formatCode>General</c:formatCode>
                <c:ptCount val="4"/>
                <c:pt idx="0">
                  <c:v>-803202</c:v>
                </c:pt>
                <c:pt idx="1">
                  <c:v>-885706</c:v>
                </c:pt>
                <c:pt idx="2">
                  <c:v>-140172</c:v>
                </c:pt>
                <c:pt idx="3">
                  <c:v>3291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73472"/>
        <c:axId val="47275392"/>
      </c:barChart>
      <c:catAx>
        <c:axId val="47273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 dirty="0"/>
                  <a:t>Annotated Protein (see </a:t>
                </a:r>
                <a:r>
                  <a:rPr lang="en-US" baseline="0" dirty="0" smtClean="0"/>
                  <a:t>legend)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275392"/>
        <c:crosses val="autoZero"/>
        <c:auto val="1"/>
        <c:lblAlgn val="ctr"/>
        <c:lblOffset val="100"/>
        <c:noMultiLvlLbl val="0"/>
      </c:catAx>
      <c:valAx>
        <c:axId val="472753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Dist. from QTL (</a:t>
                </a:r>
                <a:r>
                  <a:rPr lang="en-US" dirty="0" err="1"/>
                  <a:t>Nuc</a:t>
                </a:r>
                <a:r>
                  <a:rPr lang="en-US" dirty="0"/>
                  <a:t>#-QTL#</a:t>
                </a:r>
                <a:r>
                  <a:rPr lang="en-US" dirty="0" smtClean="0"/>
                  <a:t>) (</a:t>
                </a:r>
                <a:r>
                  <a:rPr lang="en-US" dirty="0" err="1" smtClean="0"/>
                  <a:t>bp</a:t>
                </a:r>
                <a:r>
                  <a:rPr lang="en-US" smtClean="0"/>
                  <a:t>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273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0.55175</cdr:x>
      <cdr:y>0.48962</cdr:y>
    </cdr:from>
    <cdr:to>
      <cdr:x>0.586</cdr:x>
      <cdr:y>0.60461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>
          <a:off x="4272655" y="2369130"/>
          <a:ext cx="265226" cy="556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Sultr2;1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0.57381</cdr:x>
      <cdr:y>0.3366</cdr:y>
    </cdr:from>
    <cdr:to>
      <cdr:x>0.60125</cdr:x>
      <cdr:y>0.44727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>
          <a:off x="4751386" y="1678916"/>
          <a:ext cx="227215" cy="552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Sultr2;1</a:t>
          </a:r>
        </a:p>
      </cdr:txBody>
    </cdr:sp>
  </cdr:relSizeAnchor>
  <cdr:relSizeAnchor xmlns:cdr="http://schemas.openxmlformats.org/drawingml/2006/chartDrawing">
    <cdr:from>
      <cdr:x>0.77866</cdr:x>
      <cdr:y>0.32272</cdr:y>
    </cdr:from>
    <cdr:to>
      <cdr:x>0.81825</cdr:x>
      <cdr:y>0.61489</cdr:y>
    </cdr:to>
    <cdr:sp macro="" textlink="">
      <cdr:nvSpPr>
        <cdr:cNvPr id="3" name="TextBox 1"/>
        <cdr:cNvSpPr txBox="1"/>
      </cdr:nvSpPr>
      <cdr:spPr>
        <a:xfrm xmlns:a="http://schemas.openxmlformats.org/drawingml/2006/main" rot="10800000">
          <a:off x="6447604" y="1609724"/>
          <a:ext cx="327846" cy="1457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/>
            <a:t>Gluatathion</a:t>
          </a:r>
          <a:r>
            <a:rPr lang="en-US" sz="1000" baseline="0"/>
            <a:t> peroxidase</a:t>
          </a:r>
          <a:endParaRPr lang="en-US" sz="10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0.20679</cdr:x>
      <cdr:y>0.64258</cdr:y>
    </cdr:from>
    <cdr:to>
      <cdr:x>0.65585</cdr:x>
      <cdr:y>0.96807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01800" y="2908300"/>
          <a:ext cx="3695572" cy="147314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75485-38B7-F748-B315-CC92BF9DA427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48777-4A3D-7549-B902-B69E704A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interpro/entry/IPR01006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ooks.google.com/books?id=atZa653rcsEC&amp;pg=PA16&amp;lpg=PA16&amp;dq=are+sulfur+transporters+abc+transporters&amp;source=bl&amp;ots=Szhd3UPuQX&amp;sig=KZHduABA0zK9RQ6WEsGLZ-Yxtq4&amp;hl=en&amp;sa=X&amp;ei=-8lGU9C_DsXKsQSp_YGYCA&amp;ved=0CFMQ6AEwBA#v=onepage&amp;q=are%20sulfur%20transporters%20abc%20transporters&amp;f=false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fam.sanger.ac.uk/family/Glutaredoxi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Gracie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Michael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36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Gracie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95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Michael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32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Gracie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18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Gracie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1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ABC transporters belong to the ATP-Binding Cassette (ABC) superfamily, which uses the hydrolysis of ATP to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energise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diverse biological systems. ABC transporters minimally consist of two conserved regions: a highly conserved ATP binding cassette (ABC) and a less conserved transmembrane domain (TMD). These can be found on the same protein or on two different ones. Most ABC transporters function as a dimer and therefore are constituted of four domains, two ABC modules and two TMDs.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ABC transporters are involved in the export or import of a wide variety of substrates ranging from small ions to macromolecules.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http://www.ebi.ac.uk/interpro/entry/IPR010067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Proteome analysis of the plastid membrane of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Arabidopsis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 the occurrence of 19 ABC-type transporters which may be responsible for sulfate uptake into plastids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books.google.com/books?id=atZa653rcsEC&amp;pg=PA16&amp;lpg=PA16&amp;dq=are+sulfur+transporters+abc+transporters&amp;source=bl&amp;ots=Szhd3UPuQX&amp;sig=KZHduABA0zK9RQ6WEsGLZ-Yxtq4&amp;hl=en&amp;sa=X&amp;ei=-8lGU9C_DsXKsQSp_YGYCA&amp;ved=0CFMQ6AEwBA#v=onepage&amp;q=are%20sulfur%20transporters%20abc%20transporters&amp;f=fals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1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Gracie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Nimni et al 2007</a:t>
            </a:r>
          </a:p>
          <a:p>
            <a:pPr>
              <a:buNone/>
            </a:pPr>
            <a:r>
              <a:rPr lang="en-US"/>
              <a:t>Gracie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Gracie</a:t>
            </a:r>
          </a:p>
          <a:p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http://pfam.sanger.ac.uk/family/Glutaredoxin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59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Gracie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49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</a:t>
            </a:r>
          </a:p>
          <a:p>
            <a:r>
              <a:rPr lang="en-US" dirty="0" smtClean="0"/>
              <a:t>Glut-S-</a:t>
            </a:r>
            <a:r>
              <a:rPr lang="en-US" dirty="0" err="1" smtClean="0"/>
              <a:t>Transferase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RX + glutathione = HX + R-S-glutathione.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-May be involved in the conjugation of reduced glutathione to a wide number of exogenous and endogenous hydrophobic 	electrophiles and have a detoxification role against certain herbicides (http://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www.uniprot.org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uniprot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/Q9FHE1)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Leustek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Martin, et. al.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-expressed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all eukaryotes—imp detox function (Hayes,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Pulford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http://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www.ncbi.nlm.nih.gov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pubmed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/8770536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 disulfide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isomerase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	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Regulates the timing of programmed cell death (PCD) of the endothelial cells by chaperoning and inhibiting cysteine proteases 	during their trafficking to vacuoles. (http://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www.uniprot.org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uniprot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/Q9XI01)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S-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adenosyl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-L-methionine-dependent </a:t>
            </a:r>
            <a:r>
              <a:rPr lang="en-US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methyltransferases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superfamily protein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-S-</a:t>
            </a:r>
            <a:r>
              <a:rPr lang="en-US" dirty="0" err="1" smtClean="0"/>
              <a:t>methylmethionine</a:t>
            </a:r>
            <a:r>
              <a:rPr lang="en-US" baseline="0" dirty="0" smtClean="0"/>
              <a:t> plays major role in S phloem transport (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Methylmethionine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Plays a Major Role in Phloem Sulfur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 and Is Synthesized by a Novel Type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Methyltransferase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Hypothetical Protein=vacuolar amino acid</a:t>
            </a:r>
            <a:r>
              <a:rPr lang="en-US" baseline="0" dirty="0" smtClean="0"/>
              <a:t> transporter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James/Gracie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7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4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 smtClean="0"/>
              <a:t>James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Leustek</a:t>
            </a:r>
            <a:r>
              <a:rPr lang="en-US" dirty="0" smtClean="0"/>
              <a:t>, Martin (pathway</a:t>
            </a:r>
            <a:r>
              <a:rPr lang="en-US" baseline="0" dirty="0" smtClean="0"/>
              <a:t> &amp; regulation of Sulfur)</a:t>
            </a:r>
            <a:r>
              <a:rPr lang="en-US" dirty="0" smtClean="0"/>
              <a:t> for</a:t>
            </a:r>
            <a:r>
              <a:rPr lang="en-US" baseline="0" dirty="0" smtClean="0"/>
              <a:t> main ideas</a:t>
            </a:r>
          </a:p>
          <a:p>
            <a:pPr>
              <a:buNone/>
            </a:pPr>
            <a:endParaRPr lang="en-US" baseline="0" dirty="0" smtClean="0"/>
          </a:p>
          <a:p>
            <a:pPr>
              <a:buNone/>
            </a:pPr>
            <a:r>
              <a:rPr lang="en-US" baseline="0" dirty="0" smtClean="0"/>
              <a:t>AST proteins from Sulfate Transporters in Sulfate Starved roots (Takahashi, et. al)</a:t>
            </a:r>
          </a:p>
          <a:p>
            <a:pPr>
              <a:buNone/>
            </a:pPr>
            <a:r>
              <a:rPr lang="en-US" baseline="0" dirty="0" smtClean="0"/>
              <a:t>	-also showed APS </a:t>
            </a:r>
            <a:r>
              <a:rPr lang="en-US" baseline="0" dirty="0" err="1" smtClean="0"/>
              <a:t>reductase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upregulated</a:t>
            </a:r>
            <a:r>
              <a:rPr lang="en-US" baseline="0" dirty="0" smtClean="0"/>
              <a:t> in sulfur starvations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</a:p>
          <a:p>
            <a:r>
              <a:rPr lang="en-US" dirty="0" smtClean="0"/>
              <a:t>-Found</a:t>
            </a:r>
            <a:r>
              <a:rPr lang="en-US" baseline="0" dirty="0" smtClean="0"/>
              <a:t> them within 1 million base pairs for Rapa, closer to 4 million for </a:t>
            </a:r>
            <a:r>
              <a:rPr lang="en-US" baseline="0" dirty="0" err="1" smtClean="0"/>
              <a:t>oleracea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8777-4A3D-7549-B902-B69E704A94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6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/>
              <a:t>Gracie</a:t>
            </a:r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/>
              <a:t>Natural Variation in the ATPS1 Isoform of ATP</a:t>
            </a:r>
          </a:p>
          <a:p>
            <a:endParaRPr lang="en-US" dirty="0"/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 err="1"/>
              <a:t>Sulfurylase</a:t>
            </a:r>
            <a:r>
              <a:rPr lang="en-US" dirty="0"/>
              <a:t> Contributes to the Control of Sulfate</a:t>
            </a:r>
          </a:p>
          <a:p>
            <a:endParaRPr lang="en-US" dirty="0"/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/>
              <a:t>Levels in Arabidopsis1[W]</a:t>
            </a:r>
          </a:p>
          <a:p>
            <a:endParaRPr lang="en-US" dirty="0"/>
          </a:p>
          <a:p>
            <a:pPr lvl="0" rtl="0">
              <a:buNone/>
            </a:pPr>
            <a:r>
              <a:rPr lang="en-US" dirty="0"/>
              <a:t>Anna </a:t>
            </a:r>
            <a:r>
              <a:rPr lang="en-US" dirty="0" err="1"/>
              <a:t>Koprivova</a:t>
            </a:r>
            <a:r>
              <a:rPr lang="en-US" dirty="0"/>
              <a:t>, Marco </a:t>
            </a:r>
            <a:r>
              <a:rPr lang="en-US" dirty="0" err="1"/>
              <a:t>Giovannetti</a:t>
            </a:r>
            <a:r>
              <a:rPr lang="en-US" dirty="0"/>
              <a:t>, </a:t>
            </a:r>
            <a:r>
              <a:rPr lang="en-US" dirty="0" err="1"/>
              <a:t>Patrycja</a:t>
            </a:r>
            <a:r>
              <a:rPr lang="en-US" dirty="0"/>
              <a:t> </a:t>
            </a:r>
            <a:r>
              <a:rPr lang="en-US" dirty="0" err="1"/>
              <a:t>Baraniecka</a:t>
            </a:r>
            <a:r>
              <a:rPr lang="en-US" dirty="0"/>
              <a:t>, Bok-Rye Lee, Cécile </a:t>
            </a:r>
            <a:r>
              <a:rPr lang="en-US" dirty="0" err="1"/>
              <a:t>Grondin</a:t>
            </a:r>
            <a:r>
              <a:rPr lang="en-US" dirty="0"/>
              <a:t>,</a:t>
            </a:r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/>
              <a:t>Olivier </a:t>
            </a:r>
            <a:r>
              <a:rPr lang="en-US" dirty="0" err="1"/>
              <a:t>Loudet</a:t>
            </a:r>
            <a:r>
              <a:rPr lang="en-US" dirty="0"/>
              <a:t>, and </a:t>
            </a:r>
            <a:r>
              <a:rPr lang="en-US" dirty="0" err="1"/>
              <a:t>Stanislav</a:t>
            </a:r>
            <a:r>
              <a:rPr lang="en-US" dirty="0"/>
              <a:t> </a:t>
            </a:r>
            <a:r>
              <a:rPr lang="en-US" dirty="0" err="1"/>
              <a:t>Kopriva</a:t>
            </a:r>
            <a:r>
              <a:rPr lang="en-US" dirty="0" smtClean="0"/>
              <a:t>*</a:t>
            </a:r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endParaRPr lang="en-US" dirty="0" smtClean="0"/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 smtClean="0"/>
              <a:t>2. Maruyama-</a:t>
            </a:r>
            <a:r>
              <a:rPr lang="en-US" dirty="0" err="1" smtClean="0"/>
              <a:t>Nakashita</a:t>
            </a:r>
            <a:r>
              <a:rPr lang="en-US" dirty="0" smtClean="0"/>
              <a:t>,</a:t>
            </a:r>
            <a:r>
              <a:rPr lang="en-US" baseline="0" dirty="0" smtClean="0"/>
              <a:t> et. al (</a:t>
            </a:r>
            <a:r>
              <a:rPr lang="en-US" baseline="0" dirty="0" err="1" smtClean="0"/>
              <a:t>JHHSulfate_Uptake_Pathway.pdf</a:t>
            </a:r>
            <a:r>
              <a:rPr lang="en-US" baseline="0" dirty="0" smtClean="0"/>
              <a:t>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2100" rtl="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</a:t>
            </a:r>
            <a:endParaRPr lang="en-U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rtl="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of sulfate into organic sulfur compounds occurs in the plastids</a:t>
            </a:r>
          </a:p>
          <a:p>
            <a:pPr marL="914400" lvl="1" indent="-292100" rtl="0"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possible types of transporters have been identified</a:t>
            </a:r>
          </a:p>
          <a:p>
            <a:pPr marL="1371600" lvl="2" indent="-292100" rtl="0">
              <a:buClr>
                <a:schemeClr val="dk1"/>
              </a:buClr>
              <a:buSzPct val="100000"/>
              <a:buFont typeface="Calibri"/>
              <a:buChar char="■"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SULTR4;1 very similar to plasma membrane transporters</a:t>
            </a:r>
          </a:p>
          <a:p>
            <a:pPr marL="1828800" lvl="3" indent="-292100" rtl="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H</a:t>
            </a:r>
            <a:r>
              <a:rPr lang="en-US" sz="1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gradient</a:t>
            </a:r>
          </a:p>
          <a:p>
            <a:pPr marL="1371600" lvl="2" indent="-292100" rtl="0">
              <a:buClr>
                <a:schemeClr val="dk1"/>
              </a:buClr>
              <a:buSzPct val="100000"/>
              <a:buFont typeface="Calibri"/>
              <a:buChar char="■"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Homologs of bacterial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CysA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CysT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genes</a:t>
            </a:r>
          </a:p>
          <a:p>
            <a:pPr marL="1828800" lvl="3" indent="-292100" rtl="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ATP to actively transport sulfur</a:t>
            </a:r>
          </a:p>
          <a:p>
            <a:endParaRPr lang="en-U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 err="1">
                <a:solidFill>
                  <a:schemeClr val="dk1"/>
                </a:solidFill>
              </a:rPr>
              <a:t>Leustek</a:t>
            </a:r>
            <a:r>
              <a:rPr lang="en-US" sz="1000" dirty="0">
                <a:solidFill>
                  <a:schemeClr val="dk1"/>
                </a:solidFill>
              </a:rPr>
              <a:t>, T., Martin, M.N., Bick, J., and Davies, J.P. 2000. Pathways and Regulation of Sulfur Metabolism Revealed through Molecular and</a:t>
            </a:r>
          </a:p>
          <a:p>
            <a:pPr lvl="0" indent="457200" rtl="0"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Genetic Studies. Annual Review of Plant Physiology and Plant Molecular Biology 51:141-165.</a:t>
            </a:r>
          </a:p>
          <a:p>
            <a:endParaRPr lang="en-US" sz="1000" dirty="0">
              <a:solidFill>
                <a:schemeClr val="dk1"/>
              </a:solidFill>
            </a:endParaRPr>
          </a:p>
          <a:p>
            <a:endParaRPr lang="en-US" sz="1000" dirty="0">
              <a:solidFill>
                <a:schemeClr val="dk1"/>
              </a:solidFill>
            </a:endParaRP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/>
              <a:t>James</a:t>
            </a:r>
          </a:p>
          <a:p>
            <a:endParaRPr lang="en-US"/>
          </a:p>
          <a:p>
            <a:pPr lvl="0" rtl="0"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Leustek, T., Martin, M.N., Bick, J., and Davies, J.P. 2000. Pathways and Regulation of Sulfur Metabolism Revealed through Molecular and</a:t>
            </a:r>
          </a:p>
          <a:p>
            <a:pPr lvl="0" indent="457200" rtl="0"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Genetic Studies. Annual Review of Plant Physiology and Plant Molecular Biology 51:141-165.</a:t>
            </a:r>
          </a:p>
          <a:p>
            <a:endParaRPr lang="en-US" sz="1000">
              <a:solidFill>
                <a:schemeClr val="dk1"/>
              </a:solidFill>
            </a:endParaRP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err="1"/>
              <a:t>Nikiforova</a:t>
            </a:r>
            <a:r>
              <a:rPr lang="en-US" dirty="0"/>
              <a:t> et al. 2003</a:t>
            </a:r>
          </a:p>
          <a:p>
            <a:pPr>
              <a:buNone/>
            </a:pPr>
            <a:r>
              <a:rPr lang="en-US" dirty="0" smtClean="0"/>
              <a:t>Michael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Michael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BDD2-B487-674C-8DA2-4B0259F7A5F1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764F-C6F7-C645-8C31-A6FCA9D9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1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BDD2-B487-674C-8DA2-4B0259F7A5F1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764F-C6F7-C645-8C31-A6FCA9D9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1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BDD2-B487-674C-8DA2-4B0259F7A5F1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764F-C6F7-C645-8C31-A6FCA9D9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3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BDD2-B487-674C-8DA2-4B0259F7A5F1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764F-C6F7-C645-8C31-A6FCA9D9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2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BDD2-B487-674C-8DA2-4B0259F7A5F1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764F-C6F7-C645-8C31-A6FCA9D9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BDD2-B487-674C-8DA2-4B0259F7A5F1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764F-C6F7-C645-8C31-A6FCA9D9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BDD2-B487-674C-8DA2-4B0259F7A5F1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764F-C6F7-C645-8C31-A6FCA9D9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BDD2-B487-674C-8DA2-4B0259F7A5F1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764F-C6F7-C645-8C31-A6FCA9D9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9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BDD2-B487-674C-8DA2-4B0259F7A5F1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764F-C6F7-C645-8C31-A6FCA9D9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BDD2-B487-674C-8DA2-4B0259F7A5F1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764F-C6F7-C645-8C31-A6FCA9D9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4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BDD2-B487-674C-8DA2-4B0259F7A5F1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764F-C6F7-C645-8C31-A6FCA9D9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BDD2-B487-674C-8DA2-4B0259F7A5F1}" type="datetimeFigureOut">
              <a:rPr lang="en-US" smtClean="0"/>
              <a:t>04/17/2014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3764F-C6F7-C645-8C31-A6FCA9D9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uniprot/Q9XI0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40300" y="563750"/>
            <a:ext cx="8663399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4800" b="1"/>
              <a:t>Sulfur in </a:t>
            </a:r>
            <a:r>
              <a:rPr lang="en-US" sz="4800" b="1" i="1"/>
              <a:t>Brassica oleracea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71600" y="5037850"/>
            <a:ext cx="6400799" cy="147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1800"/>
              <a:t>Gracie Gordon</a:t>
            </a:r>
          </a:p>
          <a:p>
            <a:pPr lvl="0" rtl="0">
              <a:buNone/>
            </a:pPr>
            <a:r>
              <a:rPr lang="en-US" sz="1800"/>
              <a:t>Michael Lorentsen</a:t>
            </a:r>
          </a:p>
          <a:p>
            <a:pPr>
              <a:buNone/>
            </a:pPr>
            <a:r>
              <a:rPr lang="en-US" sz="1800"/>
              <a:t>James Helzberg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8351" y="2249864"/>
            <a:ext cx="3143852" cy="2358275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247725" y="2322725"/>
            <a:ext cx="3317799" cy="2212549"/>
          </a:xfrm>
          <a:prstGeom prst="rect">
            <a:avLst/>
          </a:prstGeom>
        </p:spPr>
      </p:pic>
      <p:sp>
        <p:nvSpPr>
          <p:cNvPr id="84" name="Shape 84"/>
          <p:cNvSpPr txBox="1"/>
          <p:nvPr/>
        </p:nvSpPr>
        <p:spPr>
          <a:xfrm>
            <a:off x="5565525" y="4535275"/>
            <a:ext cx="3143999" cy="33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600"/>
              <a:t>http://upload.wikimedia.org/wikipedia/commons/0/03/Broccoli_and_cross_section_edit.jpg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860275" y="4555975"/>
            <a:ext cx="3000000" cy="292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600"/>
              <a:t>http://upload.wikimedia.org/wikipedia/commons/4/44/Sulfur-sample.jpg</a:t>
            </a:r>
          </a:p>
        </p:txBody>
      </p:sp>
    </p:spTree>
    <p:extLst>
      <p:ext uri="{BB962C8B-B14F-4D97-AF65-F5344CB8AC3E}">
        <p14:creationId xmlns:p14="http://schemas.microsoft.com/office/powerpoint/2010/main" val="5115540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</a:rPr>
              <a:t>Our QTLs</a:t>
            </a:r>
          </a:p>
          <a:p>
            <a:endParaRPr lang="en-US" sz="4400" b="1">
              <a:solidFill>
                <a:schemeClr val="dk1"/>
              </a:solidFill>
            </a:endParaRPr>
          </a:p>
        </p:txBody>
      </p:sp>
      <p:graphicFrame>
        <p:nvGraphicFramePr>
          <p:cNvPr id="186" name="Shape 186"/>
          <p:cNvGraphicFramePr/>
          <p:nvPr>
            <p:extLst>
              <p:ext uri="{D42A27DB-BD31-4B8C-83A1-F6EECF244321}">
                <p14:modId xmlns:p14="http://schemas.microsoft.com/office/powerpoint/2010/main" val="1206327175"/>
              </p:ext>
            </p:extLst>
          </p:nvPr>
        </p:nvGraphicFramePr>
        <p:xfrm>
          <a:off x="952500" y="1666141"/>
          <a:ext cx="7137153" cy="359795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19500"/>
                <a:gridCol w="3517653"/>
              </a:tblGrid>
              <a:tr h="3879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C09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-US"/>
                        <a:t>19,664,943</a:t>
                      </a:r>
                    </a:p>
                  </a:txBody>
                  <a:tcPr marL="91425" marR="91425" marT="91425" marB="91425"/>
                </a:tc>
              </a:tr>
              <a:tr h="3879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C02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-US"/>
                        <a:t>46,217,719</a:t>
                      </a:r>
                    </a:p>
                  </a:txBody>
                  <a:tcPr marL="91425" marR="91425" marT="91425" marB="91425"/>
                </a:tc>
              </a:tr>
              <a:tr h="3879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C01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-US"/>
                        <a:t>33,168,082</a:t>
                      </a:r>
                    </a:p>
                  </a:txBody>
                  <a:tcPr marL="91425" marR="91425" marT="91425" marB="91425"/>
                </a:tc>
              </a:tr>
              <a:tr h="3570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35357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A01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21-23 MBP</a:t>
                      </a:r>
                    </a:p>
                  </a:txBody>
                  <a:tcPr marL="91425" marR="91425" marT="91425" marB="91425"/>
                </a:tc>
              </a:tr>
              <a:tr h="35357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A02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20-22 MBP</a:t>
                      </a:r>
                    </a:p>
                  </a:txBody>
                  <a:tcPr marL="91425" marR="91425" marT="91425" marB="91425"/>
                </a:tc>
              </a:tr>
              <a:tr h="54237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A09 or A10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dirty="0"/>
                        <a:t>could be near the end of 9 or the beginning of 10, possibly 2 copies?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1163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Found </a:t>
            </a:r>
            <a:r>
              <a:rPr lang="en-US" dirty="0" err="1" smtClean="0"/>
              <a:t>aa</a:t>
            </a:r>
            <a:r>
              <a:rPr lang="en-US" dirty="0" smtClean="0"/>
              <a:t> sequences from </a:t>
            </a:r>
            <a:r>
              <a:rPr lang="en-US" i="1" dirty="0" smtClean="0"/>
              <a:t>A. thaliana</a:t>
            </a:r>
            <a:r>
              <a:rPr lang="en-US" dirty="0" smtClean="0"/>
              <a:t> for all sulfur related genes presented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gene found, we ran a </a:t>
            </a:r>
            <a:r>
              <a:rPr lang="en-US" dirty="0" err="1" smtClean="0"/>
              <a:t>tBLASTn</a:t>
            </a:r>
            <a:r>
              <a:rPr lang="en-US" dirty="0"/>
              <a:t> </a:t>
            </a:r>
            <a:r>
              <a:rPr lang="en-US" dirty="0" smtClean="0"/>
              <a:t>against </a:t>
            </a:r>
            <a:r>
              <a:rPr lang="en-US" i="1" dirty="0" smtClean="0"/>
              <a:t>B. </a:t>
            </a:r>
            <a:r>
              <a:rPr lang="en-US" i="1" dirty="0" err="1" smtClean="0"/>
              <a:t>oleracea</a:t>
            </a:r>
            <a:r>
              <a:rPr lang="en-US" dirty="0" smtClean="0"/>
              <a:t> and </a:t>
            </a:r>
            <a:r>
              <a:rPr lang="en-US" i="1" dirty="0" smtClean="0"/>
              <a:t>B. </a:t>
            </a:r>
            <a:r>
              <a:rPr lang="en-US" i="1" dirty="0" err="1" smtClean="0"/>
              <a:t>rapa</a:t>
            </a:r>
            <a:r>
              <a:rPr lang="en-US" i="1" dirty="0"/>
              <a:t> </a:t>
            </a:r>
            <a:r>
              <a:rPr lang="en-US" dirty="0" smtClean="0"/>
              <a:t>genome using </a:t>
            </a:r>
            <a:r>
              <a:rPr lang="en-US" dirty="0" err="1" smtClean="0"/>
              <a:t>aa</a:t>
            </a:r>
            <a:r>
              <a:rPr lang="en-US" dirty="0" smtClean="0"/>
              <a:t> sequence from </a:t>
            </a:r>
            <a:r>
              <a:rPr lang="en-US" i="1" dirty="0" smtClean="0"/>
              <a:t>A. thaliana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Any hits with E≤10</a:t>
            </a:r>
            <a:r>
              <a:rPr lang="en-US" baseline="30000" dirty="0" smtClean="0"/>
              <a:t>-6</a:t>
            </a:r>
            <a:r>
              <a:rPr lang="en-US" dirty="0" smtClean="0"/>
              <a:t> that were located within 10 </a:t>
            </a:r>
            <a:r>
              <a:rPr lang="en-US" dirty="0" err="1" smtClean="0"/>
              <a:t>Mbp</a:t>
            </a:r>
            <a:r>
              <a:rPr lang="en-US" dirty="0" smtClean="0"/>
              <a:t> of one of our 3 QTLs were recorded</a:t>
            </a:r>
          </a:p>
          <a:p>
            <a:pPr marL="457200" lvl="1" indent="0">
              <a:buNone/>
            </a:pPr>
            <a:r>
              <a:rPr lang="en-US" dirty="0" smtClean="0"/>
              <a:t>a.	Exact confidence interval for QTLs 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Results—</a:t>
            </a:r>
            <a:r>
              <a:rPr lang="en-US" i="1" dirty="0" smtClean="0"/>
              <a:t>B. </a:t>
            </a:r>
            <a:r>
              <a:rPr lang="en-US" i="1" dirty="0" err="1" smtClean="0"/>
              <a:t>Oleracea</a:t>
            </a:r>
            <a:r>
              <a:rPr lang="en-US" i="1" dirty="0" smtClean="0"/>
              <a:t> </a:t>
            </a:r>
            <a:r>
              <a:rPr lang="en-US" dirty="0" smtClean="0"/>
              <a:t>Chromosome 1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866852"/>
              </p:ext>
            </p:extLst>
          </p:nvPr>
        </p:nvGraphicFramePr>
        <p:xfrm>
          <a:off x="165100" y="1600200"/>
          <a:ext cx="8978900" cy="5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35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Results—</a:t>
            </a:r>
            <a:r>
              <a:rPr lang="en-US" i="1" dirty="0" smtClean="0"/>
              <a:t>B. </a:t>
            </a:r>
            <a:r>
              <a:rPr lang="en-US" i="1" dirty="0" err="1" smtClean="0"/>
              <a:t>Oleracea</a:t>
            </a:r>
            <a:r>
              <a:rPr lang="en-US" i="1" dirty="0" smtClean="0"/>
              <a:t> </a:t>
            </a:r>
            <a:r>
              <a:rPr lang="en-US" dirty="0" smtClean="0"/>
              <a:t>Chromosome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8997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12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Results—</a:t>
            </a:r>
            <a:r>
              <a:rPr lang="en-US" i="1" dirty="0" smtClean="0"/>
              <a:t>B. </a:t>
            </a:r>
            <a:r>
              <a:rPr lang="en-US" i="1" dirty="0" err="1" smtClean="0"/>
              <a:t>Oleracea</a:t>
            </a:r>
            <a:r>
              <a:rPr lang="en-US" i="1" dirty="0" smtClean="0"/>
              <a:t> </a:t>
            </a:r>
            <a:r>
              <a:rPr lang="en-US" dirty="0" smtClean="0"/>
              <a:t>Chromosome 9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846277"/>
              </p:ext>
            </p:extLst>
          </p:nvPr>
        </p:nvGraphicFramePr>
        <p:xfrm>
          <a:off x="50800" y="1320800"/>
          <a:ext cx="9093200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12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Results—</a:t>
            </a:r>
            <a:r>
              <a:rPr lang="en-US" i="1" dirty="0" smtClean="0"/>
              <a:t>B. </a:t>
            </a:r>
            <a:r>
              <a:rPr lang="en-US" i="1" dirty="0" err="1" smtClean="0"/>
              <a:t>rapa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Chromosome 1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01541"/>
              </p:ext>
            </p:extLst>
          </p:nvPr>
        </p:nvGraphicFramePr>
        <p:xfrm>
          <a:off x="714375" y="1714500"/>
          <a:ext cx="7743825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26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Results—</a:t>
            </a:r>
            <a:r>
              <a:rPr lang="en-US" i="1" dirty="0" smtClean="0"/>
              <a:t>B. </a:t>
            </a:r>
            <a:r>
              <a:rPr lang="en-US" i="1" dirty="0" err="1" smtClean="0"/>
              <a:t>rapa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Chromosome 2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90717"/>
              </p:ext>
            </p:extLst>
          </p:nvPr>
        </p:nvGraphicFramePr>
        <p:xfrm>
          <a:off x="527050" y="1639887"/>
          <a:ext cx="8280400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82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IGB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Searched IGB +/- 1,000,000bp from each QTL</a:t>
            </a:r>
          </a:p>
          <a:p>
            <a:pPr lvl="1"/>
            <a:r>
              <a:rPr lang="en-US" dirty="0" smtClean="0"/>
              <a:t>Clicked on each gene to see details</a:t>
            </a:r>
          </a:p>
          <a:p>
            <a:pPr lvl="1"/>
            <a:r>
              <a:rPr lang="en-US" dirty="0" smtClean="0"/>
              <a:t>Looked in the literature to see if these genes had any connection to Sulfur, </a:t>
            </a:r>
            <a:r>
              <a:rPr lang="en-US" dirty="0" err="1" smtClean="0"/>
              <a:t>Glucosinolates</a:t>
            </a:r>
            <a:r>
              <a:rPr lang="en-US" dirty="0" smtClean="0"/>
              <a:t>, or </a:t>
            </a:r>
            <a:r>
              <a:rPr lang="en-US" dirty="0" err="1" smtClean="0"/>
              <a:t>Glutothione</a:t>
            </a:r>
            <a:r>
              <a:rPr lang="en-US" dirty="0" smtClean="0"/>
              <a:t> (GSH)</a:t>
            </a:r>
          </a:p>
          <a:p>
            <a:pPr lvl="2"/>
            <a:r>
              <a:rPr lang="en-US" dirty="0" smtClean="0"/>
              <a:t>Blasted using IGB to verify IGB annotations</a:t>
            </a:r>
          </a:p>
        </p:txBody>
      </p:sp>
    </p:spTree>
    <p:extLst>
      <p:ext uri="{BB962C8B-B14F-4D97-AF65-F5344CB8AC3E}">
        <p14:creationId xmlns:p14="http://schemas.microsoft.com/office/powerpoint/2010/main" val="12113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IGB Results—</a:t>
            </a:r>
            <a:r>
              <a:rPr lang="en-US" i="1" dirty="0" smtClean="0"/>
              <a:t>B. </a:t>
            </a:r>
            <a:r>
              <a:rPr lang="en-US" i="1" dirty="0" err="1" smtClean="0"/>
              <a:t>oleracea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dirty="0" smtClean="0"/>
              <a:t>Chromosome 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2087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36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IGB Results—</a:t>
            </a:r>
            <a:r>
              <a:rPr lang="en-US" i="1" dirty="0" smtClean="0"/>
              <a:t>B. </a:t>
            </a:r>
            <a:r>
              <a:rPr lang="en-US" i="1" dirty="0" err="1" smtClean="0"/>
              <a:t>oleracea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dirty="0" smtClean="0"/>
              <a:t>Chromosome 2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0697"/>
              </p:ext>
            </p:extLst>
          </p:nvPr>
        </p:nvGraphicFramePr>
        <p:xfrm>
          <a:off x="292100" y="1417638"/>
          <a:ext cx="8534400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36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4800" b="1"/>
              <a:t>Why is Sulfur Important for Human Nutrition?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61525"/>
            <a:ext cx="8229600" cy="502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/>
              <a:t>Necessary for synthesis of the amino acids 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Cystine 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Methionine</a:t>
            </a:r>
          </a:p>
          <a:p>
            <a:endParaRPr lang="en-US" sz="1800"/>
          </a:p>
          <a:p>
            <a:pPr marL="457200" lvl="0" indent="-3429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/>
              <a:t>Detox functions 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Toxic compounds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Free radicals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Reactive oxygen species (ROS)</a:t>
            </a:r>
          </a:p>
          <a:p>
            <a:endParaRPr lang="en-US" sz="1800"/>
          </a:p>
          <a:p>
            <a:pPr marL="457200" lvl="0" indent="-3429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/>
              <a:t>Glutathione (GSH)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Sulfur storage in the liver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Too little: impairs antioxidant functions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Too much: inhibits prostaglandin production (inflammation)</a:t>
            </a:r>
          </a:p>
          <a:p>
            <a:endParaRPr lang="en-US" sz="1800"/>
          </a:p>
          <a:p>
            <a:pPr marL="457200" lvl="0" indent="-3429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/>
              <a:t>Glucosinolates may help inhibit carcinogenesis</a:t>
            </a:r>
          </a:p>
          <a:p>
            <a:endParaRPr lang="en-US" sz="1800"/>
          </a:p>
        </p:txBody>
      </p:sp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13275" y="4314087"/>
            <a:ext cx="20478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72500" y="1350547"/>
            <a:ext cx="1704575" cy="19763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7205462" y="3326899"/>
            <a:ext cx="2047800" cy="885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Cystine</a:t>
            </a:r>
            <a:r>
              <a:rPr lang="en-US" dirty="0"/>
              <a:t> (above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Methionine </a:t>
            </a:r>
            <a:r>
              <a:rPr lang="en-US" dirty="0"/>
              <a:t>(</a:t>
            </a:r>
            <a:r>
              <a:rPr lang="en-US" dirty="0" smtClean="0"/>
              <a:t>below)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65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Glutaredoxin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Redox enzymes using Glutathione as a cofactor</a:t>
            </a:r>
          </a:p>
          <a:p>
            <a:r>
              <a:rPr lang="en-US" dirty="0" smtClean="0"/>
              <a:t>Reduced by oxidation of glutathione </a:t>
            </a:r>
          </a:p>
          <a:p>
            <a:r>
              <a:rPr lang="en-US" dirty="0" smtClean="0"/>
              <a:t>Part of the glutathione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Phosphate Transporter like Protein</a:t>
            </a:r>
            <a:endParaRPr lang="en-US" dirty="0"/>
          </a:p>
        </p:txBody>
      </p:sp>
      <p:pic>
        <p:nvPicPr>
          <p:cNvPr id="10" name="Content Placeholder 9" descr="SULTRStructur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35" b="-19335"/>
          <a:stretch>
            <a:fillRect/>
          </a:stretch>
        </p:blipFill>
        <p:spPr>
          <a:xfrm>
            <a:off x="4337975" y="1443038"/>
            <a:ext cx="4806025" cy="5097462"/>
          </a:xfrm>
        </p:spPr>
      </p:pic>
      <p:sp>
        <p:nvSpPr>
          <p:cNvPr id="12" name="TextBox 11"/>
          <p:cNvSpPr txBox="1"/>
          <p:nvPr/>
        </p:nvSpPr>
        <p:spPr>
          <a:xfrm>
            <a:off x="342899" y="1722438"/>
            <a:ext cx="39950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Phosphate Transporter very similar to Sulfate Transporter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Sulfate Transporters (SULTR) transport Sulfate throughout the plant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1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IGB Results—</a:t>
            </a:r>
            <a:r>
              <a:rPr lang="en-US" i="1" dirty="0" smtClean="0"/>
              <a:t>B. </a:t>
            </a:r>
            <a:r>
              <a:rPr lang="en-US" i="1" dirty="0" err="1" smtClean="0"/>
              <a:t>oleracea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dirty="0" smtClean="0"/>
              <a:t>Chromosome 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95275"/>
              </p:ext>
            </p:extLst>
          </p:nvPr>
        </p:nvGraphicFramePr>
        <p:xfrm>
          <a:off x="254000" y="1638300"/>
          <a:ext cx="6134100" cy="458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31499"/>
              </p:ext>
            </p:extLst>
          </p:nvPr>
        </p:nvGraphicFramePr>
        <p:xfrm>
          <a:off x="4419600" y="3661446"/>
          <a:ext cx="4394200" cy="1761454"/>
        </p:xfrm>
        <a:graphic>
          <a:graphicData uri="http://schemas.openxmlformats.org/drawingml/2006/table">
            <a:tbl>
              <a:tblPr/>
              <a:tblGrid>
                <a:gridCol w="1316235"/>
                <a:gridCol w="3077965"/>
              </a:tblGrid>
              <a:tr h="2459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Legend: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Glutathione S-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transferase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T3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6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Protein disulfide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isomerase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like protein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7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adenosyl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-L-methionine-dependent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methyltransferases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superfamily protein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2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hypothetical protein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8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910"/>
            <a:ext cx="8229600" cy="5572254"/>
          </a:xfrm>
        </p:spPr>
        <p:txBody>
          <a:bodyPr/>
          <a:lstStyle/>
          <a:p>
            <a:r>
              <a:rPr lang="en-US" dirty="0" smtClean="0"/>
              <a:t>Glutathione </a:t>
            </a:r>
            <a:r>
              <a:rPr lang="en-US" dirty="0" err="1" smtClean="0"/>
              <a:t>transferases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RX + glutathione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HX </a:t>
            </a:r>
            <a:r>
              <a:rPr lang="en-US" dirty="0"/>
              <a:t>+ R-S-</a:t>
            </a:r>
            <a:r>
              <a:rPr lang="en-US" dirty="0" smtClean="0"/>
              <a:t>glutathione</a:t>
            </a:r>
          </a:p>
          <a:p>
            <a:pPr lvl="1"/>
            <a:r>
              <a:rPr lang="en-US" dirty="0"/>
              <a:t>detoxification role </a:t>
            </a:r>
            <a:endParaRPr lang="en-US" dirty="0" smtClean="0"/>
          </a:p>
          <a:p>
            <a:r>
              <a:rPr lang="en-US" dirty="0" smtClean="0"/>
              <a:t>Protein disulfide </a:t>
            </a:r>
            <a:r>
              <a:rPr lang="en-US" dirty="0" err="1" smtClean="0"/>
              <a:t>isomerases</a:t>
            </a:r>
            <a:endParaRPr lang="en-US" dirty="0" smtClean="0"/>
          </a:p>
          <a:p>
            <a:pPr lvl="1"/>
            <a:r>
              <a:rPr lang="en-US" dirty="0" smtClean="0"/>
              <a:t>Controls apoptosis </a:t>
            </a:r>
            <a:r>
              <a:rPr lang="en-US" dirty="0"/>
              <a:t>of the endothelial cells by </a:t>
            </a:r>
            <a:r>
              <a:rPr lang="en-US" dirty="0" smtClean="0"/>
              <a:t>inhibiting </a:t>
            </a:r>
            <a:r>
              <a:rPr lang="en-US" dirty="0"/>
              <a:t>cysteine proteases </a:t>
            </a:r>
            <a:r>
              <a:rPr lang="en-US" dirty="0" smtClean="0"/>
              <a:t>in vacuole trafficking.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www.uniprot.org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uniprot</a:t>
            </a:r>
            <a:r>
              <a:rPr lang="en-US" dirty="0">
                <a:hlinkClick r:id="rId3"/>
              </a:rPr>
              <a:t>/Q9XI01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methionine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smtClean="0">
                <a:solidFill>
                  <a:srgbClr val="000000"/>
                </a:solidFill>
              </a:rPr>
              <a:t>dependent </a:t>
            </a:r>
            <a:r>
              <a:rPr lang="en-US" sz="2800" dirty="0" err="1" smtClean="0">
                <a:solidFill>
                  <a:srgbClr val="000000"/>
                </a:solidFill>
              </a:rPr>
              <a:t>methyltransferases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 smtClean="0"/>
              <a:t>play </a:t>
            </a:r>
            <a:r>
              <a:rPr lang="en-US" sz="2400" dirty="0"/>
              <a:t>major role in </a:t>
            </a:r>
            <a:r>
              <a:rPr lang="en-US" sz="2400" dirty="0" smtClean="0"/>
              <a:t>sulfate </a:t>
            </a:r>
            <a:r>
              <a:rPr lang="en-US" sz="2400" dirty="0"/>
              <a:t>phloem transport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were able to identify important genes near our given sulfur QTLs using both BLAST and IGB</a:t>
            </a:r>
          </a:p>
          <a:p>
            <a:r>
              <a:rPr lang="en-US" dirty="0" smtClean="0"/>
              <a:t>Further study should be done on selected genes found very close to our QTLs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21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5214" y="179588"/>
            <a:ext cx="759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Identification of an non-annotated </a:t>
            </a:r>
            <a:r>
              <a:rPr lang="en-US" sz="3600" dirty="0" err="1" smtClean="0"/>
              <a:t>gene</a:t>
            </a:r>
            <a:r>
              <a:rPr lang="en-US" sz="3600" dirty="0" err="1" smtClean="0">
                <a:sym typeface="Wingdings"/>
              </a:rPr>
              <a:t>APS</a:t>
            </a:r>
            <a:r>
              <a:rPr lang="en-US" sz="3600" dirty="0" smtClean="0">
                <a:sym typeface="Wingdings"/>
              </a:rPr>
              <a:t> </a:t>
            </a:r>
            <a:r>
              <a:rPr lang="en-US" sz="3600" dirty="0" err="1" smtClean="0">
                <a:sym typeface="Wingdings"/>
              </a:rPr>
              <a:t>Reductase</a:t>
            </a:r>
            <a:endParaRPr lang="en-US" sz="3600" dirty="0"/>
          </a:p>
        </p:txBody>
      </p:sp>
      <p:pic>
        <p:nvPicPr>
          <p:cNvPr id="7" name="Picture 6" descr="Screen Shot 2014-03-27 at 1.0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713"/>
            <a:ext cx="8712200" cy="295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399895"/>
            <a:ext cx="9044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tBLASTn</a:t>
            </a:r>
            <a:r>
              <a:rPr lang="en-US" dirty="0" smtClean="0"/>
              <a:t> vs. </a:t>
            </a:r>
            <a:r>
              <a:rPr lang="en-US" i="1" dirty="0" smtClean="0"/>
              <a:t>B. </a:t>
            </a:r>
            <a:r>
              <a:rPr lang="en-US" i="1" dirty="0" err="1" smtClean="0"/>
              <a:t>oleracea</a:t>
            </a:r>
            <a:r>
              <a:rPr lang="en-US" i="1" dirty="0" smtClean="0"/>
              <a:t> </a:t>
            </a:r>
            <a:r>
              <a:rPr lang="en-US" dirty="0" smtClean="0"/>
              <a:t>genome yields match near QTL on chromosome 9</a:t>
            </a:r>
          </a:p>
          <a:p>
            <a:endParaRPr lang="en-US" dirty="0"/>
          </a:p>
          <a:p>
            <a:r>
              <a:rPr lang="en-US" dirty="0" smtClean="0"/>
              <a:t>	-See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387" y="218070"/>
            <a:ext cx="197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Results of </a:t>
            </a:r>
            <a:r>
              <a:rPr lang="en-US" b="1" dirty="0" err="1" smtClean="0"/>
              <a:t>tBLASTn</a:t>
            </a:r>
            <a:endParaRPr lang="en-US" b="1" dirty="0"/>
          </a:p>
        </p:txBody>
      </p:sp>
      <p:pic>
        <p:nvPicPr>
          <p:cNvPr id="5" name="Picture 4" descr="Screen Shot 2014-03-27 at 1.08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6" y="587402"/>
            <a:ext cx="5349770" cy="3061735"/>
          </a:xfrm>
          <a:prstGeom prst="rect">
            <a:avLst/>
          </a:prstGeom>
        </p:spPr>
      </p:pic>
      <p:pic>
        <p:nvPicPr>
          <p:cNvPr id="6" name="Picture 5" descr="Screen Shot 2014-03-27 at 1.0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5271"/>
            <a:ext cx="7267429" cy="1501206"/>
          </a:xfrm>
          <a:prstGeom prst="rect">
            <a:avLst/>
          </a:prstGeom>
        </p:spPr>
      </p:pic>
      <p:pic>
        <p:nvPicPr>
          <p:cNvPr id="7" name="Picture 6" descr="Screen Shot 2014-03-27 at 1.09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8753"/>
            <a:ext cx="6658346" cy="1604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681545"/>
            <a:ext cx="590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 Chromosome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925" y="230898"/>
            <a:ext cx="841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on IGB, no gene shows up in defined area….</a:t>
            </a:r>
            <a:endParaRPr lang="en-US" dirty="0"/>
          </a:p>
        </p:txBody>
      </p:sp>
      <p:pic>
        <p:nvPicPr>
          <p:cNvPr id="5" name="Picture 4" descr="Screen Shot 2014-03-27 at 1.0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162"/>
            <a:ext cx="8016781" cy="58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096" y="256554"/>
            <a:ext cx="695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Genome sequence and translated in all reading frames</a:t>
            </a:r>
            <a:endParaRPr lang="en-US" dirty="0"/>
          </a:p>
        </p:txBody>
      </p:sp>
      <p:pic>
        <p:nvPicPr>
          <p:cNvPr id="5" name="Picture 4" descr="Screen Shot 2014-03-27 at 1.0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" y="808144"/>
            <a:ext cx="4684511" cy="2933122"/>
          </a:xfrm>
          <a:prstGeom prst="rect">
            <a:avLst/>
          </a:prstGeom>
        </p:spPr>
      </p:pic>
      <p:pic>
        <p:nvPicPr>
          <p:cNvPr id="8" name="Picture 7" descr="Screen Shot 2014-03-27 at 1.05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08" y="625886"/>
            <a:ext cx="3703992" cy="2304172"/>
          </a:xfrm>
          <a:prstGeom prst="rect">
            <a:avLst/>
          </a:prstGeom>
        </p:spPr>
      </p:pic>
      <p:pic>
        <p:nvPicPr>
          <p:cNvPr id="9" name="Picture 8" descr="Screen Shot 2014-03-27 at 1.06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90" y="2757952"/>
            <a:ext cx="6117551" cy="1896164"/>
          </a:xfrm>
          <a:prstGeom prst="rect">
            <a:avLst/>
          </a:prstGeom>
        </p:spPr>
      </p:pic>
      <p:pic>
        <p:nvPicPr>
          <p:cNvPr id="12" name="Picture 11" descr="Screen Shot 2014-03-27 at 1.08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6" y="5189113"/>
            <a:ext cx="8079178" cy="16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754" y="333520"/>
            <a:ext cx="851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BLASTp</a:t>
            </a:r>
            <a:r>
              <a:rPr lang="en-US" dirty="0" smtClean="0"/>
              <a:t> of both sequences against one another yields</a:t>
            </a:r>
            <a:endParaRPr lang="en-US" dirty="0"/>
          </a:p>
        </p:txBody>
      </p:sp>
      <p:pic>
        <p:nvPicPr>
          <p:cNvPr id="5" name="Picture 4" descr="Screen Shot 2014-03-27 at 1.1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1" y="4678534"/>
            <a:ext cx="7822594" cy="1911014"/>
          </a:xfrm>
          <a:prstGeom prst="rect">
            <a:avLst/>
          </a:prstGeom>
        </p:spPr>
      </p:pic>
      <p:pic>
        <p:nvPicPr>
          <p:cNvPr id="6" name="Picture 5" descr="Screen Shot 2014-03-27 at 1.09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1" y="702852"/>
            <a:ext cx="6112984" cy="3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2950699" y="1844249"/>
            <a:ext cx="1512000" cy="429599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in Soil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810267" y="2306049"/>
            <a:ext cx="157799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/SO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co-transporter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787675" y="2308826"/>
            <a:ext cx="1792500" cy="646199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SULTR1;_ Genes (12)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2835250" y="3075901"/>
            <a:ext cx="1965299" cy="429599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root cells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726876" y="3640128"/>
            <a:ext cx="211681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SULTR2;_ Transporters distribute SO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309107" y="4054057"/>
            <a:ext cx="19115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SUL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R1;3)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2835250" y="4807450"/>
            <a:ext cx="2585999" cy="429599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stem/leaves/etc.</a:t>
            </a:r>
          </a:p>
        </p:txBody>
      </p:sp>
      <p:cxnSp>
        <p:nvCxnSpPr>
          <p:cNvPr id="106" name="Shape 106"/>
          <p:cNvCxnSpPr>
            <a:endCxn id="100" idx="0"/>
          </p:cNvCxnSpPr>
          <p:nvPr/>
        </p:nvCxnSpPr>
        <p:spPr>
          <a:xfrm flipH="1">
            <a:off x="4599262" y="1748649"/>
            <a:ext cx="830699" cy="557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" name="Shape 107"/>
          <p:cNvSpPr txBox="1"/>
          <p:nvPr/>
        </p:nvSpPr>
        <p:spPr>
          <a:xfrm>
            <a:off x="5429925" y="1299950"/>
            <a:ext cx="2116800" cy="646199"/>
          </a:xfrm>
          <a:prstGeom prst="rect">
            <a:avLst/>
          </a:prstGeom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 gradient established by PM proton ATPase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6787675" y="3042548"/>
            <a:ext cx="1578000" cy="1161151"/>
          </a:xfrm>
          <a:prstGeom prst="rect">
            <a:avLst/>
          </a:prstGeom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Also named AST## or AT## genes. </a:t>
            </a:r>
            <a:r>
              <a:rPr lang="en-US" i="1" dirty="0" err="1"/>
              <a:t>ie</a:t>
            </a:r>
            <a:r>
              <a:rPr lang="en-US" i="1" dirty="0"/>
              <a:t> AST68</a:t>
            </a:r>
          </a:p>
        </p:txBody>
      </p:sp>
      <p:cxnSp>
        <p:nvCxnSpPr>
          <p:cNvPr id="109" name="Shape 109"/>
          <p:cNvCxnSpPr>
            <a:endCxn id="101" idx="1"/>
          </p:cNvCxnSpPr>
          <p:nvPr/>
        </p:nvCxnSpPr>
        <p:spPr>
          <a:xfrm>
            <a:off x="5156275" y="2621126"/>
            <a:ext cx="1631399" cy="10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" name="Shape 110"/>
          <p:cNvCxnSpPr/>
          <p:nvPr/>
        </p:nvCxnSpPr>
        <p:spPr>
          <a:xfrm>
            <a:off x="5176625" y="2608700"/>
            <a:ext cx="1620299" cy="60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156950"/>
            <a:ext cx="89849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4400" b="1"/>
              <a:t>Uptake and Distribution of </a:t>
            </a:r>
            <a:r>
              <a:rPr lang="en-US" sz="4400" b="1">
                <a:solidFill>
                  <a:schemeClr val="dk1"/>
                </a:solidFill>
              </a:rPr>
              <a:t>SO</a:t>
            </a:r>
            <a:r>
              <a:rPr lang="en-US" sz="4400" b="1" baseline="-25000">
                <a:solidFill>
                  <a:schemeClr val="dk1"/>
                </a:solidFill>
              </a:rPr>
              <a:t>4</a:t>
            </a:r>
            <a:r>
              <a:rPr lang="en-US" sz="4400" b="1" baseline="30000">
                <a:solidFill>
                  <a:schemeClr val="dk1"/>
                </a:solidFill>
              </a:rPr>
              <a:t>2-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513600" y="6184200"/>
            <a:ext cx="2116800" cy="429599"/>
          </a:xfrm>
          <a:prstGeom prst="rect">
            <a:avLst/>
          </a:prstGeom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800"/>
              <a:t>Storage in vacuole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603675" y="6193075"/>
            <a:ext cx="1447200" cy="495299"/>
          </a:xfrm>
          <a:prstGeom prst="rect">
            <a:avLst/>
          </a:prstGeom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800"/>
              <a:t>Assimilation</a:t>
            </a:r>
          </a:p>
        </p:txBody>
      </p:sp>
      <p:sp>
        <p:nvSpPr>
          <p:cNvPr id="114" name="Shape 114"/>
          <p:cNvSpPr/>
          <p:nvPr/>
        </p:nvSpPr>
        <p:spPr>
          <a:xfrm rot="10800000">
            <a:off x="3360100" y="2399325"/>
            <a:ext cx="303299" cy="5510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" name="Shape 115"/>
          <p:cNvSpPr/>
          <p:nvPr/>
        </p:nvSpPr>
        <p:spPr>
          <a:xfrm rot="10800000">
            <a:off x="3360100" y="3738150"/>
            <a:ext cx="303299" cy="8252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 rot="10800000">
            <a:off x="4279650" y="5321824"/>
            <a:ext cx="770399" cy="777600"/>
          </a:xfrm>
          <a:prstGeom prst="upArrow">
            <a:avLst>
              <a:gd name="adj1" fmla="val 50000"/>
              <a:gd name="adj2" fmla="val 5281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/>
          <p:nvPr/>
        </p:nvSpPr>
        <p:spPr>
          <a:xfrm rot="-9354390">
            <a:off x="2539181" y="5352688"/>
            <a:ext cx="519564" cy="72474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2325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vs. IGB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Both methods yielded useful results that did not necessarily correspond</a:t>
            </a:r>
          </a:p>
          <a:p>
            <a:pPr lvl="1"/>
            <a:r>
              <a:rPr lang="en-US" dirty="0" smtClean="0"/>
              <a:t>IGB annotations did not accurately identify some genes found by BLAST method</a:t>
            </a:r>
          </a:p>
          <a:p>
            <a:pPr lvl="1"/>
            <a:r>
              <a:rPr lang="en-US" dirty="0" smtClean="0"/>
              <a:t>BLAST results could be used to better annotate IGB</a:t>
            </a:r>
          </a:p>
          <a:p>
            <a:r>
              <a:rPr lang="en-US" dirty="0" smtClean="0"/>
              <a:t>Methods complement each other well, more powerful when used together vs. alone</a:t>
            </a:r>
          </a:p>
          <a:p>
            <a:r>
              <a:rPr lang="en-US" dirty="0" smtClean="0"/>
              <a:t>Very little correspondence between BLAST and IGB results</a:t>
            </a:r>
          </a:p>
        </p:txBody>
      </p:sp>
    </p:spTree>
    <p:extLst>
      <p:ext uri="{BB962C8B-B14F-4D97-AF65-F5344CB8AC3E}">
        <p14:creationId xmlns:p14="http://schemas.microsoft.com/office/powerpoint/2010/main" val="20904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43300" y="567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/>
              <a:t>References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975025"/>
            <a:ext cx="8229600" cy="56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buNone/>
            </a:pPr>
            <a:r>
              <a:rPr lang="en-US" sz="1000" dirty="0" err="1"/>
              <a:t>Nimni</a:t>
            </a:r>
            <a:r>
              <a:rPr lang="en-US" sz="1000" dirty="0"/>
              <a:t>, M., Han, B., and Cordoba F. 2007. Are we getting enough sulfur in our diet? Nutrition &amp; Metabolism 4:24.</a:t>
            </a:r>
          </a:p>
          <a:p>
            <a:endParaRPr lang="en-US" sz="10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000" dirty="0" err="1" smtClean="0"/>
              <a:t>Bourgis</a:t>
            </a:r>
            <a:r>
              <a:rPr lang="en-US" sz="1000" dirty="0" smtClean="0"/>
              <a:t>, F., </a:t>
            </a:r>
            <a:r>
              <a:rPr lang="en-US" sz="1000" dirty="0" err="1" smtClean="0"/>
              <a:t>Roje</a:t>
            </a:r>
            <a:r>
              <a:rPr lang="en-US" sz="1000" dirty="0" smtClean="0"/>
              <a:t>, S., </a:t>
            </a:r>
            <a:r>
              <a:rPr lang="en-US" sz="1000" dirty="0" err="1" smtClean="0"/>
              <a:t>Nuccio</a:t>
            </a:r>
            <a:r>
              <a:rPr lang="en-US" sz="1000" dirty="0" smtClean="0"/>
              <a:t>, M.L. Fisher, D.B., </a:t>
            </a:r>
            <a:r>
              <a:rPr lang="en-US" sz="1000" dirty="0" err="1" smtClean="0"/>
              <a:t>Tarczynski</a:t>
            </a:r>
            <a:r>
              <a:rPr lang="en-US" sz="1000" dirty="0" smtClean="0"/>
              <a:t>, M.C., Li, C., </a:t>
            </a:r>
            <a:r>
              <a:rPr lang="en-US" sz="1000" dirty="0" err="1" smtClean="0"/>
              <a:t>Herschbach</a:t>
            </a:r>
            <a:r>
              <a:rPr lang="en-US" sz="1000" dirty="0" smtClean="0"/>
              <a:t>, C., </a:t>
            </a:r>
            <a:r>
              <a:rPr lang="en-US" sz="1000" dirty="0" err="1" smtClean="0"/>
              <a:t>Rennenberg</a:t>
            </a:r>
            <a:r>
              <a:rPr lang="en-US" sz="1000" dirty="0" smtClean="0"/>
              <a:t>, H., </a:t>
            </a:r>
            <a:r>
              <a:rPr lang="en-US" sz="1000" dirty="0" err="1" smtClean="0"/>
              <a:t>Pementa</a:t>
            </a:r>
            <a:r>
              <a:rPr lang="en-US" sz="1000" dirty="0" smtClean="0"/>
              <a:t>, M.J., </a:t>
            </a:r>
            <a:r>
              <a:rPr lang="en-US" sz="1000" dirty="0" err="1" smtClean="0"/>
              <a:t>Shen</a:t>
            </a:r>
            <a:r>
              <a:rPr lang="en-US" sz="1000" dirty="0" smtClean="0"/>
              <a:t>, T.L., Gage, D.A., Hanson, A.D., 	1999. S-</a:t>
            </a:r>
            <a:r>
              <a:rPr lang="en-US" sz="1000" dirty="0" err="1" smtClean="0"/>
              <a:t>methylmethionine</a:t>
            </a:r>
            <a:r>
              <a:rPr lang="en-US" sz="1000" dirty="0" smtClean="0"/>
              <a:t> plays a major role in phloem sulfur transport and is synthesized by a novel type of </a:t>
            </a:r>
            <a:r>
              <a:rPr lang="en-US" sz="1000" dirty="0" err="1" smtClean="0"/>
              <a:t>methyltransferase</a:t>
            </a:r>
            <a:r>
              <a:rPr lang="en-US" sz="1000" dirty="0" smtClean="0"/>
              <a:t>. Plant Cell 	11:1485-98.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000" dirty="0" smtClean="0"/>
              <a:t>Buchner</a:t>
            </a:r>
            <a:r>
              <a:rPr lang="en-US" sz="1000" dirty="0"/>
              <a:t>, P., </a:t>
            </a:r>
            <a:r>
              <a:rPr lang="en-US" sz="1000" dirty="0" err="1"/>
              <a:t>Stuiver</a:t>
            </a:r>
            <a:r>
              <a:rPr lang="en-US" sz="1000" dirty="0"/>
              <a:t>, C., </a:t>
            </a:r>
            <a:r>
              <a:rPr lang="en-US" sz="1000" dirty="0" err="1"/>
              <a:t>Westerman</a:t>
            </a:r>
            <a:r>
              <a:rPr lang="en-US" sz="1000" dirty="0"/>
              <a:t>, S., </a:t>
            </a:r>
            <a:r>
              <a:rPr lang="en-US" sz="1000" dirty="0" err="1"/>
              <a:t>Wirtz</a:t>
            </a:r>
            <a:r>
              <a:rPr lang="en-US" sz="1000" dirty="0"/>
              <a:t>., Hell, R., </a:t>
            </a:r>
            <a:r>
              <a:rPr lang="en-US" sz="1000" dirty="0" err="1"/>
              <a:t>Hawkesford</a:t>
            </a:r>
            <a:r>
              <a:rPr lang="en-US" sz="1000" dirty="0"/>
              <a:t>, M., and De </a:t>
            </a:r>
            <a:r>
              <a:rPr lang="en-US" sz="1000" dirty="0" err="1"/>
              <a:t>Kok</a:t>
            </a:r>
            <a:r>
              <a:rPr lang="en-US" sz="1000" dirty="0"/>
              <a:t>, L. 2004.  </a:t>
            </a:r>
            <a:r>
              <a:rPr lang="en-US" sz="1000" dirty="0">
                <a:solidFill>
                  <a:schemeClr val="dk1"/>
                </a:solidFill>
              </a:rPr>
              <a:t>Regulation of Sulfate Uptake and Expression of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-US" sz="1000" dirty="0">
                <a:solidFill>
                  <a:schemeClr val="dk1"/>
                </a:solidFill>
              </a:rPr>
              <a:t>Sulfate Transporter Genes in Brassica </a:t>
            </a:r>
            <a:r>
              <a:rPr lang="en-US" sz="1000" dirty="0" err="1">
                <a:solidFill>
                  <a:schemeClr val="dk1"/>
                </a:solidFill>
              </a:rPr>
              <a:t>oleracea</a:t>
            </a:r>
            <a:r>
              <a:rPr lang="en-US" sz="1000" dirty="0">
                <a:solidFill>
                  <a:schemeClr val="dk1"/>
                </a:solidFill>
              </a:rPr>
              <a:t> as Affected by Atmospheric H2S and </a:t>
            </a:r>
            <a:r>
              <a:rPr lang="en-US" sz="1000" dirty="0" err="1">
                <a:solidFill>
                  <a:schemeClr val="dk1"/>
                </a:solidFill>
              </a:rPr>
              <a:t>Pedospheric</a:t>
            </a:r>
            <a:r>
              <a:rPr lang="en-US" sz="1000" dirty="0">
                <a:solidFill>
                  <a:schemeClr val="dk1"/>
                </a:solidFill>
              </a:rPr>
              <a:t> Sulfate Nutrition. Plant Physiology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-US" sz="1000" dirty="0"/>
              <a:t>136:3396-3408.</a:t>
            </a:r>
          </a:p>
          <a:p>
            <a:pPr lvl="0" rtl="0">
              <a:buNone/>
            </a:pPr>
            <a:r>
              <a:rPr lang="en-US" sz="1000" dirty="0" err="1"/>
              <a:t>Nikiforova</a:t>
            </a:r>
            <a:r>
              <a:rPr lang="en-US" sz="1000" dirty="0"/>
              <a:t>, V., </a:t>
            </a:r>
            <a:r>
              <a:rPr lang="en-US" sz="1000" dirty="0" err="1"/>
              <a:t>Freitag</a:t>
            </a:r>
            <a:r>
              <a:rPr lang="en-US" sz="1000" dirty="0"/>
              <a:t>, J., </a:t>
            </a:r>
            <a:r>
              <a:rPr lang="en-US" sz="1000" dirty="0" err="1"/>
              <a:t>Kempa</a:t>
            </a:r>
            <a:r>
              <a:rPr lang="en-US" sz="1000" dirty="0"/>
              <a:t>, S., </a:t>
            </a:r>
            <a:r>
              <a:rPr lang="en-US" sz="1000" dirty="0" err="1"/>
              <a:t>Adamik</a:t>
            </a:r>
            <a:r>
              <a:rPr lang="en-US" sz="1000" dirty="0"/>
              <a:t>, M., </a:t>
            </a:r>
            <a:r>
              <a:rPr lang="en-US" sz="1000" dirty="0" err="1"/>
              <a:t>Hesse</a:t>
            </a:r>
            <a:r>
              <a:rPr lang="en-US" sz="1000" dirty="0"/>
              <a:t>, H., and </a:t>
            </a:r>
            <a:r>
              <a:rPr lang="en-US" sz="1000" dirty="0" err="1"/>
              <a:t>Hoefgen</a:t>
            </a:r>
            <a:r>
              <a:rPr lang="en-US" sz="1000" dirty="0"/>
              <a:t>, R. 2003. </a:t>
            </a:r>
            <a:r>
              <a:rPr lang="en-US" sz="1000" dirty="0" err="1"/>
              <a:t>Transcriptome</a:t>
            </a:r>
            <a:r>
              <a:rPr lang="en-US" sz="1000" dirty="0"/>
              <a:t> analysis of sulfur depletion in </a:t>
            </a:r>
            <a:r>
              <a:rPr lang="en-US" sz="1000" i="1" dirty="0" err="1"/>
              <a:t>arabidopsis</a:t>
            </a:r>
            <a:r>
              <a:rPr lang="en-US" sz="1000" i="1" dirty="0"/>
              <a:t> thaliana: </a:t>
            </a:r>
            <a:r>
              <a:rPr lang="en-US" sz="1000" dirty="0"/>
              <a:t> interlacing of </a:t>
            </a:r>
            <a:r>
              <a:rPr lang="en-US" sz="1000" dirty="0" err="1"/>
              <a:t>biosyntheic</a:t>
            </a:r>
            <a:r>
              <a:rPr lang="en-US" sz="1000" dirty="0"/>
              <a:t> pathways provides response specificity. The Plant Journal 33:633-650.</a:t>
            </a:r>
          </a:p>
          <a:p>
            <a:pPr lvl="0" rtl="0">
              <a:buNone/>
            </a:pPr>
            <a:r>
              <a:rPr lang="en-US" sz="1000" dirty="0"/>
              <a:t>Smith, F.W., Rae, A.L., and </a:t>
            </a:r>
            <a:r>
              <a:rPr lang="en-US" sz="1000" dirty="0" err="1"/>
              <a:t>Hawkesford</a:t>
            </a:r>
            <a:r>
              <a:rPr lang="en-US" sz="1000" dirty="0"/>
              <a:t>, M.J. 2000. Molecular mechanisms of phosphate and </a:t>
            </a:r>
            <a:r>
              <a:rPr lang="en-US" sz="1000" dirty="0" err="1"/>
              <a:t>sulphate</a:t>
            </a:r>
            <a:r>
              <a:rPr lang="en-US" sz="1000" dirty="0"/>
              <a:t> transport in plants. </a:t>
            </a:r>
            <a:r>
              <a:rPr lang="en-US" sz="1000" dirty="0" err="1"/>
              <a:t>Biochimica</a:t>
            </a:r>
            <a:r>
              <a:rPr lang="en-US" sz="1000" dirty="0"/>
              <a:t> et </a:t>
            </a:r>
            <a:r>
              <a:rPr lang="en-US" sz="1000" dirty="0" err="1"/>
              <a:t>Biophysica</a:t>
            </a:r>
            <a:r>
              <a:rPr lang="en-US" sz="1000" dirty="0"/>
              <a:t> </a:t>
            </a:r>
            <a:r>
              <a:rPr lang="en-US" sz="1000" dirty="0" err="1"/>
              <a:t>Acta</a:t>
            </a:r>
            <a:r>
              <a:rPr lang="en-US" sz="1000" dirty="0"/>
              <a:t> 1465:236-245.</a:t>
            </a:r>
          </a:p>
          <a:p>
            <a:pPr lvl="0" rtl="0">
              <a:buNone/>
            </a:pPr>
            <a:r>
              <a:rPr lang="en-US" sz="1000" dirty="0"/>
              <a:t>Grossman, A., and Takahashi, H. 2001. Macronutrient utilization by photosynthetic eukaryotes and the fabric of interactions. </a:t>
            </a:r>
            <a:r>
              <a:rPr lang="en-US" sz="1000" dirty="0" err="1"/>
              <a:t>Annu</a:t>
            </a:r>
            <a:r>
              <a:rPr lang="en-US" sz="1000" dirty="0"/>
              <a:t>. Rev. Plant Physiol. Plant Mol. Biol. 52:163-210.</a:t>
            </a:r>
          </a:p>
          <a:p>
            <a:pPr lvl="0" rtl="0">
              <a:buNone/>
            </a:pPr>
            <a:r>
              <a:rPr lang="en-US" sz="1000" dirty="0" err="1"/>
              <a:t>Hawkesford</a:t>
            </a:r>
            <a:r>
              <a:rPr lang="en-US" sz="1000" dirty="0"/>
              <a:t>, M. J. 2000. Plant responses to </a:t>
            </a:r>
            <a:r>
              <a:rPr lang="en-US" sz="1000" dirty="0" err="1"/>
              <a:t>sulphur</a:t>
            </a:r>
            <a:r>
              <a:rPr lang="en-US" sz="1000" dirty="0"/>
              <a:t> deficiency and the genetic manipulation of </a:t>
            </a:r>
            <a:r>
              <a:rPr lang="en-US" sz="1000" dirty="0" err="1"/>
              <a:t>sulphate</a:t>
            </a:r>
            <a:r>
              <a:rPr lang="en-US" sz="1000" dirty="0"/>
              <a:t> transporters to improve S-utilization efficiency. Journal of Experimental Botany. 51:131-138</a:t>
            </a:r>
            <a:r>
              <a:rPr lang="en-US" sz="1000" dirty="0" smtClean="0"/>
              <a:t>.</a:t>
            </a:r>
          </a:p>
          <a:p>
            <a:pPr marL="0" indent="0">
              <a:buNone/>
            </a:pPr>
            <a:r>
              <a:rPr lang="en-US" sz="1000" dirty="0" smtClean="0"/>
              <a:t>Hayes, J.D., </a:t>
            </a:r>
            <a:r>
              <a:rPr lang="en-US" sz="1000" dirty="0" err="1" smtClean="0"/>
              <a:t>Pulford</a:t>
            </a:r>
            <a:r>
              <a:rPr lang="en-US" sz="1000" dirty="0" smtClean="0"/>
              <a:t>, D.J. 1995. The glutathione S-</a:t>
            </a:r>
            <a:r>
              <a:rPr lang="en-US" sz="1000" dirty="0" err="1" smtClean="0"/>
              <a:t>transferase</a:t>
            </a:r>
            <a:r>
              <a:rPr lang="en-US" sz="1000" dirty="0" smtClean="0"/>
              <a:t> supergene family: regulation of GST and the contribution of the </a:t>
            </a:r>
            <a:r>
              <a:rPr lang="en-US" sz="1000" dirty="0" err="1" smtClean="0"/>
              <a:t>isoenzymes</a:t>
            </a:r>
            <a:r>
              <a:rPr lang="en-US" sz="1000" dirty="0" smtClean="0"/>
              <a:t> to cancer and 	</a:t>
            </a:r>
            <a:r>
              <a:rPr lang="en-US" sz="1000" dirty="0" err="1" smtClean="0"/>
              <a:t>chemoprotection</a:t>
            </a:r>
            <a:r>
              <a:rPr lang="en-US" sz="1000" dirty="0" smtClean="0"/>
              <a:t> and drug resistance. Crit. Rev. </a:t>
            </a:r>
            <a:r>
              <a:rPr lang="en-US" sz="1000" dirty="0" err="1" smtClean="0"/>
              <a:t>Biochem</a:t>
            </a:r>
            <a:r>
              <a:rPr lang="en-US" sz="1000" dirty="0" smtClean="0"/>
              <a:t>. Mol. Bio. 30:445-600</a:t>
            </a:r>
            <a:endParaRPr lang="en-US" sz="10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000" dirty="0" err="1">
                <a:solidFill>
                  <a:schemeClr val="dk1"/>
                </a:solidFill>
              </a:rPr>
              <a:t>Leustek</a:t>
            </a:r>
            <a:r>
              <a:rPr lang="en-US" sz="1000" dirty="0">
                <a:solidFill>
                  <a:schemeClr val="dk1"/>
                </a:solidFill>
              </a:rPr>
              <a:t>, T., Martin, M.N., Bick, J., and Davies, J.P. 2000. Pathways and Regulation of Sulfur Metabolism Revealed through Molecular and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-US" sz="1000" dirty="0">
                <a:solidFill>
                  <a:schemeClr val="dk1"/>
                </a:solidFill>
              </a:rPr>
              <a:t>Genetic Studies. Annual Review of Plant Physiology and Plant Molecular Biology 51:141-165</a:t>
            </a:r>
            <a:r>
              <a:rPr lang="en-US" sz="1000" dirty="0" smtClean="0">
                <a:solidFill>
                  <a:schemeClr val="dk1"/>
                </a:solidFill>
              </a:rPr>
              <a:t>.</a:t>
            </a:r>
          </a:p>
          <a:p>
            <a:pPr marL="0" lvl="0" indent="457200" rtl="0">
              <a:spcBef>
                <a:spcPts val="0"/>
              </a:spcBef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000" dirty="0" err="1">
                <a:solidFill>
                  <a:schemeClr val="dk1"/>
                </a:solidFill>
              </a:rPr>
              <a:t>Leustek</a:t>
            </a:r>
            <a:r>
              <a:rPr lang="en-US" sz="1000" dirty="0">
                <a:solidFill>
                  <a:schemeClr val="dk1"/>
                </a:solidFill>
              </a:rPr>
              <a:t>, T. 2002. Sulfate Metabolism. The Arabidopsis Book</a:t>
            </a:r>
            <a:r>
              <a:rPr lang="en-US" sz="1000" dirty="0" smtClean="0">
                <a:solidFill>
                  <a:schemeClr val="dk1"/>
                </a:solidFill>
              </a:rPr>
              <a:t>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 err="1">
                <a:solidFill>
                  <a:schemeClr val="dk1"/>
                </a:solidFill>
              </a:rPr>
              <a:t>Koprivova</a:t>
            </a:r>
            <a:r>
              <a:rPr lang="en-US" sz="1000" dirty="0">
                <a:solidFill>
                  <a:schemeClr val="dk1"/>
                </a:solidFill>
              </a:rPr>
              <a:t>, A., </a:t>
            </a:r>
            <a:r>
              <a:rPr lang="en-US" sz="1000" dirty="0" err="1">
                <a:solidFill>
                  <a:schemeClr val="dk1"/>
                </a:solidFill>
              </a:rPr>
              <a:t>Giovannetti</a:t>
            </a:r>
            <a:r>
              <a:rPr lang="en-US" sz="1000" dirty="0">
                <a:solidFill>
                  <a:schemeClr val="dk1"/>
                </a:solidFill>
              </a:rPr>
              <a:t>, M., </a:t>
            </a:r>
            <a:r>
              <a:rPr lang="en-US" sz="1000" dirty="0" err="1">
                <a:solidFill>
                  <a:schemeClr val="dk1"/>
                </a:solidFill>
              </a:rPr>
              <a:t>Baraniecka</a:t>
            </a:r>
            <a:r>
              <a:rPr lang="en-US" sz="1000" dirty="0">
                <a:solidFill>
                  <a:schemeClr val="dk1"/>
                </a:solidFill>
              </a:rPr>
              <a:t>, P., Lee, B., </a:t>
            </a:r>
            <a:r>
              <a:rPr lang="en-US" sz="1000" dirty="0" err="1">
                <a:solidFill>
                  <a:schemeClr val="dk1"/>
                </a:solidFill>
              </a:rPr>
              <a:t>Grondin</a:t>
            </a:r>
            <a:r>
              <a:rPr lang="en-US" sz="1000" dirty="0">
                <a:solidFill>
                  <a:schemeClr val="dk1"/>
                </a:solidFill>
              </a:rPr>
              <a:t>, C., </a:t>
            </a:r>
            <a:r>
              <a:rPr lang="en-US" sz="1000" dirty="0" err="1">
                <a:solidFill>
                  <a:schemeClr val="dk1"/>
                </a:solidFill>
              </a:rPr>
              <a:t>Loudet</a:t>
            </a:r>
            <a:r>
              <a:rPr lang="en-US" sz="1000" dirty="0">
                <a:solidFill>
                  <a:schemeClr val="dk1"/>
                </a:solidFill>
              </a:rPr>
              <a:t>, O., and </a:t>
            </a:r>
            <a:r>
              <a:rPr lang="en-US" sz="1000" dirty="0" err="1">
                <a:solidFill>
                  <a:schemeClr val="dk1"/>
                </a:solidFill>
              </a:rPr>
              <a:t>Kopriva</a:t>
            </a:r>
            <a:r>
              <a:rPr lang="en-US" sz="1000" dirty="0">
                <a:solidFill>
                  <a:schemeClr val="dk1"/>
                </a:solidFill>
              </a:rPr>
              <a:t>, S. 2013. Natural Variation in the ATPS1 Isoform of</a:t>
            </a:r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ATP </a:t>
            </a:r>
            <a:r>
              <a:rPr lang="en-US" sz="1000" dirty="0" err="1">
                <a:solidFill>
                  <a:schemeClr val="dk1"/>
                </a:solidFill>
              </a:rPr>
              <a:t>Sulfurylase</a:t>
            </a:r>
            <a:r>
              <a:rPr lang="en-US" sz="1000" dirty="0">
                <a:solidFill>
                  <a:schemeClr val="dk1"/>
                </a:solidFill>
              </a:rPr>
              <a:t> Contributes to the Control of Sulfate Levels in Arabidopsis. Plant Physiology 163:1133-1141</a:t>
            </a:r>
            <a:r>
              <a:rPr lang="en-US" sz="1000" dirty="0" smtClean="0">
                <a:solidFill>
                  <a:schemeClr val="dk1"/>
                </a:solidFill>
              </a:rPr>
              <a:t>.</a:t>
            </a:r>
            <a:endParaRPr lang="en-US" sz="1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Takahashi, H., </a:t>
            </a:r>
            <a:r>
              <a:rPr lang="en-US" sz="1000" dirty="0" err="1">
                <a:solidFill>
                  <a:schemeClr val="dk1"/>
                </a:solidFill>
              </a:rPr>
              <a:t>Yamizaki</a:t>
            </a:r>
            <a:r>
              <a:rPr lang="en-US" sz="1000" dirty="0">
                <a:solidFill>
                  <a:schemeClr val="dk1"/>
                </a:solidFill>
              </a:rPr>
              <a:t>, M., </a:t>
            </a:r>
            <a:r>
              <a:rPr lang="en-US" sz="1000" dirty="0" err="1">
                <a:solidFill>
                  <a:schemeClr val="dk1"/>
                </a:solidFill>
              </a:rPr>
              <a:t>Sasakuru</a:t>
            </a:r>
            <a:r>
              <a:rPr lang="en-US" sz="1000" dirty="0">
                <a:solidFill>
                  <a:schemeClr val="dk1"/>
                </a:solidFill>
              </a:rPr>
              <a:t>, N., Watanabe, A., </a:t>
            </a:r>
            <a:r>
              <a:rPr lang="en-US" sz="1000" dirty="0" err="1">
                <a:solidFill>
                  <a:schemeClr val="dk1"/>
                </a:solidFill>
              </a:rPr>
              <a:t>Leustek</a:t>
            </a:r>
            <a:r>
              <a:rPr lang="en-US" sz="1000" dirty="0">
                <a:solidFill>
                  <a:schemeClr val="dk1"/>
                </a:solidFill>
              </a:rPr>
              <a:t>, T., </a:t>
            </a:r>
            <a:r>
              <a:rPr lang="en-US" sz="1000" dirty="0" err="1">
                <a:solidFill>
                  <a:schemeClr val="dk1"/>
                </a:solidFill>
              </a:rPr>
              <a:t>Engler</a:t>
            </a:r>
            <a:r>
              <a:rPr lang="en-US" sz="1000" dirty="0">
                <a:solidFill>
                  <a:schemeClr val="dk1"/>
                </a:solidFill>
              </a:rPr>
              <a:t>, J., </a:t>
            </a:r>
            <a:r>
              <a:rPr lang="en-US" sz="1000" dirty="0" err="1">
                <a:solidFill>
                  <a:schemeClr val="dk1"/>
                </a:solidFill>
              </a:rPr>
              <a:t>Engler</a:t>
            </a:r>
            <a:r>
              <a:rPr lang="en-US" sz="1000" dirty="0">
                <a:solidFill>
                  <a:schemeClr val="dk1"/>
                </a:solidFill>
              </a:rPr>
              <a:t>, G., Montagu, M.V., Saito, K. 1997. Regulation of sulfur</a:t>
            </a:r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assimilation in higher plants; a sulfate transporter induced in sulfate-starved roots plays a central role in </a:t>
            </a:r>
            <a:r>
              <a:rPr lang="en-US" sz="1000" i="1" dirty="0">
                <a:solidFill>
                  <a:schemeClr val="dk1"/>
                </a:solidFill>
              </a:rPr>
              <a:t>Arabidopsis thaliana</a:t>
            </a:r>
            <a:r>
              <a:rPr lang="en-US" sz="1000" dirty="0">
                <a:solidFill>
                  <a:schemeClr val="dk1"/>
                </a:solidFill>
              </a:rPr>
              <a:t>. Plant</a:t>
            </a:r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Biology 94:11102-11107</a:t>
            </a:r>
            <a:r>
              <a:rPr lang="en-US" sz="1000" dirty="0" smtClean="0">
                <a:solidFill>
                  <a:schemeClr val="dk1"/>
                </a:solidFill>
              </a:rPr>
              <a:t>.</a:t>
            </a:r>
            <a:endParaRPr lang="en-US" sz="1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Maruyama-</a:t>
            </a:r>
            <a:r>
              <a:rPr lang="en-US" sz="1000" dirty="0" err="1">
                <a:solidFill>
                  <a:schemeClr val="dk1"/>
                </a:solidFill>
              </a:rPr>
              <a:t>Nakashita</a:t>
            </a:r>
            <a:r>
              <a:rPr lang="en-US" sz="1000" dirty="0">
                <a:solidFill>
                  <a:schemeClr val="dk1"/>
                </a:solidFill>
              </a:rPr>
              <a:t>, A., Nakamura, Y., </a:t>
            </a:r>
            <a:r>
              <a:rPr lang="en-US" sz="1000" dirty="0" err="1">
                <a:solidFill>
                  <a:schemeClr val="dk1"/>
                </a:solidFill>
              </a:rPr>
              <a:t>Yamaya</a:t>
            </a:r>
            <a:r>
              <a:rPr lang="en-US" sz="1000" dirty="0">
                <a:solidFill>
                  <a:schemeClr val="dk1"/>
                </a:solidFill>
              </a:rPr>
              <a:t>, T., Takahashi, H. 2004. A novel regulatory pathway of sulfate uptake in </a:t>
            </a:r>
            <a:r>
              <a:rPr lang="en-US" sz="1000" i="1" dirty="0">
                <a:solidFill>
                  <a:schemeClr val="dk1"/>
                </a:solidFill>
              </a:rPr>
              <a:t>Arabidopsis </a:t>
            </a:r>
            <a:r>
              <a:rPr lang="en-US" sz="1000" dirty="0">
                <a:solidFill>
                  <a:schemeClr val="dk1"/>
                </a:solidFill>
              </a:rPr>
              <a:t>roots:</a:t>
            </a:r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implication of CRE1/WOL/AHK4-mediated </a:t>
            </a:r>
            <a:r>
              <a:rPr lang="en-US" sz="1000" dirty="0" err="1">
                <a:solidFill>
                  <a:schemeClr val="dk1"/>
                </a:solidFill>
              </a:rPr>
              <a:t>cytokinin</a:t>
            </a:r>
            <a:r>
              <a:rPr lang="en-US" sz="1000" dirty="0">
                <a:solidFill>
                  <a:schemeClr val="dk1"/>
                </a:solidFill>
              </a:rPr>
              <a:t>-dependent regulation. The Plant Journal 38:779-789</a:t>
            </a:r>
          </a:p>
          <a:p>
            <a:endParaRPr lang="en-US" sz="1000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Note: also consulted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www.uniprot.org</a:t>
            </a:r>
            <a:r>
              <a:rPr lang="en-US" sz="1000" dirty="0" smtClean="0"/>
              <a:t> while TAIR website was down as it provides very similar information.</a:t>
            </a:r>
            <a:endParaRPr lang="en-US" sz="1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101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310"/>
            <a:ext cx="8229600" cy="1143000"/>
          </a:xfrm>
        </p:spPr>
        <p:txBody>
          <a:bodyPr/>
          <a:lstStyle/>
          <a:p>
            <a:r>
              <a:rPr lang="en-US" dirty="0" err="1" smtClean="0"/>
              <a:t>Sultr</a:t>
            </a:r>
            <a:r>
              <a:rPr lang="en-US" dirty="0" smtClean="0"/>
              <a:t> Transporters</a:t>
            </a:r>
            <a:endParaRPr lang="en-US" dirty="0"/>
          </a:p>
        </p:txBody>
      </p:sp>
      <p:graphicFrame>
        <p:nvGraphicFramePr>
          <p:cNvPr id="4" name="Shape 144"/>
          <p:cNvGraphicFramePr/>
          <p:nvPr>
            <p:extLst>
              <p:ext uri="{D42A27DB-BD31-4B8C-83A1-F6EECF244321}">
                <p14:modId xmlns:p14="http://schemas.microsoft.com/office/powerpoint/2010/main" val="3388160216"/>
              </p:ext>
            </p:extLst>
          </p:nvPr>
        </p:nvGraphicFramePr>
        <p:xfrm>
          <a:off x="75300" y="1171576"/>
          <a:ext cx="9002025" cy="565613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00675"/>
                <a:gridCol w="2745150"/>
                <a:gridCol w="3256200"/>
              </a:tblGrid>
              <a:tr h="535617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dirty="0"/>
                        <a:t>Group number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dirty="0"/>
                        <a:t>General function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Associated Genes</a:t>
                      </a:r>
                    </a:p>
                  </a:txBody>
                  <a:tcPr marL="91425" marR="91425" marT="91425" marB="91425"/>
                </a:tc>
              </a:tr>
              <a:tr h="1244839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Group 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Primary uptake of sulfate by the root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Sultr1;1, Sultr1;2 - initial uptake </a:t>
                      </a:r>
                    </a:p>
                    <a:p>
                      <a:pPr lvl="0" rtl="0">
                        <a:buNone/>
                      </a:pPr>
                      <a:r>
                        <a:rPr lang="en-US"/>
                        <a:t>Sultr1;3 - mediates redistribution of sulfate</a:t>
                      </a:r>
                    </a:p>
                    <a:p>
                      <a:endParaRPr lang="en-US"/>
                    </a:p>
                  </a:txBody>
                  <a:tcPr marL="91425" marR="91425" marT="91425" marB="91425"/>
                </a:tc>
              </a:tr>
              <a:tr h="978082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Group 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Mediates transport of sulfate within vascular tissues (xylem and phloem)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Sultr2;1 - stem and leaf expression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Sultr2;2 - root expression</a:t>
                      </a:r>
                    </a:p>
                  </a:txBody>
                  <a:tcPr marL="91425" marR="91425" marT="91425" marB="91425"/>
                </a:tc>
              </a:tr>
              <a:tr h="2045112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Group 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Not well characterized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Sultr3;1,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Sultr3;4</a:t>
                      </a:r>
                      <a:r>
                        <a:rPr lang="en-US"/>
                        <a:t> - stem expression</a:t>
                      </a:r>
                    </a:p>
                    <a:p>
                      <a:pPr lvl="0" rtl="0"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Sultr3;2, Sultr3;5 -root expression</a:t>
                      </a:r>
                    </a:p>
                    <a:p>
                      <a:pPr lvl="0" rtl="0"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Sultr3;3 - leaf and root expression, uptake into non vascular tissue</a:t>
                      </a:r>
                    </a:p>
                  </a:txBody>
                  <a:tcPr marL="91425" marR="91425" marT="91425" marB="91425"/>
                </a:tc>
              </a:tr>
              <a:tr h="711324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Group 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May be responsible for sulfate efflux from vacuole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dirty="0"/>
                        <a:t>Sultr4;1</a:t>
                      </a:r>
                    </a:p>
                    <a:p>
                      <a:pPr>
                        <a:buNone/>
                      </a:pPr>
                      <a:r>
                        <a:rPr lang="en-US" dirty="0"/>
                        <a:t>Sultr4;2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14125" y="274650"/>
            <a:ext cx="85727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4400" b="1"/>
              <a:t>Control of Sulfate Uptake in </a:t>
            </a:r>
          </a:p>
          <a:p>
            <a:pPr>
              <a:buNone/>
            </a:pPr>
            <a:r>
              <a:rPr lang="en-US" sz="4400" b="1" i="1"/>
              <a:t>A. thaliana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832099" cy="33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 dirty="0"/>
              <a:t>Sulfate uptake and sulfate accumulation are NOT coupled (</a:t>
            </a:r>
            <a:r>
              <a:rPr lang="en-US" sz="1800" dirty="0" err="1"/>
              <a:t>Koprivova</a:t>
            </a:r>
            <a:r>
              <a:rPr lang="en-US" sz="1800" dirty="0"/>
              <a:t>, et al.)</a:t>
            </a:r>
          </a:p>
          <a:p>
            <a:endParaRPr lang="en-US" sz="1800" dirty="0"/>
          </a:p>
          <a:p>
            <a:pPr marL="457200" lvl="0" indent="-342900" rtl="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 dirty="0"/>
              <a:t>Sulfate uptake is </a:t>
            </a:r>
            <a:r>
              <a:rPr lang="en-US" sz="1800" dirty="0" err="1"/>
              <a:t>downregulated</a:t>
            </a:r>
            <a:r>
              <a:rPr lang="en-US" sz="1800" dirty="0"/>
              <a:t> by sulfur containing </a:t>
            </a:r>
            <a:r>
              <a:rPr lang="en-US" sz="1800" dirty="0" smtClean="0"/>
              <a:t>compounds</a:t>
            </a:r>
            <a:r>
              <a:rPr lang="en-US" sz="1800" baseline="30000" dirty="0" smtClean="0"/>
              <a:t>2</a:t>
            </a:r>
            <a:endParaRPr lang="en-US" sz="1800" dirty="0"/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1800" dirty="0"/>
              <a:t>Glutathione, Methionine</a:t>
            </a:r>
          </a:p>
          <a:p>
            <a:endParaRPr lang="en-US" sz="1800" dirty="0"/>
          </a:p>
          <a:p>
            <a:pPr marL="457200" lvl="0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Sulfate uptake is </a:t>
            </a:r>
            <a:r>
              <a:rPr lang="en-US" sz="1800" dirty="0" err="1">
                <a:solidFill>
                  <a:schemeClr val="dk1"/>
                </a:solidFill>
              </a:rPr>
              <a:t>upregulated</a:t>
            </a:r>
            <a:r>
              <a:rPr lang="en-US" sz="1800" dirty="0">
                <a:solidFill>
                  <a:schemeClr val="dk1"/>
                </a:solidFill>
              </a:rPr>
              <a:t> when Sulfur compounds are low in </a:t>
            </a:r>
            <a:r>
              <a:rPr lang="en-US" sz="1800" dirty="0" smtClean="0">
                <a:solidFill>
                  <a:schemeClr val="dk1"/>
                </a:solidFill>
              </a:rPr>
              <a:t>leaves</a:t>
            </a:r>
            <a:r>
              <a:rPr lang="en-US" sz="1800" baseline="30000" dirty="0" smtClean="0">
                <a:solidFill>
                  <a:schemeClr val="dk1"/>
                </a:solidFill>
              </a:rPr>
              <a:t>2</a:t>
            </a:r>
            <a:endParaRPr lang="en-US" sz="1800" dirty="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Sulfate in vacuole sequestered so cannot contribute to signaling</a:t>
            </a:r>
          </a:p>
          <a:p>
            <a:pPr marL="914400" lvl="1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Sulfate uptake is </a:t>
            </a:r>
            <a:r>
              <a:rPr lang="en-US" sz="1800" dirty="0" err="1">
                <a:solidFill>
                  <a:schemeClr val="dk1"/>
                </a:solidFill>
              </a:rPr>
              <a:t>upregulated</a:t>
            </a:r>
            <a:r>
              <a:rPr lang="en-US" sz="1800" dirty="0">
                <a:solidFill>
                  <a:schemeClr val="dk1"/>
                </a:solidFill>
              </a:rPr>
              <a:t> when levels of OAS are high</a:t>
            </a:r>
          </a:p>
        </p:txBody>
      </p:sp>
    </p:spTree>
    <p:extLst>
      <p:ext uri="{BB962C8B-B14F-4D97-AF65-F5344CB8AC3E}">
        <p14:creationId xmlns:p14="http://schemas.microsoft.com/office/powerpoint/2010/main" val="38283600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</a:rPr>
              <a:t>Organic Incorporation of Sulfur (assimilation)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2261125"/>
            <a:ext cx="46575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Reduction occurs in the plastids</a:t>
            </a:r>
          </a:p>
          <a:p>
            <a:pPr marL="914400" marR="0" lvl="1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Two types of transporters have been identified</a:t>
            </a:r>
          </a:p>
          <a:p>
            <a:pPr marL="1371600" marR="0" lvl="2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dirty="0">
                <a:solidFill>
                  <a:schemeClr val="dk1"/>
                </a:solidFill>
              </a:rPr>
              <a:t>SULTR4;1 </a:t>
            </a:r>
          </a:p>
          <a:p>
            <a:pPr marL="1828800" marR="0" lvl="3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Uses H</a:t>
            </a:r>
            <a:r>
              <a:rPr lang="en-US" sz="2400" baseline="30000" dirty="0">
                <a:solidFill>
                  <a:schemeClr val="dk1"/>
                </a:solidFill>
              </a:rPr>
              <a:t>+</a:t>
            </a:r>
            <a:r>
              <a:rPr lang="en-US" sz="2400" dirty="0">
                <a:solidFill>
                  <a:schemeClr val="dk1"/>
                </a:solidFill>
              </a:rPr>
              <a:t> gradient</a:t>
            </a:r>
          </a:p>
          <a:p>
            <a:pPr marL="1371600" marR="0" lvl="2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 dirty="0">
                <a:solidFill>
                  <a:schemeClr val="dk1"/>
                </a:solidFill>
              </a:rPr>
              <a:t>Homologs of bacterial </a:t>
            </a:r>
            <a:r>
              <a:rPr lang="en-US" sz="2400" dirty="0" err="1">
                <a:solidFill>
                  <a:schemeClr val="dk1"/>
                </a:solidFill>
              </a:rPr>
              <a:t>CysA</a:t>
            </a:r>
            <a:r>
              <a:rPr lang="en-US" sz="2400" dirty="0">
                <a:solidFill>
                  <a:schemeClr val="dk1"/>
                </a:solidFill>
              </a:rPr>
              <a:t>/</a:t>
            </a:r>
            <a:r>
              <a:rPr lang="en-US" sz="2400" dirty="0" err="1">
                <a:solidFill>
                  <a:schemeClr val="dk1"/>
                </a:solidFill>
              </a:rPr>
              <a:t>CysT</a:t>
            </a:r>
            <a:r>
              <a:rPr lang="en-US" sz="2400" dirty="0">
                <a:solidFill>
                  <a:schemeClr val="dk1"/>
                </a:solidFill>
              </a:rPr>
              <a:t> genes</a:t>
            </a:r>
          </a:p>
          <a:p>
            <a:pPr marL="1828800" marR="0" lvl="3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ATPase</a:t>
            </a:r>
          </a:p>
          <a:p>
            <a:pPr marL="1371600" lvl="2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ABC Transporter Family Proteins</a:t>
            </a:r>
            <a:endParaRPr lang="en-US" sz="2800" dirty="0">
              <a:solidFill>
                <a:schemeClr val="dk1"/>
              </a:solidFill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14825" y="2870299"/>
            <a:ext cx="3480749" cy="266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0845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12675" y="284862"/>
            <a:ext cx="5718650" cy="628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53839" y="2042556"/>
            <a:ext cx="4049486" cy="3135086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3886" y="2422566"/>
            <a:ext cx="771896" cy="30875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48300" y="4831277"/>
            <a:ext cx="674915" cy="30875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25734" y="4831278"/>
            <a:ext cx="1090551" cy="30875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90359" y="4047506"/>
            <a:ext cx="946066" cy="308759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505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541669" y="407177"/>
            <a:ext cx="8229600" cy="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3200" dirty="0"/>
              <a:t>Sulfur Related Pathway Genes Arabidopsis</a:t>
            </a:r>
          </a:p>
        </p:txBody>
      </p:sp>
      <p:graphicFrame>
        <p:nvGraphicFramePr>
          <p:cNvPr id="174" name="Shape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351082"/>
              </p:ext>
            </p:extLst>
          </p:nvPr>
        </p:nvGraphicFramePr>
        <p:xfrm>
          <a:off x="1504729" y="966077"/>
          <a:ext cx="5532170" cy="58149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66085"/>
                <a:gridCol w="2766085"/>
              </a:tblGrid>
              <a:tr h="269017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/>
                        <a:t>Gene ID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/>
                        <a:t>Function</a:t>
                      </a: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AT1G75270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GSH-dependent dehydroascorbate reductase</a:t>
                      </a: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AT1G19570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GSH-dependent dehydroascorbate reductase</a:t>
                      </a:r>
                    </a:p>
                  </a:txBody>
                  <a:tcPr marL="75878" marR="75878" marT="75878" marB="75878"/>
                </a:tc>
              </a:tr>
              <a:tr h="386281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AT2G25080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Glutathione peroxidase </a:t>
                      </a: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AT3G24170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Glutathione reductase, cytosolic</a:t>
                      </a: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AT1G02920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Glutathione transferase</a:t>
                      </a:r>
                    </a:p>
                  </a:txBody>
                  <a:tcPr marL="75878" marR="75878" marT="75878" marB="75878"/>
                </a:tc>
              </a:tr>
              <a:tr h="503542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AT3G43800   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Glutathione transferase-like protein</a:t>
                      </a: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AT3G09270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Putative glutathione transferase</a:t>
                      </a:r>
                    </a:p>
                  </a:txBody>
                  <a:tcPr marL="75878" marR="75878" marT="75878" marB="75878"/>
                </a:tc>
              </a:tr>
              <a:tr h="386281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AT3G13110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Serine acetyltransferase (Sat-1) </a:t>
                      </a:r>
                    </a:p>
                  </a:txBody>
                  <a:tcPr marL="75878" marR="75878" marT="75878" marB="75878"/>
                </a:tc>
              </a:tr>
              <a:tr h="386281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 dirty="0">
                          <a:solidFill>
                            <a:schemeClr val="dk1"/>
                          </a:solidFill>
                        </a:rPr>
                        <a:t>AT3G59760 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 dirty="0">
                          <a:solidFill>
                            <a:schemeClr val="dk1"/>
                          </a:solidFill>
                        </a:rPr>
                        <a:t>Cysteine synthase </a:t>
                      </a:r>
                      <a:r>
                        <a:rPr lang="en-US" sz="700" dirty="0" err="1">
                          <a:solidFill>
                            <a:schemeClr val="dk1"/>
                          </a:solidFill>
                        </a:rPr>
                        <a:t>oasC</a:t>
                      </a:r>
                      <a:endParaRPr lang="en-US" sz="700" dirty="0">
                        <a:solidFill>
                          <a:schemeClr val="dk1"/>
                        </a:solidFill>
                      </a:endParaRP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AT3G03630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O-acetylserine (thiol) lyase; cysteine synthase</a:t>
                      </a: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AT1G36370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Putative serine hydroxymethyltransferase</a:t>
                      </a: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AT3G17390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S-adenosylmethionine synthetase like</a:t>
                      </a: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AT4G01850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S-adenosylmethionine synthetase 2</a:t>
                      </a: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AT3G02470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S-adenosylmethionine decarboxylase</a:t>
                      </a: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AT4G13940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Adenosylhomocysteinase</a:t>
                      </a: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AT4G23100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 lvl="0" rtl="0">
                        <a:spcAft>
                          <a:spcPts val="1200"/>
                        </a:spcAft>
                        <a:buNone/>
                      </a:pPr>
                      <a:r>
                        <a:rPr lang="en-US" sz="700" dirty="0">
                          <a:solidFill>
                            <a:schemeClr val="dk1"/>
                          </a:solidFill>
                        </a:rPr>
                        <a:t>Gamma-</a:t>
                      </a:r>
                      <a:r>
                        <a:rPr lang="en-US" sz="700" dirty="0" err="1">
                          <a:solidFill>
                            <a:schemeClr val="dk1"/>
                          </a:solidFill>
                        </a:rPr>
                        <a:t>glutamylcysteine</a:t>
                      </a:r>
                      <a:r>
                        <a:rPr lang="en-US" sz="7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700" dirty="0" err="1">
                          <a:solidFill>
                            <a:schemeClr val="dk1"/>
                          </a:solidFill>
                        </a:rPr>
                        <a:t>synthetase</a:t>
                      </a:r>
                      <a:endParaRPr lang="en-US" sz="700" dirty="0">
                        <a:solidFill>
                          <a:schemeClr val="dk1"/>
                        </a:solidFill>
                      </a:endParaRPr>
                    </a:p>
                  </a:txBody>
                  <a:tcPr marL="75878" marR="75878" marT="75878" marB="75878"/>
                </a:tc>
              </a:tr>
              <a:tr h="386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dirty="0">
                          <a:solidFill>
                            <a:schemeClr val="dk1"/>
                          </a:solidFill>
                        </a:rPr>
                        <a:t>AT5G13550 </a:t>
                      </a:r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>
                          <a:solidFill>
                            <a:schemeClr val="dk1"/>
                          </a:solidFill>
                        </a:rPr>
                        <a:t>Sulfate transporter AST68 (Sultr2;1) </a:t>
                      </a:r>
                    </a:p>
                  </a:txBody>
                  <a:tcPr marL="75878" marR="75878" marT="75878" marB="75878"/>
                </a:tc>
              </a:tr>
              <a:tr h="26901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5878" marR="75878" marT="75878" marB="7587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700" dirty="0">
                          <a:solidFill>
                            <a:schemeClr val="dk1"/>
                          </a:solidFill>
                        </a:rPr>
                        <a:t>Sulfate transporter Sultr4;1</a:t>
                      </a:r>
                    </a:p>
                  </a:txBody>
                  <a:tcPr marL="75878" marR="75878" marT="75878" marB="7587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1473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</a:rPr>
              <a:t>SULTR Genes (</a:t>
            </a:r>
            <a:r>
              <a:rPr lang="en-US" sz="4400" b="1" i="1">
                <a:solidFill>
                  <a:schemeClr val="dk1"/>
                </a:solidFill>
              </a:rPr>
              <a:t>A. thaliana</a:t>
            </a:r>
            <a:r>
              <a:rPr lang="en-US" sz="4400" b="1">
                <a:solidFill>
                  <a:schemeClr val="dk1"/>
                </a:solidFill>
              </a:rPr>
              <a:t>)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2000" y="1973174"/>
            <a:ext cx="8519999" cy="4149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3321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1477</Words>
  <Application>Microsoft Office PowerPoint</Application>
  <PresentationFormat>On-screen Show (4:3)</PresentationFormat>
  <Paragraphs>325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Sulfur in Brassica oleracea</vt:lpstr>
      <vt:lpstr>Why is Sulfur Important for Human Nutrition?</vt:lpstr>
      <vt:lpstr>Uptake and Distribution of SO42-</vt:lpstr>
      <vt:lpstr>Sultr Transporters</vt:lpstr>
      <vt:lpstr>Control of Sulfate Uptake in  A. thaliana</vt:lpstr>
      <vt:lpstr>Organic Incorporation of Sulfur (assimilation)</vt:lpstr>
      <vt:lpstr>PowerPoint Presentation</vt:lpstr>
      <vt:lpstr>Sulfur Related Pathway Genes Arabidopsis</vt:lpstr>
      <vt:lpstr>SULTR Genes (A. thaliana)</vt:lpstr>
      <vt:lpstr>Our QTLs </vt:lpstr>
      <vt:lpstr>BLAST Method</vt:lpstr>
      <vt:lpstr>BLAST Results—B. Oleracea Chromosome 1</vt:lpstr>
      <vt:lpstr>BLAST Results—B. Oleracea Chromosome 2</vt:lpstr>
      <vt:lpstr>BLAST Results—B. Oleracea Chromosome 9</vt:lpstr>
      <vt:lpstr>BLAST Results—B. rapa Chromosome 1</vt:lpstr>
      <vt:lpstr>BLAST Results—B. rapa Chromosome 2</vt:lpstr>
      <vt:lpstr>IGB Methods</vt:lpstr>
      <vt:lpstr>IGB Results—B. oleracea  Chromosome 1</vt:lpstr>
      <vt:lpstr>IGB Results—B. oleracea  Chromosome 2</vt:lpstr>
      <vt:lpstr>Glutaredoxin</vt:lpstr>
      <vt:lpstr>Phosphate Transporter like Protein</vt:lpstr>
      <vt:lpstr>IGB Results—B. oleracea  Chromosome 9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BLAST vs. IGB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Sulfur in Brassica oleracea</dc:title>
  <dc:creator>Microsoft Office User</dc:creator>
  <cp:lastModifiedBy>Lab User</cp:lastModifiedBy>
  <cp:revision>25</cp:revision>
  <dcterms:created xsi:type="dcterms:W3CDTF">2014-04-10T16:28:03Z</dcterms:created>
  <dcterms:modified xsi:type="dcterms:W3CDTF">2014-04-17T17:22:41Z</dcterms:modified>
</cp:coreProperties>
</file>